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9"/>
  </p:notesMasterIdLst>
  <p:sldIdLst>
    <p:sldId id="413" r:id="rId3"/>
    <p:sldId id="439" r:id="rId4"/>
    <p:sldId id="278" r:id="rId5"/>
    <p:sldId id="442" r:id="rId6"/>
    <p:sldId id="444" r:id="rId7"/>
    <p:sldId id="445" r:id="rId8"/>
    <p:sldId id="285" r:id="rId9"/>
    <p:sldId id="286" r:id="rId10"/>
    <p:sldId id="290" r:id="rId11"/>
    <p:sldId id="272" r:id="rId12"/>
    <p:sldId id="295" r:id="rId13"/>
    <p:sldId id="294" r:id="rId14"/>
    <p:sldId id="296" r:id="rId15"/>
    <p:sldId id="273" r:id="rId16"/>
    <p:sldId id="264" r:id="rId17"/>
    <p:sldId id="284" r:id="rId18"/>
  </p:sldIdLst>
  <p:sldSz cx="5765800" cy="3244850"/>
  <p:notesSz cx="5765800" cy="324485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>
      <p:cViewPr varScale="1">
        <p:scale>
          <a:sx n="102" d="100"/>
          <a:sy n="102" d="100"/>
        </p:scale>
        <p:origin x="80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>
            <a:extLst>
              <a:ext uri="{FF2B5EF4-FFF2-40B4-BE49-F238E27FC236}">
                <a16:creationId xmlns:a16="http://schemas.microsoft.com/office/drawing/2014/main" xmlns="" id="{EE28DF62-81B0-43FE-842F-B1721E80D6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>
            <a:extLst>
              <a:ext uri="{FF2B5EF4-FFF2-40B4-BE49-F238E27FC236}">
                <a16:creationId xmlns:a16="http://schemas.microsoft.com/office/drawing/2014/main" xmlns="" id="{D1DA9991-6EBD-450E-97CB-676E00AF4C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9460" name="Номер слайда 3">
            <a:extLst>
              <a:ext uri="{FF2B5EF4-FFF2-40B4-BE49-F238E27FC236}">
                <a16:creationId xmlns:a16="http://schemas.microsoft.com/office/drawing/2014/main" xmlns="" id="{0BA9B8B5-671A-4C03-A87A-E168429984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A86B09-BF7B-4617-AC39-5284EFD949FE}" type="slidenum">
              <a:rPr lang="ru-RU" altLang="ru-RU" sz="1200">
                <a:latin typeface="Tahoma" panose="020B0604030504040204" pitchFamily="34" charset="0"/>
              </a:rPr>
              <a:pPr/>
              <a:t>3</a:t>
            </a:fld>
            <a:endParaRPr lang="ru-RU" altLang="ru-RU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216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>
            <a:extLst>
              <a:ext uri="{FF2B5EF4-FFF2-40B4-BE49-F238E27FC236}">
                <a16:creationId xmlns:a16="http://schemas.microsoft.com/office/drawing/2014/main" xmlns="" id="{EE28DF62-81B0-43FE-842F-B1721E80D6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>
            <a:extLst>
              <a:ext uri="{FF2B5EF4-FFF2-40B4-BE49-F238E27FC236}">
                <a16:creationId xmlns:a16="http://schemas.microsoft.com/office/drawing/2014/main" xmlns="" id="{D1DA9991-6EBD-450E-97CB-676E00AF4C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9460" name="Номер слайда 3">
            <a:extLst>
              <a:ext uri="{FF2B5EF4-FFF2-40B4-BE49-F238E27FC236}">
                <a16:creationId xmlns:a16="http://schemas.microsoft.com/office/drawing/2014/main" xmlns="" id="{0BA9B8B5-671A-4C03-A87A-E168429984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A86B09-BF7B-4617-AC39-5284EFD949FE}" type="slidenum">
              <a:rPr lang="ru-RU" altLang="ru-RU" sz="1200">
                <a:latin typeface="Tahoma" panose="020B0604030504040204" pitchFamily="34" charset="0"/>
              </a:rPr>
              <a:pPr/>
              <a:t>4</a:t>
            </a:fld>
            <a:endParaRPr lang="ru-RU" altLang="ru-RU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7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6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674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D097E301-20F6-48A3-9ACD-3637FCFD76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9EB5AE9A-357C-4734-B4CF-9DFAF439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6FDBDA61-93C5-4C25-AF72-8C8711A0C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fld id="{99459BFC-2B9B-4CD7-AD07-239D26B99A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1329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6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7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4266" y="-89186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673100" y="1622425"/>
            <a:ext cx="4022853" cy="846633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lnSpc>
                <a:spcPct val="90000"/>
              </a:lnSpc>
              <a:spcBef>
                <a:spcPts val="1200"/>
              </a:spcBef>
            </a:pPr>
            <a:r>
              <a:rPr lang="ru-RU" sz="2500" b="1" dirty="0">
                <a:solidFill>
                  <a:srgbClr val="4F81BD"/>
                </a:solidFill>
                <a:latin typeface="Arial"/>
                <a:cs typeface="Arial"/>
              </a:rPr>
              <a:t>ТЕМА:</a:t>
            </a:r>
            <a:endParaRPr lang="en-US" sz="2500" b="1" dirty="0">
              <a:solidFill>
                <a:srgbClr val="4F81BD"/>
              </a:solidFill>
              <a:latin typeface="Arial"/>
              <a:cs typeface="Arial"/>
            </a:endParaRPr>
          </a:p>
          <a:p>
            <a:pPr marL="18405" defTabSz="914114">
              <a:lnSpc>
                <a:spcPct val="90000"/>
              </a:lnSpc>
              <a:spcBef>
                <a:spcPts val="1200"/>
              </a:spcBef>
            </a:pPr>
            <a:r>
              <a:rPr lang="ru-RU" sz="2400" b="1" dirty="0">
                <a:solidFill>
                  <a:schemeClr val="tx2"/>
                </a:solidFill>
                <a:latin typeface="Arial"/>
                <a:cs typeface="Arial"/>
              </a:rPr>
              <a:t>РЕШЕНИЕ ЗАДАЧ</a:t>
            </a:r>
            <a:endParaRPr lang="en-US" sz="2400" b="1" dirty="0">
              <a:solidFill>
                <a:srgbClr val="4F81BD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233677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457789" y="68377"/>
            <a:ext cx="1153698" cy="67479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457790" y="68377"/>
            <a:ext cx="1153697" cy="66145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390102" y="38425"/>
            <a:ext cx="1188000" cy="432000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algn="ctr"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 10</a:t>
            </a:r>
            <a:endParaRPr lang="uz-Cyrl-UZ" sz="2200" b="1" spc="10" dirty="0">
              <a:solidFill>
                <a:srgbClr val="FEFEFE"/>
              </a:solidFill>
              <a:latin typeface="Arial"/>
              <a:cs typeface="Arial"/>
            </a:endParaRPr>
          </a:p>
          <a:p>
            <a:pPr algn="ctr" defTabSz="914114">
              <a:spcBef>
                <a:spcPts val="125"/>
              </a:spcBef>
            </a:pPr>
            <a:r>
              <a:rPr lang="ru-RU" sz="2200" b="1" spc="10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xmlns="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ru-RU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358" y="1499327"/>
            <a:ext cx="1257263" cy="1008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2079625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19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xmlns="" id="{C91EB78F-C071-4E07-A981-1F77258A1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721716"/>
            <a:ext cx="3733800" cy="105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1561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Усечённым </a:t>
            </a:r>
            <a:r>
              <a:rPr lang="ru-RU" altLang="ru-RU" sz="1561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конусом</a:t>
            </a:r>
            <a:r>
              <a:rPr lang="ru-RU" altLang="ru-RU" sz="156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5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часть конуса, ограниченная его основанием </a:t>
            </a:r>
            <a:r>
              <a:rPr lang="ru-RU" altLang="ru-RU" sz="156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и </a:t>
            </a:r>
            <a:r>
              <a:rPr lang="ru-RU" altLang="ru-RU" sz="156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сечением, плоскость которого параллельна плоскости основания.</a:t>
            </a:r>
            <a:r>
              <a:rPr lang="ru-RU" altLang="ru-RU" sz="1561" dirty="0"/>
              <a:t> 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xmlns="" id="{65B880B9-2F6C-447A-A709-A448049A8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448" y="123184"/>
            <a:ext cx="2807564" cy="38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92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УСЕЧЁННЫЙ </a:t>
            </a:r>
            <a:r>
              <a:rPr lang="ru-RU" altLang="ru-RU" sz="18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КОНУС</a:t>
            </a:r>
          </a:p>
        </p:txBody>
      </p:sp>
      <p:pic>
        <p:nvPicPr>
          <p:cNvPr id="9223" name="Picture 7">
            <a:extLst>
              <a:ext uri="{FF2B5EF4-FFF2-40B4-BE49-F238E27FC236}">
                <a16:creationId xmlns:a16="http://schemas.microsoft.com/office/drawing/2014/main" xmlns="" id="{5931CA02-B740-4C5E-A3C1-16FF6FBCE7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6"/>
          <a:stretch/>
        </p:blipFill>
        <p:spPr bwMode="auto">
          <a:xfrm>
            <a:off x="3949700" y="1012825"/>
            <a:ext cx="1676400" cy="190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20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2E5AE366-E527-442B-ACAB-9E04133DE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altLang="ru-RU" dirty="0"/>
              <a:t>Задача 1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C0837B7B-8100-4431-9BF4-511FD7590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0740" y="600148"/>
            <a:ext cx="5249160" cy="430887"/>
          </a:xfrm>
        </p:spPr>
        <p:txBody>
          <a:bodyPr/>
          <a:lstStyle/>
          <a:p>
            <a:pPr indent="360363"/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Найти площадь боковой и полной поверхности конуса, если радиус основания равен 2 см, а образующая равна 6 см.</a:t>
            </a:r>
          </a:p>
        </p:txBody>
      </p:sp>
      <p:pic>
        <p:nvPicPr>
          <p:cNvPr id="38917" name="Picture 5">
            <a:extLst>
              <a:ext uri="{FF2B5EF4-FFF2-40B4-BE49-F238E27FC236}">
                <a16:creationId xmlns:a16="http://schemas.microsoft.com/office/drawing/2014/main" xmlns="" id="{9703FC95-9C38-43C0-B266-94BE978EC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2" t="42520" r="56102" b="22047"/>
          <a:stretch>
            <a:fillRect/>
          </a:stretch>
        </p:blipFill>
        <p:spPr bwMode="auto">
          <a:xfrm>
            <a:off x="1870387" y="1451921"/>
            <a:ext cx="944161" cy="12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8" name="Rectangle 6">
            <a:extLst>
              <a:ext uri="{FF2B5EF4-FFF2-40B4-BE49-F238E27FC236}">
                <a16:creationId xmlns:a16="http://schemas.microsoft.com/office/drawing/2014/main" xmlns="" id="{6B858D1B-31C6-4701-9BF7-86B8DBB0E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1393825"/>
            <a:ext cx="1090630" cy="153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603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04888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12875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0863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113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</a:p>
          <a:p>
            <a:pPr>
              <a:buFontTx/>
              <a:buNone/>
            </a:pP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Конус, </a:t>
            </a:r>
          </a:p>
          <a:p>
            <a:pPr>
              <a:buFontTx/>
              <a:buNone/>
            </a:pP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 см </a:t>
            </a:r>
          </a:p>
          <a:p>
            <a:pPr>
              <a:buFontTx/>
              <a:buNone/>
            </a:pP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 см</a:t>
            </a:r>
          </a:p>
          <a:p>
            <a:pPr>
              <a:buFontTx/>
              <a:buNone/>
            </a:pP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Найти: </a:t>
            </a:r>
          </a:p>
          <a:p>
            <a:pPr>
              <a:buFontTx/>
              <a:buNone/>
            </a:pP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1135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бок</a:t>
            </a:r>
          </a:p>
          <a:p>
            <a:pPr>
              <a:buFontTx/>
              <a:buNone/>
            </a:pP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1135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полн. </a:t>
            </a:r>
            <a:r>
              <a:rPr lang="ru-RU" altLang="ru-RU" sz="1135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ru-RU" altLang="ru-RU" sz="1135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xmlns="" id="{5A9DB594-DD3E-439F-9AF5-27331FE81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1418120"/>
            <a:ext cx="1976204" cy="156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603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04888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12875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0863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113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</a:p>
          <a:p>
            <a:pPr>
              <a:buFontTx/>
              <a:buNone/>
            </a:pP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1135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бок.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ru-RU" sz="113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rL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= 12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  <a:r>
              <a:rPr lang="ru-RU" altLang="ru-RU" sz="1135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altLang="ru-RU" sz="1135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1135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полн. </a:t>
            </a:r>
            <a:r>
              <a:rPr lang="ru-RU" altLang="ru-RU" sz="1135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ru-RU" altLang="ru-RU" sz="1135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(6+2) = 16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  <a:r>
              <a:rPr lang="ru-RU" altLang="ru-RU" sz="1135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None/>
            </a:pPr>
            <a:endParaRPr lang="ru-RU" altLang="ru-RU" sz="113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12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  <a:r>
              <a:rPr lang="ru-RU" altLang="ru-RU" sz="1135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16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  <a:r>
              <a:rPr lang="ru-RU" altLang="ru-RU" sz="1135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F16BF816-4648-4913-A909-4BB1255CF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634699"/>
            <a:ext cx="5334000" cy="2369880"/>
          </a:xfrm>
        </p:spPr>
        <p:txBody>
          <a:bodyPr/>
          <a:lstStyle/>
          <a:p>
            <a:pPr indent="360363"/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Длина окружности основания конуса равна 5, образующая равна 8. Найдите площадь боковой поверхности конуса.</a:t>
            </a:r>
          </a:p>
          <a:p>
            <a:pPr indent="360363"/>
            <a:endParaRPr lang="ru-RU" altLang="ru-RU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363"/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Решение: Площадь боковой поверхности конуса есть </a:t>
            </a:r>
            <a:r>
              <a:rPr lang="en-US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altLang="ru-RU" i="0" baseline="-25000" dirty="0">
                <a:latin typeface="Arial" panose="020B0604020202020204" pitchFamily="34" charset="0"/>
                <a:cs typeface="Arial" panose="020B0604020202020204" pitchFamily="34" charset="0"/>
              </a:rPr>
              <a:t>бок.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alt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altLang="ru-RU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rL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, где  </a:t>
            </a:r>
            <a:r>
              <a:rPr lang="en-US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 – радиус основания конуса и </a:t>
            </a:r>
            <a:r>
              <a:rPr lang="en-US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 - образующая конуса.</a:t>
            </a:r>
          </a:p>
          <a:p>
            <a:pPr indent="360363"/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А поскольку длина окружности основания конуса равна </a:t>
            </a:r>
            <a:r>
              <a:rPr lang="ru-RU" alt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alt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alt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alt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 и равна 5 по условию, то 5 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  <a:r>
              <a:rPr lang="el-GR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alt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alt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alt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altLang="ru-RU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363"/>
            <a:r>
              <a:rPr lang="en-US" alt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altLang="ru-RU" i="0" baseline="-25000" dirty="0">
                <a:latin typeface="Arial" panose="020B0604020202020204" pitchFamily="34" charset="0"/>
                <a:cs typeface="Arial" panose="020B0604020202020204" pitchFamily="34" charset="0"/>
              </a:rPr>
              <a:t>бок.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altLang="ru-RU" i="0" dirty="0" err="1">
                <a:latin typeface="Arial" panose="020B0604020202020204" pitchFamily="34" charset="0"/>
                <a:cs typeface="Arial" panose="020B0604020202020204" pitchFamily="34" charset="0"/>
              </a:rPr>
              <a:t>rL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 = 2, 5 </a:t>
            </a:r>
            <a:r>
              <a:rPr lang="en-US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8 = 20.   </a:t>
            </a:r>
          </a:p>
          <a:p>
            <a:pPr indent="360363"/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360363"/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Ответ: 20.  </a:t>
            </a:r>
          </a:p>
        </p:txBody>
      </p:sp>
      <p:pic>
        <p:nvPicPr>
          <p:cNvPr id="37893" name="Picture 5" descr="3">
            <a:extLst>
              <a:ext uri="{FF2B5EF4-FFF2-40B4-BE49-F238E27FC236}">
                <a16:creationId xmlns:a16="http://schemas.microsoft.com/office/drawing/2014/main" xmlns="" id="{E6E16B5B-B3DD-4DC3-B064-03B794D43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2384425"/>
            <a:ext cx="919374" cy="75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1DD06E40-369F-4AA7-832C-672461AB1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altLang="ru-RU" dirty="0"/>
              <a:t>Задача 2</a:t>
            </a:r>
          </a:p>
        </p:txBody>
      </p:sp>
      <p:sp>
        <p:nvSpPr>
          <p:cNvPr id="37895" name="AutoShape 7" descr="S_{bok}=\pi RL">
            <a:extLst>
              <a:ext uri="{FF2B5EF4-FFF2-40B4-BE49-F238E27FC236}">
                <a16:creationId xmlns:a16="http://schemas.microsoft.com/office/drawing/2014/main" xmlns="" id="{97B917BB-A950-4633-854A-2CAAE13C89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3276" y="21783"/>
            <a:ext cx="144216" cy="1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7897" name="AutoShape 9" descr="S_{bok}=\pi RL">
            <a:extLst>
              <a:ext uri="{FF2B5EF4-FFF2-40B4-BE49-F238E27FC236}">
                <a16:creationId xmlns:a16="http://schemas.microsoft.com/office/drawing/2014/main" xmlns="" id="{B325983E-621B-4480-868C-763655FB71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10792" y="1550317"/>
            <a:ext cx="144216" cy="1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7899" name="AutoShape 11" descr="S_{bok}=\pi RL">
            <a:extLst>
              <a:ext uri="{FF2B5EF4-FFF2-40B4-BE49-F238E27FC236}">
                <a16:creationId xmlns:a16="http://schemas.microsoft.com/office/drawing/2014/main" xmlns="" id="{FE4432AD-3152-40E9-8824-381A7EC4BF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10792" y="1550317"/>
            <a:ext cx="144216" cy="1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7901" name="AutoShape 13" descr="S_{bok}=\pi RL">
            <a:extLst>
              <a:ext uri="{FF2B5EF4-FFF2-40B4-BE49-F238E27FC236}">
                <a16:creationId xmlns:a16="http://schemas.microsoft.com/office/drawing/2014/main" xmlns="" id="{337FA690-5C68-4799-9719-C7646A1AEA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10792" y="1550317"/>
            <a:ext cx="144216" cy="1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189C8DAF-3F5C-4C12-AC19-31DB5126D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altLang="ru-RU" dirty="0"/>
              <a:t>Задача 3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F7176851-2204-4E38-B4BA-DB71B9F05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0740" y="600148"/>
            <a:ext cx="5096760" cy="436786"/>
          </a:xfrm>
        </p:spPr>
        <p:txBody>
          <a:bodyPr/>
          <a:lstStyle/>
          <a:p>
            <a:pPr indent="360363"/>
            <a:r>
              <a:rPr lang="ru-RU" altLang="ru-RU" sz="1419" i="0" dirty="0"/>
              <a:t>Высота конуса равна 12, а радиус основания равен 5. Найдите площадь полной поверхности конуса.</a:t>
            </a:r>
          </a:p>
        </p:txBody>
      </p:sp>
      <p:pic>
        <p:nvPicPr>
          <p:cNvPr id="39941" name="Picture 5">
            <a:extLst>
              <a:ext uri="{FF2B5EF4-FFF2-40B4-BE49-F238E27FC236}">
                <a16:creationId xmlns:a16="http://schemas.microsoft.com/office/drawing/2014/main" xmlns="" id="{05E2F0BA-E84E-4591-91C1-52272BCE5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" t="25197" r="53149" b="5511"/>
          <a:stretch>
            <a:fillRect/>
          </a:stretch>
        </p:blipFill>
        <p:spPr bwMode="auto">
          <a:xfrm>
            <a:off x="596900" y="1241425"/>
            <a:ext cx="1521023" cy="187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Rectangle 6">
            <a:extLst>
              <a:ext uri="{FF2B5EF4-FFF2-40B4-BE49-F238E27FC236}">
                <a16:creationId xmlns:a16="http://schemas.microsoft.com/office/drawing/2014/main" xmlns="" id="{46670581-0482-42AE-81C6-3976F39DE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737" y="1281415"/>
            <a:ext cx="2538795" cy="183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603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550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3488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475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1419" i="1" dirty="0"/>
              <a:t>Решение: </a:t>
            </a:r>
          </a:p>
          <a:p>
            <a:pPr>
              <a:buFontTx/>
              <a:buNone/>
            </a:pP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1135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полн. </a:t>
            </a:r>
            <a:r>
              <a:rPr lang="ru-RU" altLang="ru-RU" sz="1135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ru-RU" altLang="ru-RU" sz="1135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Tx/>
              <a:buNone/>
            </a:pP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1.) По теореме Пифагора: 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РА = √(12</a:t>
            </a:r>
            <a:r>
              <a:rPr lang="ru-RU" altLang="ru-RU" sz="1135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</a:t>
            </a:r>
            <a:r>
              <a:rPr lang="ru-RU" altLang="ru-RU" sz="1135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√169 = 13.</a:t>
            </a:r>
          </a:p>
          <a:p>
            <a:pPr>
              <a:buFontTx/>
              <a:buNone/>
            </a:pP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2.) 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1135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полн. </a:t>
            </a:r>
            <a:r>
              <a:rPr lang="ru-RU" altLang="ru-RU" sz="1135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ru-RU" altLang="ru-RU" sz="1135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 + 5) = 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= 90 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altLang="ru-RU" sz="113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el-GR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altLang="ru-RU" sz="1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ru-RU" sz="1135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6696" y="89384"/>
            <a:ext cx="3893820" cy="315471"/>
          </a:xfrm>
        </p:spPr>
        <p:txBody>
          <a:bodyPr/>
          <a:lstStyle/>
          <a:p>
            <a:pPr algn="ctr"/>
            <a:r>
              <a:rPr lang="ru-RU" dirty="0"/>
              <a:t>ЗАДАЧА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49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92100" y="736852"/>
                <a:ext cx="2692953" cy="2039020"/>
              </a:xfrm>
            </p:spPr>
            <p:txBody>
              <a:bodyPr/>
              <a:lstStyle/>
              <a:p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</a:p>
              <a:p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конус; 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R=6, </a:t>
                </a:r>
                <a14:m>
                  <m:oMath xmlns:m="http://schemas.openxmlformats.org/officeDocument/2006/math">
                    <m:r>
                      <a:rPr lang="en-US" sz="1325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АКО=30</a:t>
                </a:r>
                <a:r>
                  <a:rPr lang="ru-RU" sz="1325" i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1325" i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Найти: 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325" i="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БПК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325" i="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ппк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ru-RU" sz="1325" i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Решение.</a:t>
                </a:r>
              </a:p>
              <a:p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sin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ru-RU" sz="1325" i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,l=6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0.5=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325" i="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БПК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l-GR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π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*6=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72</a:t>
                </a:r>
                <a:r>
                  <a:rPr lang="el-GR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π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325" i="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осн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l-GR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π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*6</a:t>
                </a:r>
                <a:r>
                  <a:rPr lang="en-US" sz="1325" i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=36</a:t>
                </a:r>
                <a:r>
                  <a:rPr lang="el-GR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π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325" i="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ппк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72</a:t>
                </a:r>
                <a:r>
                  <a:rPr lang="el-GR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π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+36</a:t>
                </a:r>
                <a:r>
                  <a:rPr lang="el-GR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π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325" i="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ппк</a:t>
                </a:r>
                <a:r>
                  <a:rPr lang="en-US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108</a:t>
                </a:r>
                <a:r>
                  <a:rPr lang="el-GR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π</a:t>
                </a:r>
                <a:r>
                  <a:rPr lang="ru-RU" sz="1325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34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92100" y="736852"/>
                <a:ext cx="2692953" cy="2039020"/>
              </a:xfrm>
              <a:blipFill>
                <a:blip r:embed="rId2"/>
                <a:stretch>
                  <a:fillRect l="-4072" t="-2695" b="-44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35990" y="131447"/>
            <a:ext cx="3893820" cy="43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sz="2082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41249" y="770652"/>
            <a:ext cx="2077605" cy="238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2226" indent="-162226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3"/>
              </a:buBlip>
            </a:pPr>
            <a:endParaRPr lang="ru-RU" sz="1514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3053405" y="2338245"/>
            <a:ext cx="1668995" cy="510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852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3053405" y="2610152"/>
            <a:ext cx="166899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V="1">
            <a:off x="3905178" y="1009509"/>
            <a:ext cx="0" cy="160064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>
            <a:off x="3053405" y="1009509"/>
            <a:ext cx="851773" cy="15668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3905178" y="1009509"/>
            <a:ext cx="817221" cy="15668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63499" name="Arc 11"/>
          <p:cNvSpPr>
            <a:spLocks/>
          </p:cNvSpPr>
          <p:nvPr/>
        </p:nvSpPr>
        <p:spPr bwMode="auto">
          <a:xfrm rot="5400000" flipV="1">
            <a:off x="3778239" y="1237850"/>
            <a:ext cx="100650" cy="12018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413"/>
              <a:gd name="T2" fmla="*/ 21261 w 21600"/>
              <a:gd name="T3" fmla="*/ 25413 h 25413"/>
              <a:gd name="T4" fmla="*/ 0 w 21600"/>
              <a:gd name="T5" fmla="*/ 21600 h 25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41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78"/>
                  <a:pt x="21486" y="24154"/>
                  <a:pt x="21260" y="25412"/>
                </a:cubicBezTo>
              </a:path>
              <a:path w="21600" h="2541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78"/>
                  <a:pt x="21486" y="24154"/>
                  <a:pt x="21260" y="2541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852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632450" y="1369918"/>
            <a:ext cx="293313" cy="61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135" dirty="0"/>
              <a:t>30</a:t>
            </a:r>
            <a:r>
              <a:rPr lang="ru-RU" sz="1135" baseline="30000" dirty="0"/>
              <a:t>о</a:t>
            </a:r>
            <a:endParaRPr lang="ru-RU" sz="1135" dirty="0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836826" y="872804"/>
            <a:ext cx="263214" cy="26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135"/>
              <a:t>К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916701" y="2576351"/>
            <a:ext cx="154731" cy="22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852"/>
              <a:t>А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4713386" y="2552315"/>
            <a:ext cx="243978" cy="22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852"/>
              <a:t>В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870627" y="2644704"/>
            <a:ext cx="256802" cy="22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852"/>
              <a:t>О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099719" y="2460678"/>
            <a:ext cx="258404" cy="26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35"/>
              <a:t>6</a:t>
            </a:r>
            <a:endParaRPr lang="ru-RU" sz="1135"/>
          </a:p>
        </p:txBody>
      </p:sp>
    </p:spTree>
    <p:extLst>
      <p:ext uri="{BB962C8B-B14F-4D97-AF65-F5344CB8AC3E}">
        <p14:creationId xmlns:p14="http://schemas.microsoft.com/office/powerpoint/2010/main" val="39438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700" y="564633"/>
            <a:ext cx="5486400" cy="102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14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Объёем</a:t>
            </a:r>
            <a:r>
              <a:rPr lang="ru-RU" sz="15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14" dirty="0">
                <a:latin typeface="Arial" panose="020B0604020202020204" pitchFamily="34" charset="0"/>
                <a:cs typeface="Arial" panose="020B0604020202020204" pitchFamily="34" charset="0"/>
              </a:rPr>
              <a:t>конуса равен 16. Через середину высоты параллельно основанию конуса проведено сечение, которое является основанием меньшего конуса с той же вершиной. Найдите </a:t>
            </a:r>
            <a:r>
              <a:rPr lang="ru-RU" sz="1514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1514" dirty="0">
                <a:latin typeface="Arial" panose="020B0604020202020204" pitchFamily="34" charset="0"/>
                <a:cs typeface="Arial" panose="020B0604020202020204" pitchFamily="34" charset="0"/>
              </a:rPr>
              <a:t>меньшего конуса.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39900" y="1604623"/>
            <a:ext cx="3886200" cy="1519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25" b="1" dirty="0">
                <a:latin typeface="Arial" panose="020B0604020202020204" pitchFamily="34" charset="0"/>
                <a:cs typeface="Arial" panose="020B0604020202020204" pitchFamily="34" charset="0"/>
              </a:rPr>
              <a:t>Решение.</a:t>
            </a:r>
            <a:r>
              <a:rPr lang="ru-RU" sz="132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2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25" dirty="0">
                <a:latin typeface="Arial" panose="020B0604020202020204" pitchFamily="34" charset="0"/>
                <a:cs typeface="Arial" panose="020B0604020202020204" pitchFamily="34" charset="0"/>
              </a:rPr>
              <a:t>Меньший конус подобен большему с коэффициентом 0,5. </a:t>
            </a:r>
            <a:r>
              <a:rPr lang="ru-RU" sz="1325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Объёмы </a:t>
            </a:r>
            <a:r>
              <a:rPr lang="ru-RU" sz="1325" dirty="0">
                <a:latin typeface="Arial" panose="020B0604020202020204" pitchFamily="34" charset="0"/>
                <a:cs typeface="Arial" panose="020B0604020202020204" pitchFamily="34" charset="0"/>
              </a:rPr>
              <a:t>подобных тел относятся как куб коэффициента подобия. Поэтому </a:t>
            </a:r>
            <a:r>
              <a:rPr lang="ru-RU" sz="1325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 </a:t>
            </a:r>
            <a:r>
              <a:rPr lang="ru-RU" sz="1325" dirty="0">
                <a:latin typeface="Arial" panose="020B0604020202020204" pitchFamily="34" charset="0"/>
                <a:cs typeface="Arial" panose="020B0604020202020204" pitchFamily="34" charset="0"/>
              </a:rPr>
              <a:t>меньшего конуса в восемь раз меньше </a:t>
            </a:r>
            <a:r>
              <a:rPr lang="ru-RU" sz="1325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объёма </a:t>
            </a:r>
            <a:r>
              <a:rPr lang="ru-RU" sz="1325" dirty="0">
                <a:latin typeface="Arial" panose="020B0604020202020204" pitchFamily="34" charset="0"/>
                <a:cs typeface="Arial" panose="020B0604020202020204" pitchFamily="34" charset="0"/>
              </a:rPr>
              <a:t>большего конуса. </a:t>
            </a:r>
            <a:br>
              <a:rPr lang="ru-RU" sz="132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25" dirty="0">
                <a:latin typeface="Arial" panose="020B0604020202020204" pitchFamily="34" charset="0"/>
                <a:cs typeface="Arial" panose="020B0604020202020204" pitchFamily="34" charset="0"/>
              </a:rPr>
              <a:t>Ответ: 2.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686069"/>
            <a:ext cx="1341711" cy="132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6077424-B215-4054-891A-89CDFA4DC1FE}"/>
              </a:ext>
            </a:extLst>
          </p:cNvPr>
          <p:cNvSpPr txBox="1"/>
          <p:nvPr/>
        </p:nvSpPr>
        <p:spPr>
          <a:xfrm>
            <a:off x="2044700" y="41413"/>
            <a:ext cx="28818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chemeClr val="bg1"/>
                </a:solidFill>
              </a:rPr>
              <a:t>Задача 3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102424"/>
            <a:ext cx="5638800" cy="553998"/>
          </a:xfrm>
        </p:spPr>
        <p:txBody>
          <a:bodyPr/>
          <a:lstStyle/>
          <a:p>
            <a:r>
              <a:rPr lang="ru-RU" sz="1800" dirty="0"/>
              <a:t>ЗАДАНИЕ ДЛЯ САМОСТОЯТЕЛЬНОГО РЕШЕНИЯ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812" y="1978381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616AE02-FE96-4CE5-8EA7-E8581CA1E4F8}"/>
              </a:ext>
            </a:extLst>
          </p:cNvPr>
          <p:cNvSpPr txBox="1"/>
          <p:nvPr/>
        </p:nvSpPr>
        <p:spPr>
          <a:xfrm>
            <a:off x="177800" y="631825"/>
            <a:ext cx="5486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0488"/>
            <a:r>
              <a:rPr lang="ru-RU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1. 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Длина окружности основания конуса равна 10, образующая равна 16. Найдите площадь боковой поверхности конуса.</a:t>
            </a:r>
          </a:p>
          <a:p>
            <a:pPr indent="170488"/>
            <a:r>
              <a:rPr lang="ru-RU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2. </a:t>
            </a:r>
            <a:r>
              <a:rPr lang="ru-RU" altLang="ru-RU" i="0" dirty="0">
                <a:latin typeface="Arial" panose="020B0604020202020204" pitchFamily="34" charset="0"/>
                <a:cs typeface="Arial" panose="020B0604020202020204" pitchFamily="34" charset="0"/>
              </a:rPr>
              <a:t>Высота конуса равна 24, а радиус основания равен 10. Найдите площадь полной поверхности конуса.</a:t>
            </a:r>
          </a:p>
        </p:txBody>
      </p:sp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1800" spc="5" dirty="0">
                <a:latin typeface="Times New Roman" pitchFamily="18" charset="0"/>
                <a:cs typeface="Times New Roman" pitchFamily="18" charset="0"/>
              </a:rPr>
              <a:t>ПРОВЕРКА САМОСТОЯТЕЛЬНОЙ РАБОТЫ</a:t>
            </a:r>
            <a:endParaRPr sz="18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3E9455C-79B6-44AF-B775-A67506E79EA4}"/>
              </a:ext>
            </a:extLst>
          </p:cNvPr>
          <p:cNvSpPr txBox="1"/>
          <p:nvPr/>
        </p:nvSpPr>
        <p:spPr>
          <a:xfrm>
            <a:off x="71877" y="631825"/>
            <a:ext cx="5325623" cy="214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ru-RU" altLang="ru-RU" sz="1800" b="1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Задача 1.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ru-RU" altLang="ru-RU" sz="1800" dirty="0" smtClean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	Стороны 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основания правильной </a:t>
            </a:r>
            <a:r>
              <a:rPr lang="ru-RU" altLang="ru-RU" sz="1800" dirty="0" smtClean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четырёхугольной 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пирамиды равны </a:t>
            </a:r>
            <a:r>
              <a:rPr lang="uz-Cyrl-UZ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6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 см, боковые ребра равны </a:t>
            </a:r>
            <a:r>
              <a:rPr lang="uz-Cyrl-UZ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5 </a:t>
            </a: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см. Найдите:</a:t>
            </a:r>
          </a:p>
          <a:p>
            <a:pPr marL="898525" indent="-161925" algn="just">
              <a:lnSpc>
                <a:spcPct val="9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Апофему пирамиды</a:t>
            </a:r>
          </a:p>
          <a:p>
            <a:pPr marL="898525" indent="-161925" algn="just">
              <a:lnSpc>
                <a:spcPct val="9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ru-RU" altLang="ru-RU" sz="1800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Площадь поверхности пирамиды </a:t>
            </a:r>
          </a:p>
          <a:p>
            <a:pPr marL="898525" indent="-161925" algn="just">
              <a:lnSpc>
                <a:spcPct val="90000"/>
              </a:lnSpc>
              <a:spcBef>
                <a:spcPts val="600"/>
              </a:spcBef>
              <a:buFontTx/>
              <a:buAutoNum type="arabicPeriod"/>
              <a:defRPr/>
            </a:pPr>
            <a:r>
              <a:rPr lang="ru-RU" altLang="ru-RU" sz="1800" dirty="0" smtClean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Объём</a:t>
            </a:r>
            <a:endParaRPr lang="ru-RU" altLang="ru-RU" sz="1800" i="1" dirty="0"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3">
            <a:extLst>
              <a:ext uri="{FF2B5EF4-FFF2-40B4-BE49-F238E27FC236}">
                <a16:creationId xmlns:a16="http://schemas.microsoft.com/office/drawing/2014/main" xmlns="" id="{88B70595-A438-413C-A51C-2E205DE7D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67" y="-133498"/>
            <a:ext cx="184731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135">
              <a:latin typeface="Tahoma" panose="020B0604030504040204" pitchFamily="34" charset="0"/>
            </a:endParaRPr>
          </a:p>
        </p:txBody>
      </p:sp>
      <p:sp>
        <p:nvSpPr>
          <p:cNvPr id="3078" name="Прямоугольник 98">
            <a:extLst>
              <a:ext uri="{FF2B5EF4-FFF2-40B4-BE49-F238E27FC236}">
                <a16:creationId xmlns:a16="http://schemas.microsoft.com/office/drawing/2014/main" xmlns="" id="{A19A08C0-A2CE-4F7B-854E-6EC2C82E5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276" y="838253"/>
            <a:ext cx="595035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35" b="1" i="1">
                <a:solidFill>
                  <a:srgbClr val="7030A0"/>
                </a:solidFill>
                <a:latin typeface="Constantia" panose="02030602050306030303" pitchFamily="18" charset="0"/>
              </a:rPr>
              <a:t>Дано:</a:t>
            </a:r>
          </a:p>
        </p:txBody>
      </p:sp>
      <p:grpSp>
        <p:nvGrpSpPr>
          <p:cNvPr id="3080" name="Группа 22">
            <a:extLst>
              <a:ext uri="{FF2B5EF4-FFF2-40B4-BE49-F238E27FC236}">
                <a16:creationId xmlns:a16="http://schemas.microsoft.com/office/drawing/2014/main" xmlns="" id="{08897C3F-0355-4F1F-B85B-7FFE57010879}"/>
              </a:ext>
            </a:extLst>
          </p:cNvPr>
          <p:cNvGrpSpPr>
            <a:grpSpLocks/>
          </p:cNvGrpSpPr>
          <p:nvPr/>
        </p:nvGrpSpPr>
        <p:grpSpPr bwMode="auto">
          <a:xfrm>
            <a:off x="331642" y="838253"/>
            <a:ext cx="2201767" cy="2297684"/>
            <a:chOff x="662785" y="2001851"/>
            <a:chExt cx="3783751" cy="3980735"/>
          </a:xfrm>
        </p:grpSpPr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xmlns="" id="{D61E4522-13C0-4212-894A-A65FED375C96}"/>
                </a:ext>
              </a:extLst>
            </p:cNvPr>
            <p:cNvSpPr/>
            <p:nvPr/>
          </p:nvSpPr>
          <p:spPr bwMode="auto">
            <a:xfrm>
              <a:off x="3419736" y="4541759"/>
              <a:ext cx="192161" cy="195255"/>
            </a:xfrm>
            <a:custGeom>
              <a:avLst/>
              <a:gdLst>
                <a:gd name="connsiteX0" fmla="*/ 0 w 203200"/>
                <a:gd name="connsiteY0" fmla="*/ 118533 h 194733"/>
                <a:gd name="connsiteX1" fmla="*/ 110066 w 203200"/>
                <a:gd name="connsiteY1" fmla="*/ 0 h 194733"/>
                <a:gd name="connsiteX2" fmla="*/ 203200 w 203200"/>
                <a:gd name="connsiteY2" fmla="*/ 194733 h 19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194733">
                  <a:moveTo>
                    <a:pt x="0" y="118533"/>
                  </a:moveTo>
                  <a:lnTo>
                    <a:pt x="110066" y="0"/>
                  </a:lnTo>
                  <a:lnTo>
                    <a:pt x="203200" y="194733"/>
                  </a:lnTo>
                </a:path>
              </a:pathLst>
            </a:custGeom>
            <a:noFill/>
            <a:ln w="12700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hangingPunct="1">
                <a:defRPr/>
              </a:pPr>
              <a:endParaRPr lang="ru-RU" sz="852">
                <a:cs typeface="Times New Roman" panose="02020603050405020304" pitchFamily="18" charset="0"/>
              </a:endParaRPr>
            </a:p>
          </p:txBody>
        </p:sp>
        <p:sp>
          <p:nvSpPr>
            <p:cNvPr id="9226" name="Прямоугольник 80">
              <a:extLst>
                <a:ext uri="{FF2B5EF4-FFF2-40B4-BE49-F238E27FC236}">
                  <a16:creationId xmlns:a16="http://schemas.microsoft.com/office/drawing/2014/main" xmlns="" id="{EB9F1772-0A45-46E6-A0DE-2433799F4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932" y="3056950"/>
              <a:ext cx="441316" cy="46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135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</a:p>
          </p:txBody>
        </p:sp>
        <p:cxnSp>
          <p:nvCxnSpPr>
            <p:cNvPr id="40" name="Прямая соединительная линия 39">
              <a:extLst>
                <a:ext uri="{FF2B5EF4-FFF2-40B4-BE49-F238E27FC236}">
                  <a16:creationId xmlns:a16="http://schemas.microsoft.com/office/drawing/2014/main" xmlns="" id="{75D117BC-F2D3-44EA-9297-28A6AE851F37}"/>
                </a:ext>
              </a:extLst>
            </p:cNvPr>
            <p:cNvCxnSpPr>
              <a:endCxn id="9234" idx="3"/>
            </p:cNvCxnSpPr>
            <p:nvPr/>
          </p:nvCxnSpPr>
          <p:spPr bwMode="auto">
            <a:xfrm flipH="1" flipV="1">
              <a:off x="2446228" y="2438397"/>
              <a:ext cx="1059266" cy="2438312"/>
            </a:xfrm>
            <a:prstGeom prst="line">
              <a:avLst/>
            </a:prstGeom>
            <a:noFill/>
            <a:ln w="19050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/>
              <a:tailEnd/>
            </a:ln>
          </p:spPr>
        </p:cxnSp>
        <p:sp>
          <p:nvSpPr>
            <p:cNvPr id="9228" name="TextBox 20">
              <a:extLst>
                <a:ext uri="{FF2B5EF4-FFF2-40B4-BE49-F238E27FC236}">
                  <a16:creationId xmlns:a16="http://schemas.microsoft.com/office/drawing/2014/main" xmlns="" id="{6BA9EAAE-4490-439F-9E76-D28B102DF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5755" y="4783491"/>
              <a:ext cx="614131" cy="564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</a:t>
              </a:r>
            </a:p>
          </p:txBody>
        </p:sp>
        <p:grpSp>
          <p:nvGrpSpPr>
            <p:cNvPr id="9229" name="Группа 56">
              <a:extLst>
                <a:ext uri="{FF2B5EF4-FFF2-40B4-BE49-F238E27FC236}">
                  <a16:creationId xmlns:a16="http://schemas.microsoft.com/office/drawing/2014/main" xmlns="" id="{5DFA60B1-DB54-4DAF-8952-81BA1623AE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2785" y="2001851"/>
              <a:ext cx="3783751" cy="3980735"/>
              <a:chOff x="662785" y="2001851"/>
              <a:chExt cx="3783751" cy="3980735"/>
            </a:xfrm>
          </p:grpSpPr>
          <p:grpSp>
            <p:nvGrpSpPr>
              <p:cNvPr id="9230" name="Группа 57">
                <a:extLst>
                  <a:ext uri="{FF2B5EF4-FFF2-40B4-BE49-F238E27FC236}">
                    <a16:creationId xmlns:a16="http://schemas.microsoft.com/office/drawing/2014/main" xmlns="" id="{420A0C0A-27A9-495A-BE18-189D5A8BD7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2785" y="2001851"/>
                <a:ext cx="3783751" cy="3980735"/>
                <a:chOff x="662785" y="2001851"/>
                <a:chExt cx="3783751" cy="3980735"/>
              </a:xfrm>
            </p:grpSpPr>
            <p:sp>
              <p:nvSpPr>
                <p:cNvPr id="9232" name="Прямоугольник 115">
                  <a:extLst>
                    <a:ext uri="{FF2B5EF4-FFF2-40B4-BE49-F238E27FC236}">
                      <a16:creationId xmlns:a16="http://schemas.microsoft.com/office/drawing/2014/main" xmlns="" id="{8FBEA553-8BFA-4FD3-8D6D-A779784530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44258" y="3608749"/>
                  <a:ext cx="542959" cy="564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ru-RU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9233" name="Группа 60">
                  <a:extLst>
                    <a:ext uri="{FF2B5EF4-FFF2-40B4-BE49-F238E27FC236}">
                      <a16:creationId xmlns:a16="http://schemas.microsoft.com/office/drawing/2014/main" xmlns="" id="{E0FF8FCD-C9F1-4FDE-A2B0-5E9FA05429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62785" y="2001851"/>
                  <a:ext cx="3783751" cy="3980735"/>
                  <a:chOff x="662785" y="2001851"/>
                  <a:chExt cx="3783751" cy="3980735"/>
                </a:xfrm>
              </p:grpSpPr>
              <p:sp>
                <p:nvSpPr>
                  <p:cNvPr id="9234" name="Полилиния 61">
                    <a:extLst>
                      <a:ext uri="{FF2B5EF4-FFF2-40B4-BE49-F238E27FC236}">
                        <a16:creationId xmlns:a16="http://schemas.microsoft.com/office/drawing/2014/main" xmlns="" id="{642F725E-3426-4771-9053-BB459F444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4400" y="2438400"/>
                    <a:ext cx="3056467" cy="3048000"/>
                  </a:xfrm>
                  <a:custGeom>
                    <a:avLst/>
                    <a:gdLst>
                      <a:gd name="T0" fmla="*/ 0 w 3056467"/>
                      <a:gd name="T1" fmla="*/ 3048000 h 3048000"/>
                      <a:gd name="T2" fmla="*/ 2133601 w 3056467"/>
                      <a:gd name="T3" fmla="*/ 3048000 h 3048000"/>
                      <a:gd name="T4" fmla="*/ 3056467 w 3056467"/>
                      <a:gd name="T5" fmla="*/ 1828800 h 3048000"/>
                      <a:gd name="T6" fmla="*/ 1532470 w 3056467"/>
                      <a:gd name="T7" fmla="*/ 0 h 3048000"/>
                      <a:gd name="T8" fmla="*/ 0 w 3056467"/>
                      <a:gd name="T9" fmla="*/ 3048000 h 30480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56467"/>
                      <a:gd name="T16" fmla="*/ 0 h 3048000"/>
                      <a:gd name="T17" fmla="*/ 3056467 w 3056467"/>
                      <a:gd name="T18" fmla="*/ 3048000 h 30480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56467" h="3048000">
                        <a:moveTo>
                          <a:pt x="0" y="3048000"/>
                        </a:moveTo>
                        <a:lnTo>
                          <a:pt x="2133600" y="3048000"/>
                        </a:lnTo>
                        <a:lnTo>
                          <a:pt x="3056467" y="1828800"/>
                        </a:lnTo>
                        <a:lnTo>
                          <a:pt x="1532467" y="0"/>
                        </a:lnTo>
                        <a:lnTo>
                          <a:pt x="0" y="3048000"/>
                        </a:lnTo>
                        <a:close/>
                      </a:path>
                    </a:pathLst>
                  </a:custGeom>
                  <a:noFill/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 sz="852"/>
                  </a:p>
                </p:txBody>
              </p:sp>
              <p:sp>
                <p:nvSpPr>
                  <p:cNvPr id="9235" name="Полилиния 63">
                    <a:extLst>
                      <a:ext uri="{FF2B5EF4-FFF2-40B4-BE49-F238E27FC236}">
                        <a16:creationId xmlns:a16="http://schemas.microsoft.com/office/drawing/2014/main" xmlns="" id="{779AF6CB-2D12-463B-A599-A19045A231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4400" y="4267200"/>
                    <a:ext cx="3056467" cy="1219200"/>
                  </a:xfrm>
                  <a:custGeom>
                    <a:avLst/>
                    <a:gdLst>
                      <a:gd name="T0" fmla="*/ 0 w 3056467"/>
                      <a:gd name="T1" fmla="*/ 1219200 h 1219200"/>
                      <a:gd name="T2" fmla="*/ 922867 w 3056467"/>
                      <a:gd name="T3" fmla="*/ 0 h 1219200"/>
                      <a:gd name="T4" fmla="*/ 3056467 w 3056467"/>
                      <a:gd name="T5" fmla="*/ 0 h 1219200"/>
                      <a:gd name="T6" fmla="*/ 0 w 3056467"/>
                      <a:gd name="T7" fmla="*/ 1219200 h 12192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056467"/>
                      <a:gd name="T13" fmla="*/ 0 h 1219200"/>
                      <a:gd name="T14" fmla="*/ 3056467 w 3056467"/>
                      <a:gd name="T15" fmla="*/ 1219200 h 12192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056467" h="1219200">
                        <a:moveTo>
                          <a:pt x="0" y="1219200"/>
                        </a:moveTo>
                        <a:lnTo>
                          <a:pt x="922867" y="0"/>
                        </a:lnTo>
                        <a:lnTo>
                          <a:pt x="3056467" y="0"/>
                        </a:lnTo>
                        <a:lnTo>
                          <a:pt x="0" y="1219200"/>
                        </a:lnTo>
                        <a:close/>
                      </a:path>
                    </a:pathLst>
                  </a:custGeom>
                  <a:noFill/>
                  <a:ln w="19050" algn="ctr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 sz="852"/>
                  </a:p>
                </p:txBody>
              </p:sp>
              <p:cxnSp>
                <p:nvCxnSpPr>
                  <p:cNvPr id="9236" name="Прямая соединительная линия 64">
                    <a:extLst>
                      <a:ext uri="{FF2B5EF4-FFF2-40B4-BE49-F238E27FC236}">
                        <a16:creationId xmlns:a16="http://schemas.microsoft.com/office/drawing/2014/main" xmlns="" id="{FD766C10-65BB-4897-A991-4A3AA8D8D323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46867" y="2446867"/>
                    <a:ext cx="609600" cy="3039533"/>
                  </a:xfrm>
                  <a:prstGeom prst="line">
                    <a:avLst/>
                  </a:prstGeom>
                  <a:noFill/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9237" name="TextBox 20">
                    <a:extLst>
                      <a:ext uri="{FF2B5EF4-FFF2-40B4-BE49-F238E27FC236}">
                        <a16:creationId xmlns:a16="http://schemas.microsoft.com/office/drawing/2014/main" xmlns="" id="{B4773392-F393-45FA-AAEC-64CCD693402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596" y="5418309"/>
                    <a:ext cx="57685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38" name="TextBox 21">
                    <a:extLst>
                      <a:ext uri="{FF2B5EF4-FFF2-40B4-BE49-F238E27FC236}">
                        <a16:creationId xmlns:a16="http://schemas.microsoft.com/office/drawing/2014/main" xmlns="" id="{52D4314F-5943-4E61-8145-6BA7432FDF4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1614" y="4216708"/>
                    <a:ext cx="61413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39" name="TextBox 22">
                    <a:extLst>
                      <a:ext uri="{FF2B5EF4-FFF2-40B4-BE49-F238E27FC236}">
                        <a16:creationId xmlns:a16="http://schemas.microsoft.com/office/drawing/2014/main" xmlns="" id="{A46D7587-7BC3-4C85-9622-16D4B962D84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785" y="5418307"/>
                    <a:ext cx="57685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A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40" name="TextBox 20">
                    <a:extLst>
                      <a:ext uri="{FF2B5EF4-FFF2-40B4-BE49-F238E27FC236}">
                        <a16:creationId xmlns:a16="http://schemas.microsoft.com/office/drawing/2014/main" xmlns="" id="{E75D0A53-7496-47B4-8ED6-3094FA4DBA1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73356" y="2001851"/>
                    <a:ext cx="542959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S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41" name="TextBox 21">
                    <a:extLst>
                      <a:ext uri="{FF2B5EF4-FFF2-40B4-BE49-F238E27FC236}">
                        <a16:creationId xmlns:a16="http://schemas.microsoft.com/office/drawing/2014/main" xmlns="" id="{E1324CB7-ACDB-4B41-BC61-6F6F0C0F1D8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9349" y="4216708"/>
                    <a:ext cx="597187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ru-RU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С</a:t>
                    </a:r>
                  </a:p>
                </p:txBody>
              </p:sp>
              <p:sp>
                <p:nvSpPr>
                  <p:cNvPr id="9242" name="TextBox 22">
                    <a:extLst>
                      <a:ext uri="{FF2B5EF4-FFF2-40B4-BE49-F238E27FC236}">
                        <a16:creationId xmlns:a16="http://schemas.microsoft.com/office/drawing/2014/main" xmlns="" id="{241B57AD-85D3-461B-AA26-81FE9DF42A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3655" y="4837874"/>
                    <a:ext cx="61413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O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43" name="Прямоугольник 80">
                    <a:extLst>
                      <a:ext uri="{FF2B5EF4-FFF2-40B4-BE49-F238E27FC236}">
                        <a16:creationId xmlns:a16="http://schemas.microsoft.com/office/drawing/2014/main" xmlns="" id="{F50560C3-FC2C-439B-927E-2B46F668460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11029" y="5418304"/>
                    <a:ext cx="441316" cy="46257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ru-RU" altLang="ru-RU" sz="1135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9245" name="Полилиния 73">
                    <a:extLst>
                      <a:ext uri="{FF2B5EF4-FFF2-40B4-BE49-F238E27FC236}">
                        <a16:creationId xmlns:a16="http://schemas.microsoft.com/office/drawing/2014/main" xmlns="" id="{6A7E6D2D-536D-4E54-9F58-EDDA07B96E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37267" y="2446867"/>
                    <a:ext cx="1219200" cy="3039533"/>
                  </a:xfrm>
                  <a:custGeom>
                    <a:avLst/>
                    <a:gdLst>
                      <a:gd name="T0" fmla="*/ 1219200 w 1219200"/>
                      <a:gd name="T1" fmla="*/ 3039533 h 3039533"/>
                      <a:gd name="T2" fmla="*/ 0 w 1219200"/>
                      <a:gd name="T3" fmla="*/ 1828803 h 3039533"/>
                      <a:gd name="T4" fmla="*/ 609600 w 1219200"/>
                      <a:gd name="T5" fmla="*/ 0 h 3039533"/>
                      <a:gd name="T6" fmla="*/ 609600 w 1219200"/>
                      <a:gd name="T7" fmla="*/ 2421467 h 303953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9200"/>
                      <a:gd name="T13" fmla="*/ 0 h 3039533"/>
                      <a:gd name="T14" fmla="*/ 1219200 w 1219200"/>
                      <a:gd name="T15" fmla="*/ 3039533 h 303953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9200" h="3039533">
                        <a:moveTo>
                          <a:pt x="1219200" y="3039533"/>
                        </a:moveTo>
                        <a:lnTo>
                          <a:pt x="0" y="1828800"/>
                        </a:lnTo>
                        <a:lnTo>
                          <a:pt x="609600" y="0"/>
                        </a:lnTo>
                        <a:lnTo>
                          <a:pt x="609600" y="2421466"/>
                        </a:lnTo>
                      </a:path>
                    </a:pathLst>
                  </a:custGeom>
                  <a:noFill/>
                  <a:ln w="19050" algn="ctr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 sz="852"/>
                  </a:p>
                </p:txBody>
              </p:sp>
            </p:grpSp>
          </p:grpSp>
          <p:sp>
            <p:nvSpPr>
              <p:cNvPr id="9231" name="Полилиния 58">
                <a:extLst>
                  <a:ext uri="{FF2B5EF4-FFF2-40B4-BE49-F238E27FC236}">
                    <a16:creationId xmlns:a16="http://schemas.microsoft.com/office/drawing/2014/main" xmlns="" id="{3FA6899E-03DA-482D-AAF1-B5CC59EAA2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6867" y="4495800"/>
                <a:ext cx="211666" cy="287867"/>
              </a:xfrm>
              <a:custGeom>
                <a:avLst/>
                <a:gdLst>
                  <a:gd name="T0" fmla="*/ 0 w 211666"/>
                  <a:gd name="T1" fmla="*/ 84667 h 287867"/>
                  <a:gd name="T2" fmla="*/ 211666 w 211666"/>
                  <a:gd name="T3" fmla="*/ 0 h 287867"/>
                  <a:gd name="T4" fmla="*/ 211666 w 211666"/>
                  <a:gd name="T5" fmla="*/ 287867 h 287867"/>
                  <a:gd name="T6" fmla="*/ 0 60000 65536"/>
                  <a:gd name="T7" fmla="*/ 0 60000 65536"/>
                  <a:gd name="T8" fmla="*/ 0 60000 65536"/>
                  <a:gd name="T9" fmla="*/ 0 w 211666"/>
                  <a:gd name="T10" fmla="*/ 0 h 287867"/>
                  <a:gd name="T11" fmla="*/ 211666 w 211666"/>
                  <a:gd name="T12" fmla="*/ 287867 h 2878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666" h="287867">
                    <a:moveTo>
                      <a:pt x="0" y="84667"/>
                    </a:moveTo>
                    <a:lnTo>
                      <a:pt x="211666" y="0"/>
                    </a:lnTo>
                    <a:lnTo>
                      <a:pt x="211666" y="287867"/>
                    </a:lnTo>
                  </a:path>
                </a:pathLst>
              </a:cu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 sz="852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1D9ABD8-68C9-4747-BE69-A69123960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071" y="1127073"/>
            <a:ext cx="1845377" cy="96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946" dirty="0">
                <a:latin typeface="Times New Roman" panose="02020603050405020304" pitchFamily="18" charset="0"/>
              </a:rPr>
              <a:t>SABCD – </a:t>
            </a:r>
            <a:r>
              <a:rPr lang="ru-RU" altLang="ru-RU" sz="946" dirty="0">
                <a:latin typeface="Times New Roman" panose="02020603050405020304" pitchFamily="18" charset="0"/>
              </a:rPr>
              <a:t>правильная пирамида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946" dirty="0">
                <a:latin typeface="Times New Roman" panose="02020603050405020304" pitchFamily="18" charset="0"/>
              </a:rPr>
              <a:t>А</a:t>
            </a:r>
            <a:r>
              <a:rPr lang="en-US" altLang="ru-RU" sz="946" dirty="0">
                <a:latin typeface="Times New Roman" panose="02020603050405020304" pitchFamily="18" charset="0"/>
              </a:rPr>
              <a:t>BCD</a:t>
            </a:r>
            <a:r>
              <a:rPr lang="ru-RU" altLang="ru-RU" sz="946" dirty="0">
                <a:latin typeface="Times New Roman" panose="02020603050405020304" pitchFamily="18" charset="0"/>
              </a:rPr>
              <a:t> – квадрат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946" dirty="0">
                <a:latin typeface="Times New Roman" panose="02020603050405020304" pitchFamily="18" charset="0"/>
              </a:rPr>
              <a:t>АВ=ВС=С</a:t>
            </a:r>
            <a:r>
              <a:rPr lang="en-US" altLang="ru-RU" sz="946" dirty="0">
                <a:latin typeface="Times New Roman" panose="02020603050405020304" pitchFamily="18" charset="0"/>
              </a:rPr>
              <a:t>D=AD=</a:t>
            </a:r>
            <a:r>
              <a:rPr lang="uz-Cyrl-UZ" altLang="ru-RU" sz="946" dirty="0">
                <a:latin typeface="Times New Roman" panose="02020603050405020304" pitchFamily="18" charset="0"/>
              </a:rPr>
              <a:t>6</a:t>
            </a:r>
            <a:r>
              <a:rPr lang="ru-RU" altLang="ru-RU" sz="946" dirty="0">
                <a:latin typeface="Times New Roman" panose="02020603050405020304" pitchFamily="18" charset="0"/>
              </a:rPr>
              <a:t> см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946" dirty="0">
                <a:latin typeface="Times New Roman" panose="02020603050405020304" pitchFamily="18" charset="0"/>
              </a:rPr>
              <a:t>SC=</a:t>
            </a:r>
            <a:r>
              <a:rPr lang="uz-Cyrl-UZ" altLang="ru-RU" sz="946" dirty="0">
                <a:latin typeface="Times New Roman" panose="02020603050405020304" pitchFamily="18" charset="0"/>
              </a:rPr>
              <a:t>5</a:t>
            </a:r>
            <a:r>
              <a:rPr lang="ru-RU" altLang="ru-RU" sz="946" dirty="0">
                <a:latin typeface="Times New Roman" panose="02020603050405020304" pitchFamily="18" charset="0"/>
              </a:rPr>
              <a:t> см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946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946" dirty="0">
              <a:latin typeface="Times New Roman" panose="02020603050405020304" pitchFamily="18" charset="0"/>
            </a:endParaRPr>
          </a:p>
        </p:txBody>
      </p:sp>
      <p:sp>
        <p:nvSpPr>
          <p:cNvPr id="31" name="Прямоугольник 98">
            <a:extLst>
              <a:ext uri="{FF2B5EF4-FFF2-40B4-BE49-F238E27FC236}">
                <a16:creationId xmlns:a16="http://schemas.microsoft.com/office/drawing/2014/main" xmlns="" id="{9C9E0792-8607-4D17-85DD-C663759F0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276" y="1816966"/>
            <a:ext cx="742511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135" b="1" i="1">
                <a:solidFill>
                  <a:srgbClr val="7030A0"/>
                </a:solidFill>
                <a:latin typeface="Constantia" panose="02030602050306030303" pitchFamily="18" charset="0"/>
              </a:rPr>
              <a:t>Найти: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247B772-BFB6-4AF2-9051-E3893CC24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9078" y="1994982"/>
            <a:ext cx="503664" cy="52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SH=</a:t>
            </a:r>
            <a:r>
              <a:rPr lang="ru-RU" altLang="ru-RU" sz="946"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S</a:t>
            </a:r>
            <a:r>
              <a:rPr lang="ru-RU" altLang="ru-RU" sz="946" baseline="-25000">
                <a:latin typeface="Times New Roman" panose="02020603050405020304" pitchFamily="18" charset="0"/>
              </a:rPr>
              <a:t>п.п.</a:t>
            </a:r>
            <a:r>
              <a:rPr lang="ru-RU" altLang="ru-RU" sz="946">
                <a:latin typeface="Times New Roman" panose="02020603050405020304" pitchFamily="18" charset="0"/>
              </a:rPr>
              <a:t>=?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946">
                <a:latin typeface="Times New Roman" panose="02020603050405020304" pitchFamily="18" charset="0"/>
              </a:rPr>
              <a:t>V=</a:t>
            </a:r>
            <a:r>
              <a:rPr lang="ru-RU" altLang="ru-RU" sz="946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2EC71B2-41FE-4C62-B448-6309E182BA72}"/>
              </a:ext>
            </a:extLst>
          </p:cNvPr>
          <p:cNvSpPr txBox="1"/>
          <p:nvPr/>
        </p:nvSpPr>
        <p:spPr>
          <a:xfrm>
            <a:off x="292100" y="46548"/>
            <a:ext cx="5333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800" b="1" i="0" u="none" strike="noStrike" kern="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ПРОВЕРКА САМОСТОЯТЕЛЬНОЙ РАБОТЫ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2" grpId="0"/>
      <p:bldP spid="31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3">
            <a:extLst>
              <a:ext uri="{FF2B5EF4-FFF2-40B4-BE49-F238E27FC236}">
                <a16:creationId xmlns:a16="http://schemas.microsoft.com/office/drawing/2014/main" xmlns="" id="{88B70595-A438-413C-A51C-2E205DE7D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67" y="-133498"/>
            <a:ext cx="184731" cy="2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135">
              <a:latin typeface="Tahoma" panose="020B0604030504040204" pitchFamily="34" charset="0"/>
            </a:endParaRPr>
          </a:p>
        </p:txBody>
      </p:sp>
      <p:grpSp>
        <p:nvGrpSpPr>
          <p:cNvPr id="3080" name="Группа 22">
            <a:extLst>
              <a:ext uri="{FF2B5EF4-FFF2-40B4-BE49-F238E27FC236}">
                <a16:creationId xmlns:a16="http://schemas.microsoft.com/office/drawing/2014/main" xmlns="" id="{08897C3F-0355-4F1F-B85B-7FFE57010879}"/>
              </a:ext>
            </a:extLst>
          </p:cNvPr>
          <p:cNvGrpSpPr>
            <a:grpSpLocks/>
          </p:cNvGrpSpPr>
          <p:nvPr/>
        </p:nvGrpSpPr>
        <p:grpSpPr bwMode="auto">
          <a:xfrm>
            <a:off x="331642" y="838253"/>
            <a:ext cx="2201767" cy="2297684"/>
            <a:chOff x="662785" y="2001851"/>
            <a:chExt cx="3783751" cy="3980735"/>
          </a:xfrm>
        </p:grpSpPr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xmlns="" id="{D61E4522-13C0-4212-894A-A65FED375C96}"/>
                </a:ext>
              </a:extLst>
            </p:cNvPr>
            <p:cNvSpPr/>
            <p:nvPr/>
          </p:nvSpPr>
          <p:spPr bwMode="auto">
            <a:xfrm>
              <a:off x="3419736" y="4541759"/>
              <a:ext cx="192161" cy="195255"/>
            </a:xfrm>
            <a:custGeom>
              <a:avLst/>
              <a:gdLst>
                <a:gd name="connsiteX0" fmla="*/ 0 w 203200"/>
                <a:gd name="connsiteY0" fmla="*/ 118533 h 194733"/>
                <a:gd name="connsiteX1" fmla="*/ 110066 w 203200"/>
                <a:gd name="connsiteY1" fmla="*/ 0 h 194733"/>
                <a:gd name="connsiteX2" fmla="*/ 203200 w 203200"/>
                <a:gd name="connsiteY2" fmla="*/ 194733 h 19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" h="194733">
                  <a:moveTo>
                    <a:pt x="0" y="118533"/>
                  </a:moveTo>
                  <a:lnTo>
                    <a:pt x="110066" y="0"/>
                  </a:lnTo>
                  <a:lnTo>
                    <a:pt x="203200" y="194733"/>
                  </a:lnTo>
                </a:path>
              </a:pathLst>
            </a:custGeom>
            <a:noFill/>
            <a:ln w="12700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eaLnBrk="1" hangingPunct="1">
                <a:defRPr/>
              </a:pPr>
              <a:endParaRPr lang="ru-RU" sz="852">
                <a:cs typeface="Times New Roman" panose="02020603050405020304" pitchFamily="18" charset="0"/>
              </a:endParaRPr>
            </a:p>
          </p:txBody>
        </p:sp>
        <p:sp>
          <p:nvSpPr>
            <p:cNvPr id="9226" name="Прямоугольник 80">
              <a:extLst>
                <a:ext uri="{FF2B5EF4-FFF2-40B4-BE49-F238E27FC236}">
                  <a16:creationId xmlns:a16="http://schemas.microsoft.com/office/drawing/2014/main" xmlns="" id="{EB9F1772-0A45-46E6-A0DE-2433799F4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932" y="3056950"/>
              <a:ext cx="441316" cy="46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135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</a:p>
          </p:txBody>
        </p:sp>
        <p:cxnSp>
          <p:nvCxnSpPr>
            <p:cNvPr id="40" name="Прямая соединительная линия 39">
              <a:extLst>
                <a:ext uri="{FF2B5EF4-FFF2-40B4-BE49-F238E27FC236}">
                  <a16:creationId xmlns:a16="http://schemas.microsoft.com/office/drawing/2014/main" xmlns="" id="{75D117BC-F2D3-44EA-9297-28A6AE851F37}"/>
                </a:ext>
              </a:extLst>
            </p:cNvPr>
            <p:cNvCxnSpPr>
              <a:endCxn id="9234" idx="3"/>
            </p:cNvCxnSpPr>
            <p:nvPr/>
          </p:nvCxnSpPr>
          <p:spPr bwMode="auto">
            <a:xfrm flipH="1" flipV="1">
              <a:off x="2446228" y="2438397"/>
              <a:ext cx="1059266" cy="2438312"/>
            </a:xfrm>
            <a:prstGeom prst="line">
              <a:avLst/>
            </a:prstGeom>
            <a:noFill/>
            <a:ln w="19050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/>
              <a:tailEnd/>
            </a:ln>
          </p:spPr>
        </p:cxnSp>
        <p:sp>
          <p:nvSpPr>
            <p:cNvPr id="9228" name="TextBox 20">
              <a:extLst>
                <a:ext uri="{FF2B5EF4-FFF2-40B4-BE49-F238E27FC236}">
                  <a16:creationId xmlns:a16="http://schemas.microsoft.com/office/drawing/2014/main" xmlns="" id="{6BA9EAAE-4490-439F-9E76-D28B102DF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5755" y="4783491"/>
              <a:ext cx="614131" cy="564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135" i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</a:t>
              </a:r>
            </a:p>
          </p:txBody>
        </p:sp>
        <p:grpSp>
          <p:nvGrpSpPr>
            <p:cNvPr id="9229" name="Группа 56">
              <a:extLst>
                <a:ext uri="{FF2B5EF4-FFF2-40B4-BE49-F238E27FC236}">
                  <a16:creationId xmlns:a16="http://schemas.microsoft.com/office/drawing/2014/main" xmlns="" id="{5DFA60B1-DB54-4DAF-8952-81BA1623AE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2785" y="2001851"/>
              <a:ext cx="3783751" cy="3980735"/>
              <a:chOff x="662785" y="2001851"/>
              <a:chExt cx="3783751" cy="3980735"/>
            </a:xfrm>
          </p:grpSpPr>
          <p:grpSp>
            <p:nvGrpSpPr>
              <p:cNvPr id="9230" name="Группа 57">
                <a:extLst>
                  <a:ext uri="{FF2B5EF4-FFF2-40B4-BE49-F238E27FC236}">
                    <a16:creationId xmlns:a16="http://schemas.microsoft.com/office/drawing/2014/main" xmlns="" id="{420A0C0A-27A9-495A-BE18-189D5A8BD7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2785" y="2001851"/>
                <a:ext cx="3783751" cy="3980735"/>
                <a:chOff x="662785" y="2001851"/>
                <a:chExt cx="3783751" cy="3980735"/>
              </a:xfrm>
            </p:grpSpPr>
            <p:sp>
              <p:nvSpPr>
                <p:cNvPr id="9232" name="Прямоугольник 115">
                  <a:extLst>
                    <a:ext uri="{FF2B5EF4-FFF2-40B4-BE49-F238E27FC236}">
                      <a16:creationId xmlns:a16="http://schemas.microsoft.com/office/drawing/2014/main" xmlns="" id="{8FBEA553-8BFA-4FD3-8D6D-A779784530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44258" y="3608749"/>
                  <a:ext cx="542959" cy="564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Franklin Gothic Book" panose="020B05030201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ru-RU" altLang="ru-RU" sz="1135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9233" name="Группа 60">
                  <a:extLst>
                    <a:ext uri="{FF2B5EF4-FFF2-40B4-BE49-F238E27FC236}">
                      <a16:creationId xmlns:a16="http://schemas.microsoft.com/office/drawing/2014/main" xmlns="" id="{E0FF8FCD-C9F1-4FDE-A2B0-5E9FA05429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62785" y="2001851"/>
                  <a:ext cx="3783751" cy="3980735"/>
                  <a:chOff x="662785" y="2001851"/>
                  <a:chExt cx="3783751" cy="3980735"/>
                </a:xfrm>
              </p:grpSpPr>
              <p:sp>
                <p:nvSpPr>
                  <p:cNvPr id="9234" name="Полилиния 61">
                    <a:extLst>
                      <a:ext uri="{FF2B5EF4-FFF2-40B4-BE49-F238E27FC236}">
                        <a16:creationId xmlns:a16="http://schemas.microsoft.com/office/drawing/2014/main" xmlns="" id="{642F725E-3426-4771-9053-BB459F444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4400" y="2438400"/>
                    <a:ext cx="3056467" cy="3048000"/>
                  </a:xfrm>
                  <a:custGeom>
                    <a:avLst/>
                    <a:gdLst>
                      <a:gd name="T0" fmla="*/ 0 w 3056467"/>
                      <a:gd name="T1" fmla="*/ 3048000 h 3048000"/>
                      <a:gd name="T2" fmla="*/ 2133601 w 3056467"/>
                      <a:gd name="T3" fmla="*/ 3048000 h 3048000"/>
                      <a:gd name="T4" fmla="*/ 3056467 w 3056467"/>
                      <a:gd name="T5" fmla="*/ 1828800 h 3048000"/>
                      <a:gd name="T6" fmla="*/ 1532470 w 3056467"/>
                      <a:gd name="T7" fmla="*/ 0 h 3048000"/>
                      <a:gd name="T8" fmla="*/ 0 w 3056467"/>
                      <a:gd name="T9" fmla="*/ 3048000 h 30480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56467"/>
                      <a:gd name="T16" fmla="*/ 0 h 3048000"/>
                      <a:gd name="T17" fmla="*/ 3056467 w 3056467"/>
                      <a:gd name="T18" fmla="*/ 3048000 h 30480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56467" h="3048000">
                        <a:moveTo>
                          <a:pt x="0" y="3048000"/>
                        </a:moveTo>
                        <a:lnTo>
                          <a:pt x="2133600" y="3048000"/>
                        </a:lnTo>
                        <a:lnTo>
                          <a:pt x="3056467" y="1828800"/>
                        </a:lnTo>
                        <a:lnTo>
                          <a:pt x="1532467" y="0"/>
                        </a:lnTo>
                        <a:lnTo>
                          <a:pt x="0" y="3048000"/>
                        </a:lnTo>
                        <a:close/>
                      </a:path>
                    </a:pathLst>
                  </a:custGeom>
                  <a:noFill/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 sz="852"/>
                  </a:p>
                </p:txBody>
              </p:sp>
              <p:sp>
                <p:nvSpPr>
                  <p:cNvPr id="9235" name="Полилиния 63">
                    <a:extLst>
                      <a:ext uri="{FF2B5EF4-FFF2-40B4-BE49-F238E27FC236}">
                        <a16:creationId xmlns:a16="http://schemas.microsoft.com/office/drawing/2014/main" xmlns="" id="{779AF6CB-2D12-463B-A599-A19045A231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4400" y="4267200"/>
                    <a:ext cx="3056467" cy="1219200"/>
                  </a:xfrm>
                  <a:custGeom>
                    <a:avLst/>
                    <a:gdLst>
                      <a:gd name="T0" fmla="*/ 0 w 3056467"/>
                      <a:gd name="T1" fmla="*/ 1219200 h 1219200"/>
                      <a:gd name="T2" fmla="*/ 922867 w 3056467"/>
                      <a:gd name="T3" fmla="*/ 0 h 1219200"/>
                      <a:gd name="T4" fmla="*/ 3056467 w 3056467"/>
                      <a:gd name="T5" fmla="*/ 0 h 1219200"/>
                      <a:gd name="T6" fmla="*/ 0 w 3056467"/>
                      <a:gd name="T7" fmla="*/ 1219200 h 12192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056467"/>
                      <a:gd name="T13" fmla="*/ 0 h 1219200"/>
                      <a:gd name="T14" fmla="*/ 3056467 w 3056467"/>
                      <a:gd name="T15" fmla="*/ 1219200 h 12192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056467" h="1219200">
                        <a:moveTo>
                          <a:pt x="0" y="1219200"/>
                        </a:moveTo>
                        <a:lnTo>
                          <a:pt x="922867" y="0"/>
                        </a:lnTo>
                        <a:lnTo>
                          <a:pt x="3056467" y="0"/>
                        </a:lnTo>
                        <a:lnTo>
                          <a:pt x="0" y="1219200"/>
                        </a:lnTo>
                        <a:close/>
                      </a:path>
                    </a:pathLst>
                  </a:custGeom>
                  <a:noFill/>
                  <a:ln w="19050" algn="ctr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 sz="852"/>
                  </a:p>
                </p:txBody>
              </p:sp>
              <p:cxnSp>
                <p:nvCxnSpPr>
                  <p:cNvPr id="9236" name="Прямая соединительная линия 64">
                    <a:extLst>
                      <a:ext uri="{FF2B5EF4-FFF2-40B4-BE49-F238E27FC236}">
                        <a16:creationId xmlns:a16="http://schemas.microsoft.com/office/drawing/2014/main" xmlns="" id="{FD766C10-65BB-4897-A991-4A3AA8D8D323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46867" y="2446867"/>
                    <a:ext cx="609600" cy="3039533"/>
                  </a:xfrm>
                  <a:prstGeom prst="line">
                    <a:avLst/>
                  </a:prstGeom>
                  <a:noFill/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9237" name="TextBox 20">
                    <a:extLst>
                      <a:ext uri="{FF2B5EF4-FFF2-40B4-BE49-F238E27FC236}">
                        <a16:creationId xmlns:a16="http://schemas.microsoft.com/office/drawing/2014/main" xmlns="" id="{B4773392-F393-45FA-AAEC-64CCD693402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596" y="5418309"/>
                    <a:ext cx="57685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38" name="TextBox 21">
                    <a:extLst>
                      <a:ext uri="{FF2B5EF4-FFF2-40B4-BE49-F238E27FC236}">
                        <a16:creationId xmlns:a16="http://schemas.microsoft.com/office/drawing/2014/main" xmlns="" id="{52D4314F-5943-4E61-8145-6BA7432FDF4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1614" y="4216708"/>
                    <a:ext cx="61413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39" name="TextBox 22">
                    <a:extLst>
                      <a:ext uri="{FF2B5EF4-FFF2-40B4-BE49-F238E27FC236}">
                        <a16:creationId xmlns:a16="http://schemas.microsoft.com/office/drawing/2014/main" xmlns="" id="{A46D7587-7BC3-4C85-9622-16D4B962D84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785" y="5418307"/>
                    <a:ext cx="57685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A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40" name="TextBox 20">
                    <a:extLst>
                      <a:ext uri="{FF2B5EF4-FFF2-40B4-BE49-F238E27FC236}">
                        <a16:creationId xmlns:a16="http://schemas.microsoft.com/office/drawing/2014/main" xmlns="" id="{E75D0A53-7496-47B4-8ED6-3094FA4DBA1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73356" y="2001851"/>
                    <a:ext cx="542959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S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41" name="TextBox 21">
                    <a:extLst>
                      <a:ext uri="{FF2B5EF4-FFF2-40B4-BE49-F238E27FC236}">
                        <a16:creationId xmlns:a16="http://schemas.microsoft.com/office/drawing/2014/main" xmlns="" id="{E1324CB7-ACDB-4B41-BC61-6F6F0C0F1D8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9349" y="4216708"/>
                    <a:ext cx="597187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ru-RU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С</a:t>
                    </a:r>
                  </a:p>
                </p:txBody>
              </p:sp>
              <p:sp>
                <p:nvSpPr>
                  <p:cNvPr id="9242" name="TextBox 22">
                    <a:extLst>
                      <a:ext uri="{FF2B5EF4-FFF2-40B4-BE49-F238E27FC236}">
                        <a16:creationId xmlns:a16="http://schemas.microsoft.com/office/drawing/2014/main" xmlns="" id="{241B57AD-85D3-461B-AA26-81FE9DF42A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3655" y="4837874"/>
                    <a:ext cx="614131" cy="564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ru-RU" sz="1135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O</a:t>
                    </a:r>
                    <a:endParaRPr lang="ru-RU" altLang="ru-RU" sz="1135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43" name="Прямоугольник 80">
                    <a:extLst>
                      <a:ext uri="{FF2B5EF4-FFF2-40B4-BE49-F238E27FC236}">
                        <a16:creationId xmlns:a16="http://schemas.microsoft.com/office/drawing/2014/main" xmlns="" id="{F50560C3-FC2C-439B-927E-2B46F668460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11029" y="5418304"/>
                    <a:ext cx="441316" cy="46257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ru-RU" altLang="ru-RU" sz="1135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6</a:t>
                    </a:r>
                  </a:p>
                </p:txBody>
              </p:sp>
              <p:sp>
                <p:nvSpPr>
                  <p:cNvPr id="9245" name="Полилиния 73">
                    <a:extLst>
                      <a:ext uri="{FF2B5EF4-FFF2-40B4-BE49-F238E27FC236}">
                        <a16:creationId xmlns:a16="http://schemas.microsoft.com/office/drawing/2014/main" xmlns="" id="{6A7E6D2D-536D-4E54-9F58-EDDA07B96E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37267" y="2446867"/>
                    <a:ext cx="1219200" cy="3039533"/>
                  </a:xfrm>
                  <a:custGeom>
                    <a:avLst/>
                    <a:gdLst>
                      <a:gd name="T0" fmla="*/ 1219200 w 1219200"/>
                      <a:gd name="T1" fmla="*/ 3039533 h 3039533"/>
                      <a:gd name="T2" fmla="*/ 0 w 1219200"/>
                      <a:gd name="T3" fmla="*/ 1828803 h 3039533"/>
                      <a:gd name="T4" fmla="*/ 609600 w 1219200"/>
                      <a:gd name="T5" fmla="*/ 0 h 3039533"/>
                      <a:gd name="T6" fmla="*/ 609600 w 1219200"/>
                      <a:gd name="T7" fmla="*/ 2421467 h 303953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19200"/>
                      <a:gd name="T13" fmla="*/ 0 h 3039533"/>
                      <a:gd name="T14" fmla="*/ 1219200 w 1219200"/>
                      <a:gd name="T15" fmla="*/ 3039533 h 303953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19200" h="3039533">
                        <a:moveTo>
                          <a:pt x="1219200" y="3039533"/>
                        </a:moveTo>
                        <a:lnTo>
                          <a:pt x="0" y="1828800"/>
                        </a:lnTo>
                        <a:lnTo>
                          <a:pt x="609600" y="0"/>
                        </a:lnTo>
                        <a:lnTo>
                          <a:pt x="609600" y="2421466"/>
                        </a:lnTo>
                      </a:path>
                    </a:pathLst>
                  </a:custGeom>
                  <a:noFill/>
                  <a:ln w="19050" algn="ctr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 sz="852"/>
                  </a:p>
                </p:txBody>
              </p:sp>
            </p:grpSp>
          </p:grpSp>
          <p:sp>
            <p:nvSpPr>
              <p:cNvPr id="9231" name="Полилиния 58">
                <a:extLst>
                  <a:ext uri="{FF2B5EF4-FFF2-40B4-BE49-F238E27FC236}">
                    <a16:creationId xmlns:a16="http://schemas.microsoft.com/office/drawing/2014/main" xmlns="" id="{3FA6899E-03DA-482D-AAF1-B5CC59EAA2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6867" y="4495800"/>
                <a:ext cx="211666" cy="287867"/>
              </a:xfrm>
              <a:custGeom>
                <a:avLst/>
                <a:gdLst>
                  <a:gd name="T0" fmla="*/ 0 w 211666"/>
                  <a:gd name="T1" fmla="*/ 84667 h 287867"/>
                  <a:gd name="T2" fmla="*/ 211666 w 211666"/>
                  <a:gd name="T3" fmla="*/ 0 h 287867"/>
                  <a:gd name="T4" fmla="*/ 211666 w 211666"/>
                  <a:gd name="T5" fmla="*/ 287867 h 287867"/>
                  <a:gd name="T6" fmla="*/ 0 60000 65536"/>
                  <a:gd name="T7" fmla="*/ 0 60000 65536"/>
                  <a:gd name="T8" fmla="*/ 0 60000 65536"/>
                  <a:gd name="T9" fmla="*/ 0 w 211666"/>
                  <a:gd name="T10" fmla="*/ 0 h 287867"/>
                  <a:gd name="T11" fmla="*/ 211666 w 211666"/>
                  <a:gd name="T12" fmla="*/ 287867 h 2878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666" h="287867">
                    <a:moveTo>
                      <a:pt x="0" y="84667"/>
                    </a:moveTo>
                    <a:lnTo>
                      <a:pt x="211666" y="0"/>
                    </a:lnTo>
                    <a:lnTo>
                      <a:pt x="211666" y="287867"/>
                    </a:lnTo>
                  </a:path>
                </a:pathLst>
              </a:cu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 sz="852"/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2EC71B2-41FE-4C62-B448-6309E182BA72}"/>
              </a:ext>
            </a:extLst>
          </p:cNvPr>
          <p:cNvSpPr txBox="1"/>
          <p:nvPr/>
        </p:nvSpPr>
        <p:spPr>
          <a:xfrm>
            <a:off x="215900" y="46548"/>
            <a:ext cx="5257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800" b="1" i="0" u="none" strike="noStrike" kern="0" cap="none" spc="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ПРОВЕРКА САМОСТОЯТЕЛЬНОЙ РАБОТЫ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29" name="Picture 6">
            <a:extLst>
              <a:ext uri="{FF2B5EF4-FFF2-40B4-BE49-F238E27FC236}">
                <a16:creationId xmlns:a16="http://schemas.microsoft.com/office/drawing/2014/main" xmlns="" id="{4FD4565B-3512-4D5C-899C-D6C7F915F8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17"/>
          <a:stretch/>
        </p:blipFill>
        <p:spPr>
          <a:xfrm>
            <a:off x="2592041" y="595151"/>
            <a:ext cx="2080765" cy="81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ECC6522F-6F2F-4A6C-9702-988A9413ED68}"/>
                  </a:ext>
                </a:extLst>
              </p:cNvPr>
              <p:cNvSpPr txBox="1"/>
              <p:nvPr/>
            </p:nvSpPr>
            <p:spPr>
              <a:xfrm>
                <a:off x="2685460" y="1447257"/>
                <a:ext cx="959440" cy="13653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𝑆𝐻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1000" b="0" i="1" smtClean="0">
                              <a:latin typeface="Cambria Math" panose="02040503050406030204" pitchFamily="18" charset="0"/>
                            </a:rPr>
                            <m:t>бок</m:t>
                          </m:r>
                        </m:sub>
                      </m:sSub>
                      <m:r>
                        <a:rPr lang="ru-RU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ru-RU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1000" b="0" i="1" smtClean="0">
                              <a:latin typeface="Cambria Math" panose="02040503050406030204" pitchFamily="18" charset="0"/>
                            </a:rPr>
                            <m:t>осн</m:t>
                          </m:r>
                        </m:sub>
                      </m:sSub>
                      <m:r>
                        <a:rPr lang="ru-RU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𝑆𝐻</m:t>
                      </m:r>
                    </m:oMath>
                  </m:oMathPara>
                </a14:m>
                <a:endParaRPr lang="en-US" sz="10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осн</m:t>
                          </m:r>
                        </m:sub>
                      </m:sSub>
                      <m:r>
                        <a:rPr lang="ru-RU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US" sz="10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1000" b="0" i="1" smtClean="0">
                              <a:latin typeface="Cambria Math" panose="02040503050406030204" pitchFamily="18" charset="0"/>
                            </a:rPr>
                            <m:t>бок</m:t>
                          </m:r>
                        </m:sub>
                      </m:sSub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=48</m:t>
                      </m:r>
                    </m:oMath>
                  </m:oMathPara>
                </a14:m>
                <a:endParaRPr lang="en-US" sz="1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1000" b="0" i="1" smtClean="0">
                              <a:latin typeface="Cambria Math" panose="02040503050406030204" pitchFamily="18" charset="0"/>
                            </a:rPr>
                            <m:t>осн</m:t>
                          </m:r>
                        </m:sub>
                      </m:sSub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US" sz="1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п.п</m:t>
                          </m:r>
                        </m:sub>
                      </m:sSub>
                      <m:r>
                        <a:rPr lang="ru-RU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uz-Cyrl-UZ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осн</m:t>
                          </m:r>
                        </m:sub>
                      </m:sSub>
                      <m:r>
                        <a:rPr lang="ru-RU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1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бок</m:t>
                          </m:r>
                        </m:sub>
                      </m:sSub>
                    </m:oMath>
                  </m:oMathPara>
                </a14:m>
                <a:endParaRPr lang="ru-RU" sz="10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п.п</m:t>
                          </m:r>
                        </m:sub>
                      </m:sSub>
                      <m:r>
                        <a:rPr lang="ru-RU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=84</m:t>
                      </m:r>
                    </m:oMath>
                  </m:oMathPara>
                </a14:m>
                <a:endParaRPr lang="en-US" sz="1000" b="0" dirty="0">
                  <a:ea typeface="Cambria Math" panose="02040503050406030204" pitchFamily="18" charset="0"/>
                </a:endParaRPr>
              </a:p>
              <a:p>
                <a:endParaRPr lang="ru-RU" sz="1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C6522F-6F2F-4A6C-9702-988A9413E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460" y="1447257"/>
                <a:ext cx="959440" cy="1365374"/>
              </a:xfrm>
              <a:prstGeom prst="rect">
                <a:avLst/>
              </a:prstGeom>
              <a:blipFill>
                <a:blip r:embed="rId4"/>
                <a:stretch>
                  <a:fillRect l="-5096" r="-3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532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xmlns="" id="{66B84136-BF81-4D29-B939-8F073200C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659" y="123184"/>
            <a:ext cx="3205878" cy="38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КОНУСА</a:t>
            </a: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xmlns="" id="{B7BEA145-7BDF-4BDC-A585-3E77F902BB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282166"/>
            <a:ext cx="2078356" cy="183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xmlns="" id="{80F13B3D-07F4-4359-AA5F-CC246A81F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31825"/>
            <a:ext cx="533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600" b="1" i="1" dirty="0" smtClean="0">
                <a:solidFill>
                  <a:srgbClr val="00B0F0"/>
                </a:solidFill>
              </a:rPr>
              <a:t>КОНУС </a:t>
            </a:r>
            <a:r>
              <a:rPr lang="ru-RU" altLang="ru-RU" sz="1600" dirty="0" smtClean="0"/>
              <a:t>- геометрическое </a:t>
            </a:r>
            <a:r>
              <a:rPr lang="ru-RU" altLang="ru-RU" sz="1600" dirty="0"/>
              <a:t>тело, образованное вращением прямоугольного треугольника около одного из его катетов.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xmlns="" id="{8B6A8E9B-A90A-4F01-9165-D97C79AC7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659" y="123184"/>
            <a:ext cx="2783454" cy="38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КОНУСА</a:t>
            </a:r>
          </a:p>
        </p:txBody>
      </p:sp>
      <p:pic>
        <p:nvPicPr>
          <p:cNvPr id="27653" name="Picture 5">
            <a:extLst>
              <a:ext uri="{FF2B5EF4-FFF2-40B4-BE49-F238E27FC236}">
                <a16:creationId xmlns:a16="http://schemas.microsoft.com/office/drawing/2014/main" xmlns="" id="{2ACA2968-C5D0-4F3E-B5AE-0F62E3B23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8" t="15749" r="15749" b="16798"/>
          <a:stretch>
            <a:fillRect/>
          </a:stretch>
        </p:blipFill>
        <p:spPr bwMode="auto">
          <a:xfrm>
            <a:off x="1130300" y="672970"/>
            <a:ext cx="3762604" cy="240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D6046E8E-3D9A-4992-905C-E7BDD2BE1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82900" y="860425"/>
            <a:ext cx="2611594" cy="1965538"/>
          </a:xfrm>
        </p:spPr>
        <p:txBody>
          <a:bodyPr/>
          <a:lstStyle/>
          <a:p>
            <a:pPr algn="just">
              <a:buClr>
                <a:srgbClr val="000000"/>
              </a:buClr>
              <a:buSzPct val="65000"/>
            </a:pPr>
            <a:r>
              <a:rPr lang="ru-RU" altLang="ru-RU" sz="1419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секущая плоскость проходит через ось конуса, то сечение представляет собой равнобедренный треугольник, основание которого — диаметр основания конуса, </a:t>
            </a:r>
            <a:r>
              <a:rPr lang="ru-RU" altLang="ru-RU" sz="1419" i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а </a:t>
            </a:r>
            <a:r>
              <a:rPr lang="ru-RU" altLang="ru-RU" sz="1419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боковые стороны — образующие конуса. Это сечение называется </a:t>
            </a:r>
            <a:r>
              <a:rPr lang="ru-RU" altLang="ru-RU" sz="1419" b="1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осевым.</a:t>
            </a:r>
            <a:endParaRPr lang="ru-RU" altLang="ru-RU" sz="1419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xmlns="" id="{CB5F675F-D025-4D45-88ED-D7DAFC0D5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716" y="123184"/>
            <a:ext cx="2539028" cy="38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СЕЧЕНИЯ КОНУСА</a:t>
            </a:r>
          </a:p>
        </p:txBody>
      </p:sp>
      <p:pic>
        <p:nvPicPr>
          <p:cNvPr id="28682" name="Picture 10">
            <a:extLst>
              <a:ext uri="{FF2B5EF4-FFF2-40B4-BE49-F238E27FC236}">
                <a16:creationId xmlns:a16="http://schemas.microsoft.com/office/drawing/2014/main" xmlns="" id="{6AF3EF59-B2C4-4E7F-B3AA-32271FF5E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34"/>
          <a:stretch>
            <a:fillRect/>
          </a:stretch>
        </p:blipFill>
        <p:spPr bwMode="auto">
          <a:xfrm>
            <a:off x="444500" y="771116"/>
            <a:ext cx="2036294" cy="214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6DB562A3-87A7-45AE-9E93-34451A93C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35300" y="860425"/>
            <a:ext cx="2438400" cy="2293320"/>
          </a:xfrm>
        </p:spPr>
        <p:txBody>
          <a:bodyPr/>
          <a:lstStyle/>
          <a:p>
            <a:pPr algn="just"/>
            <a:r>
              <a:rPr lang="ru-RU" altLang="ru-RU" sz="1656" i="0" dirty="0"/>
              <a:t>Если секущая плоскость перпендикулярна к оси конуса, то сечение конуса представляет собой </a:t>
            </a:r>
            <a:r>
              <a:rPr lang="ru-RU" altLang="ru-RU" sz="1656" b="1" i="0" dirty="0"/>
              <a:t>круг</a:t>
            </a:r>
            <a:r>
              <a:rPr lang="ru-RU" altLang="ru-RU" sz="1656" i="0" dirty="0"/>
              <a:t> с центром расположенным на оси конуса.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xmlns="" id="{AAC940F1-82FD-4C63-BDA5-84D160B32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716" y="123184"/>
            <a:ext cx="2539028" cy="38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СЕЧЕНИЯ КОНУСА</a:t>
            </a:r>
          </a:p>
        </p:txBody>
      </p:sp>
      <p:pic>
        <p:nvPicPr>
          <p:cNvPr id="29702" name="Picture 6">
            <a:extLst>
              <a:ext uri="{FF2B5EF4-FFF2-40B4-BE49-F238E27FC236}">
                <a16:creationId xmlns:a16="http://schemas.microsoft.com/office/drawing/2014/main" xmlns="" id="{D82B510E-F4BC-4A83-A56F-188CFB6FD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0" t="22835" r="20670"/>
          <a:stretch>
            <a:fillRect/>
          </a:stretch>
        </p:blipFill>
        <p:spPr bwMode="auto">
          <a:xfrm>
            <a:off x="673100" y="860425"/>
            <a:ext cx="1976204" cy="19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xmlns="" id="{34A85250-5A97-4204-B89F-87B9A77E6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76" y="123184"/>
            <a:ext cx="4106317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ПОЛНОЙ ПОВЕРХНОСТИ КОНУСА</a:t>
            </a:r>
          </a:p>
        </p:txBody>
      </p:sp>
      <p:pic>
        <p:nvPicPr>
          <p:cNvPr id="33798" name="Picture 6">
            <a:extLst>
              <a:ext uri="{FF2B5EF4-FFF2-40B4-BE49-F238E27FC236}">
                <a16:creationId xmlns:a16="http://schemas.microsoft.com/office/drawing/2014/main" xmlns="" id="{927E9ABE-38C2-4210-AF58-8C3103236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7" r="37796" b="26457"/>
          <a:stretch>
            <a:fillRect/>
          </a:stretch>
        </p:blipFill>
        <p:spPr bwMode="auto">
          <a:xfrm>
            <a:off x="967421" y="708025"/>
            <a:ext cx="3830957" cy="237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1a9a454dc68f6c0e377a77b71c0c794ee6379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6691</TotalTime>
  <Words>540</Words>
  <Application>Microsoft Office PowerPoint</Application>
  <PresentationFormat>Произвольный</PresentationFormat>
  <Paragraphs>121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BatangChe</vt:lpstr>
      <vt:lpstr>Arial</vt:lpstr>
      <vt:lpstr>Calibri</vt:lpstr>
      <vt:lpstr>Cambria Math</vt:lpstr>
      <vt:lpstr>Constantia</vt:lpstr>
      <vt:lpstr>Tahoma</vt:lpstr>
      <vt:lpstr>Times New Roman</vt:lpstr>
      <vt:lpstr>Office Theme</vt:lpstr>
      <vt:lpstr>1_Office Theme</vt:lpstr>
      <vt:lpstr>Презентация PowerPoint</vt:lpstr>
      <vt:lpstr>ПРОВЕРКА САМОСТОЯТЕЛЬНОЙ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</vt:lpstr>
      <vt:lpstr>Задача 2</vt:lpstr>
      <vt:lpstr>Задача 3</vt:lpstr>
      <vt:lpstr>ЗАДАЧА 4</vt:lpstr>
      <vt:lpstr>Презентация PowerPoint</vt:lpstr>
      <vt:lpstr>ЗАДАНИЕ ДЛЯ САМОСТОЯТЕЛЬНОГО РЕШЕНИЯ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Закирова Ф.М</dc:creator>
  <cp:lastModifiedBy>Закирова Ф.М</cp:lastModifiedBy>
  <cp:revision>659</cp:revision>
  <dcterms:created xsi:type="dcterms:W3CDTF">2020-04-13T08:05:16Z</dcterms:created>
  <dcterms:modified xsi:type="dcterms:W3CDTF">2020-12-18T01:56:00Z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