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notesMasterIdLst>
    <p:notesMasterId r:id="rId19"/>
  </p:notesMasterIdLst>
  <p:sldIdLst>
    <p:sldId id="413" r:id="rId3"/>
    <p:sldId id="439" r:id="rId4"/>
    <p:sldId id="278" r:id="rId5"/>
    <p:sldId id="442" r:id="rId6"/>
    <p:sldId id="444" r:id="rId7"/>
    <p:sldId id="445" r:id="rId8"/>
    <p:sldId id="285" r:id="rId9"/>
    <p:sldId id="286" r:id="rId10"/>
    <p:sldId id="290" r:id="rId11"/>
    <p:sldId id="272" r:id="rId12"/>
    <p:sldId id="295" r:id="rId13"/>
    <p:sldId id="294" r:id="rId14"/>
    <p:sldId id="296" r:id="rId15"/>
    <p:sldId id="273" r:id="rId16"/>
    <p:sldId id="264" r:id="rId17"/>
    <p:sldId id="284" r:id="rId18"/>
  </p:sldIdLst>
  <p:sldSz cx="5765800" cy="3244850"/>
  <p:notesSz cx="5765800" cy="3244850"/>
  <p:custDataLst>
    <p:tags r:id="rId20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5" autoAdjust="0"/>
    <p:restoredTop sz="94660"/>
  </p:normalViewPr>
  <p:slideViewPr>
    <p:cSldViewPr>
      <p:cViewPr varScale="1">
        <p:scale>
          <a:sx n="102" d="100"/>
          <a:sy n="102" d="100"/>
        </p:scale>
        <p:origin x="806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AC903E-0B20-4990-A751-066104FC4E76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E726F-7830-4022-9DAB-C72A275E2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848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>
            <a:extLst>
              <a:ext uri="{FF2B5EF4-FFF2-40B4-BE49-F238E27FC236}">
                <a16:creationId xmlns:a16="http://schemas.microsoft.com/office/drawing/2014/main" xmlns="" id="{EE28DF62-81B0-43FE-842F-B1721E80D6E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Заметки 2">
            <a:extLst>
              <a:ext uri="{FF2B5EF4-FFF2-40B4-BE49-F238E27FC236}">
                <a16:creationId xmlns:a16="http://schemas.microsoft.com/office/drawing/2014/main" xmlns="" id="{D1DA9991-6EBD-450E-97CB-676E00AF4C5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19460" name="Номер слайда 3">
            <a:extLst>
              <a:ext uri="{FF2B5EF4-FFF2-40B4-BE49-F238E27FC236}">
                <a16:creationId xmlns:a16="http://schemas.microsoft.com/office/drawing/2014/main" xmlns="" id="{0BA9B8B5-671A-4C03-A87A-E168429984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AA86B09-BF7B-4617-AC39-5284EFD949FE}" type="slidenum">
              <a:rPr lang="ru-RU" altLang="ru-RU" sz="1200">
                <a:latin typeface="Tahoma" panose="020B0604030504040204" pitchFamily="34" charset="0"/>
              </a:rPr>
              <a:pPr/>
              <a:t>3</a:t>
            </a:fld>
            <a:endParaRPr lang="ru-RU" altLang="ru-RU" sz="12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82169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>
            <a:extLst>
              <a:ext uri="{FF2B5EF4-FFF2-40B4-BE49-F238E27FC236}">
                <a16:creationId xmlns:a16="http://schemas.microsoft.com/office/drawing/2014/main" xmlns="" id="{EE28DF62-81B0-43FE-842F-B1721E80D6E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Заметки 2">
            <a:extLst>
              <a:ext uri="{FF2B5EF4-FFF2-40B4-BE49-F238E27FC236}">
                <a16:creationId xmlns:a16="http://schemas.microsoft.com/office/drawing/2014/main" xmlns="" id="{D1DA9991-6EBD-450E-97CB-676E00AF4C5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19460" name="Номер слайда 3">
            <a:extLst>
              <a:ext uri="{FF2B5EF4-FFF2-40B4-BE49-F238E27FC236}">
                <a16:creationId xmlns:a16="http://schemas.microsoft.com/office/drawing/2014/main" xmlns="" id="{0BA9B8B5-671A-4C03-A87A-E168429984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AA86B09-BF7B-4617-AC39-5284EFD949FE}" type="slidenum">
              <a:rPr lang="ru-RU" altLang="ru-RU" sz="1200">
                <a:latin typeface="Tahoma" panose="020B0604030504040204" pitchFamily="34" charset="0"/>
              </a:rPr>
              <a:pPr/>
              <a:t>4</a:t>
            </a:fld>
            <a:endParaRPr lang="ru-RU" altLang="ru-RU" sz="12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971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581520" y="1056311"/>
            <a:ext cx="2621914" cy="1034415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262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0027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6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9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6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9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367485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>
            <a:extLst>
              <a:ext uri="{FF2B5EF4-FFF2-40B4-BE49-F238E27FC236}">
                <a16:creationId xmlns:a16="http://schemas.microsoft.com/office/drawing/2014/main" xmlns="" id="{D097E301-20F6-48A3-9ACD-3637FCFD76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8290" y="3017710"/>
            <a:ext cx="1326134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>
            <a:extLst>
              <a:ext uri="{FF2B5EF4-FFF2-40B4-BE49-F238E27FC236}">
                <a16:creationId xmlns:a16="http://schemas.microsoft.com/office/drawing/2014/main" xmlns="" id="{9EB5AE9A-357C-4734-B4CF-9DFAF4392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60372" y="3017710"/>
            <a:ext cx="1845056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>
            <a:extLst>
              <a:ext uri="{FF2B5EF4-FFF2-40B4-BE49-F238E27FC236}">
                <a16:creationId xmlns:a16="http://schemas.microsoft.com/office/drawing/2014/main" xmlns="" id="{6FDBDA61-93C5-4C25-AF72-8C8711A0C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151376" y="3017710"/>
            <a:ext cx="1326134" cy="276999"/>
          </a:xfrm>
        </p:spPr>
        <p:txBody>
          <a:bodyPr/>
          <a:lstStyle>
            <a:lvl1pPr>
              <a:defRPr/>
            </a:lvl1pPr>
          </a:lstStyle>
          <a:p>
            <a:fld id="{99459BFC-2B9B-4CD7-AD07-239D26B99AF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713297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6" y="1005902"/>
            <a:ext cx="490093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1" y="1817115"/>
            <a:ext cx="403606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029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9052"/>
          </a:xfrm>
        </p:spPr>
        <p:txBody>
          <a:bodyPr lIns="0" tIns="0" rIns="0" bIns="0"/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466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66848" y="71159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48112" y="720763"/>
            <a:ext cx="1824355" cy="2157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5"/>
            <a:ext cx="25081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675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3" r:id="rId6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0"/>
            <a:ext cx="161107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1"/>
            <a:ext cx="1845056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1" y="3017711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 defTabSz="914224"/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1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 defTabSz="914224"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603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111">
        <a:defRPr>
          <a:latin typeface="+mn-lt"/>
          <a:ea typeface="+mn-ea"/>
          <a:cs typeface="+mn-cs"/>
        </a:defRPr>
      </a:lvl2pPr>
      <a:lvl3pPr marL="914224">
        <a:defRPr>
          <a:latin typeface="+mn-lt"/>
          <a:ea typeface="+mn-ea"/>
          <a:cs typeface="+mn-cs"/>
        </a:defRPr>
      </a:lvl3pPr>
      <a:lvl4pPr marL="1371336">
        <a:defRPr>
          <a:latin typeface="+mn-lt"/>
          <a:ea typeface="+mn-ea"/>
          <a:cs typeface="+mn-cs"/>
        </a:defRPr>
      </a:lvl4pPr>
      <a:lvl5pPr marL="1828448">
        <a:defRPr>
          <a:latin typeface="+mn-lt"/>
          <a:ea typeface="+mn-ea"/>
          <a:cs typeface="+mn-cs"/>
        </a:defRPr>
      </a:lvl5pPr>
      <a:lvl6pPr marL="2285561">
        <a:defRPr>
          <a:latin typeface="+mn-lt"/>
          <a:ea typeface="+mn-ea"/>
          <a:cs typeface="+mn-cs"/>
        </a:defRPr>
      </a:lvl6pPr>
      <a:lvl7pPr marL="2742672">
        <a:defRPr>
          <a:latin typeface="+mn-lt"/>
          <a:ea typeface="+mn-ea"/>
          <a:cs typeface="+mn-cs"/>
        </a:defRPr>
      </a:lvl7pPr>
      <a:lvl8pPr marL="3199784">
        <a:defRPr>
          <a:latin typeface="+mn-lt"/>
          <a:ea typeface="+mn-ea"/>
          <a:cs typeface="+mn-cs"/>
        </a:defRPr>
      </a:lvl8pPr>
      <a:lvl9pPr marL="36568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11">
        <a:defRPr>
          <a:latin typeface="+mn-lt"/>
          <a:ea typeface="+mn-ea"/>
          <a:cs typeface="+mn-cs"/>
        </a:defRPr>
      </a:lvl2pPr>
      <a:lvl3pPr marL="914224">
        <a:defRPr>
          <a:latin typeface="+mn-lt"/>
          <a:ea typeface="+mn-ea"/>
          <a:cs typeface="+mn-cs"/>
        </a:defRPr>
      </a:lvl3pPr>
      <a:lvl4pPr marL="1371336">
        <a:defRPr>
          <a:latin typeface="+mn-lt"/>
          <a:ea typeface="+mn-ea"/>
          <a:cs typeface="+mn-cs"/>
        </a:defRPr>
      </a:lvl4pPr>
      <a:lvl5pPr marL="1828448">
        <a:defRPr>
          <a:latin typeface="+mn-lt"/>
          <a:ea typeface="+mn-ea"/>
          <a:cs typeface="+mn-cs"/>
        </a:defRPr>
      </a:lvl5pPr>
      <a:lvl6pPr marL="2285561">
        <a:defRPr>
          <a:latin typeface="+mn-lt"/>
          <a:ea typeface="+mn-ea"/>
          <a:cs typeface="+mn-cs"/>
        </a:defRPr>
      </a:lvl6pPr>
      <a:lvl7pPr marL="2742672">
        <a:defRPr>
          <a:latin typeface="+mn-lt"/>
          <a:ea typeface="+mn-ea"/>
          <a:cs typeface="+mn-cs"/>
        </a:defRPr>
      </a:lvl7pPr>
      <a:lvl8pPr marL="3199784">
        <a:defRPr>
          <a:latin typeface="+mn-lt"/>
          <a:ea typeface="+mn-ea"/>
          <a:cs typeface="+mn-cs"/>
        </a:defRPr>
      </a:lvl8pPr>
      <a:lvl9pPr marL="36568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4266" y="-89186"/>
            <a:ext cx="5757267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673100" y="1622425"/>
            <a:ext cx="4022853" cy="846633"/>
          </a:xfrm>
          <a:prstGeom prst="rect">
            <a:avLst/>
          </a:prstGeom>
        </p:spPr>
        <p:txBody>
          <a:bodyPr vert="horz" wrap="square" lIns="0" tIns="13961" rIns="0" bIns="0" rtlCol="0">
            <a:spAutoFit/>
          </a:bodyPr>
          <a:lstStyle/>
          <a:p>
            <a:pPr marL="18405" defTabSz="914114">
              <a:lnSpc>
                <a:spcPct val="90000"/>
              </a:lnSpc>
              <a:spcBef>
                <a:spcPts val="1200"/>
              </a:spcBef>
            </a:pPr>
            <a:r>
              <a:rPr lang="ru-RU" sz="2500" b="1" dirty="0">
                <a:solidFill>
                  <a:srgbClr val="4F81BD"/>
                </a:solidFill>
                <a:latin typeface="Arial"/>
                <a:cs typeface="Arial"/>
              </a:rPr>
              <a:t>ТЕМА:</a:t>
            </a:r>
            <a:endParaRPr lang="en-US" sz="2500" b="1" dirty="0">
              <a:solidFill>
                <a:srgbClr val="4F81BD"/>
              </a:solidFill>
              <a:latin typeface="Arial"/>
              <a:cs typeface="Arial"/>
            </a:endParaRPr>
          </a:p>
          <a:p>
            <a:pPr marL="18405" defTabSz="914114">
              <a:lnSpc>
                <a:spcPct val="90000"/>
              </a:lnSpc>
              <a:spcBef>
                <a:spcPts val="1200"/>
              </a:spcBef>
            </a:pPr>
            <a:r>
              <a:rPr lang="ru-RU" sz="2400" b="1" dirty="0">
                <a:solidFill>
                  <a:schemeClr val="tx2"/>
                </a:solidFill>
                <a:latin typeface="Arial"/>
                <a:cs typeface="Arial"/>
              </a:rPr>
              <a:t>РЕШЕНИЕ ЗАДАЧ</a:t>
            </a:r>
            <a:endParaRPr lang="en-US" sz="2400" b="1" dirty="0">
              <a:solidFill>
                <a:srgbClr val="4F81BD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77837" y="1233677"/>
            <a:ext cx="344001" cy="76974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4457789" y="68377"/>
            <a:ext cx="1153698" cy="674791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4457790" y="68377"/>
            <a:ext cx="1153697" cy="66145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4390102" y="38425"/>
            <a:ext cx="1188000" cy="432000"/>
          </a:xfrm>
          <a:prstGeom prst="rect">
            <a:avLst/>
          </a:prstGeom>
        </p:spPr>
        <p:txBody>
          <a:bodyPr vert="horz" wrap="square" lIns="0" tIns="15866" rIns="0" bIns="0" rtlCol="0">
            <a:spAutoFit/>
          </a:bodyPr>
          <a:lstStyle/>
          <a:p>
            <a:pPr algn="ctr" defTabSz="914114">
              <a:spcBef>
                <a:spcPts val="125"/>
              </a:spcBef>
            </a:pPr>
            <a:r>
              <a:rPr lang="en-US" sz="2200" b="1" spc="10" dirty="0">
                <a:solidFill>
                  <a:srgbClr val="FEFEFE"/>
                </a:solidFill>
                <a:latin typeface="Arial"/>
                <a:cs typeface="Arial"/>
              </a:rPr>
              <a:t> 10</a:t>
            </a:r>
            <a:endParaRPr lang="uz-Cyrl-UZ" sz="2200" b="1" spc="10" dirty="0">
              <a:solidFill>
                <a:srgbClr val="FEFEFE"/>
              </a:solidFill>
              <a:latin typeface="Arial"/>
              <a:cs typeface="Arial"/>
            </a:endParaRPr>
          </a:p>
          <a:p>
            <a:pPr algn="ctr" defTabSz="914114">
              <a:spcBef>
                <a:spcPts val="125"/>
              </a:spcBef>
            </a:pPr>
            <a:r>
              <a:rPr lang="ru-RU" sz="2200" b="1" spc="10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2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4" name="object 2">
            <a:extLst>
              <a:ext uri="{FF2B5EF4-FFF2-40B4-BE49-F238E27FC236}">
                <a16:creationId xmlns:a16="http://schemas.microsoft.com/office/drawing/2014/main" xmlns="" id="{7ACFEF22-C515-49A9-B292-25C68E4AC8DC}"/>
              </a:ext>
            </a:extLst>
          </p:cNvPr>
          <p:cNvSpPr txBox="1">
            <a:spLocks/>
          </p:cNvSpPr>
          <p:nvPr/>
        </p:nvSpPr>
        <p:spPr>
          <a:xfrm>
            <a:off x="839258" y="208424"/>
            <a:ext cx="3360388" cy="537980"/>
          </a:xfrm>
          <a:prstGeom prst="rect">
            <a:avLst/>
          </a:prstGeom>
        </p:spPr>
        <p:txBody>
          <a:bodyPr vert="horz" wrap="square" lIns="0" tIns="14617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12" algn="ctr" defTabSz="915274">
              <a:spcBef>
                <a:spcPts val="114"/>
              </a:spcBef>
              <a:defRPr/>
            </a:pPr>
            <a:r>
              <a:rPr lang="ru-RU" kern="0" spc="10" dirty="0">
                <a:solidFill>
                  <a:sysClr val="window" lastClr="FFFFFF"/>
                </a:solidFill>
              </a:rPr>
              <a:t>ГЕОМЕТРИЯ</a:t>
            </a:r>
            <a:endParaRPr lang="en-US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18" name="object 11">
            <a:extLst>
              <a:ext uri="{FF2B5EF4-FFF2-40B4-BE49-F238E27FC236}">
                <a16:creationId xmlns:a16="http://schemas.microsoft.com/office/drawing/2014/main" xmlns="" id="{335AFAA3-FF4F-462D-A908-93D09B272E70}"/>
              </a:ext>
            </a:extLst>
          </p:cNvPr>
          <p:cNvSpPr/>
          <p:nvPr/>
        </p:nvSpPr>
        <p:spPr>
          <a:xfrm>
            <a:off x="349838" y="240781"/>
            <a:ext cx="364211" cy="502387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274"/>
            <a:endParaRPr>
              <a:solidFill>
                <a:prstClr val="black"/>
              </a:solidFill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9358" y="1499327"/>
            <a:ext cx="1257263" cy="1008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77837" y="2079625"/>
            <a:ext cx="344001" cy="76974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31954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>
            <a:extLst>
              <a:ext uri="{FF2B5EF4-FFF2-40B4-BE49-F238E27FC236}">
                <a16:creationId xmlns:a16="http://schemas.microsoft.com/office/drawing/2014/main" xmlns="" id="{C91EB78F-C071-4E07-A981-1F77258A1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700" y="721716"/>
            <a:ext cx="3733800" cy="1053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ru-RU" altLang="ru-RU" sz="1561" b="1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Усечённым </a:t>
            </a:r>
            <a:r>
              <a:rPr lang="ru-RU" altLang="ru-RU" sz="1561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конусом</a:t>
            </a:r>
            <a:r>
              <a:rPr lang="ru-RU" altLang="ru-RU" sz="156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56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называется часть конуса, ограниченная его основанием </a:t>
            </a:r>
            <a:r>
              <a:rPr lang="ru-RU" altLang="ru-RU" sz="156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и </a:t>
            </a:r>
            <a:r>
              <a:rPr lang="ru-RU" altLang="ru-RU" sz="156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сечением, плоскость которого параллельна плоскости основания.</a:t>
            </a:r>
            <a:r>
              <a:rPr lang="ru-RU" altLang="ru-RU" sz="1561" dirty="0"/>
              <a:t> </a:t>
            </a:r>
          </a:p>
        </p:txBody>
      </p:sp>
      <p:sp>
        <p:nvSpPr>
          <p:cNvPr id="2053" name="Text Box 5">
            <a:extLst>
              <a:ext uri="{FF2B5EF4-FFF2-40B4-BE49-F238E27FC236}">
                <a16:creationId xmlns:a16="http://schemas.microsoft.com/office/drawing/2014/main" xmlns="" id="{65B880B9-2F6C-447A-A709-A448049A8C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2448" y="123184"/>
            <a:ext cx="2807564" cy="383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892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УСЕЧЁННЫЙ </a:t>
            </a:r>
            <a:r>
              <a:rPr lang="ru-RU" altLang="ru-RU" sz="1892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КОНУС</a:t>
            </a:r>
          </a:p>
        </p:txBody>
      </p:sp>
      <p:pic>
        <p:nvPicPr>
          <p:cNvPr id="9223" name="Picture 7">
            <a:extLst>
              <a:ext uri="{FF2B5EF4-FFF2-40B4-BE49-F238E27FC236}">
                <a16:creationId xmlns:a16="http://schemas.microsoft.com/office/drawing/2014/main" xmlns="" id="{5931CA02-B740-4C5E-A3C1-16FF6FBCE74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66"/>
          <a:stretch/>
        </p:blipFill>
        <p:spPr bwMode="auto">
          <a:xfrm>
            <a:off x="3949700" y="1012825"/>
            <a:ext cx="1676400" cy="1908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  <p:bldP spid="205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xmlns="" id="{2E5AE366-E527-442B-ACAB-9E04133DED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altLang="ru-RU" dirty="0"/>
              <a:t>Задача 1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xmlns="" id="{C0837B7B-8100-4431-9BF4-511FD7590D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0740" y="600148"/>
            <a:ext cx="5249160" cy="430887"/>
          </a:xfrm>
        </p:spPr>
        <p:txBody>
          <a:bodyPr/>
          <a:lstStyle/>
          <a:p>
            <a:pPr indent="360363"/>
            <a:r>
              <a:rPr lang="ru-RU" altLang="ru-RU" i="0" dirty="0">
                <a:latin typeface="Arial" panose="020B0604020202020204" pitchFamily="34" charset="0"/>
                <a:cs typeface="Arial" panose="020B0604020202020204" pitchFamily="34" charset="0"/>
              </a:rPr>
              <a:t>Найти площадь боковой и полной поверхности конуса, если радиус основания равен 2 см, а образующая равна 6 см.</a:t>
            </a:r>
          </a:p>
        </p:txBody>
      </p:sp>
      <p:pic>
        <p:nvPicPr>
          <p:cNvPr id="38917" name="Picture 5">
            <a:extLst>
              <a:ext uri="{FF2B5EF4-FFF2-40B4-BE49-F238E27FC236}">
                <a16:creationId xmlns:a16="http://schemas.microsoft.com/office/drawing/2014/main" xmlns="" id="{9703FC95-9C38-43C0-B266-94BE978ECE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22" t="42520" r="56102" b="22047"/>
          <a:stretch>
            <a:fillRect/>
          </a:stretch>
        </p:blipFill>
        <p:spPr bwMode="auto">
          <a:xfrm>
            <a:off x="1870387" y="1451921"/>
            <a:ext cx="944161" cy="1234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918" name="Rectangle 6">
            <a:extLst>
              <a:ext uri="{FF2B5EF4-FFF2-40B4-BE49-F238E27FC236}">
                <a16:creationId xmlns:a16="http://schemas.microsoft.com/office/drawing/2014/main" xmlns="" id="{6B858D1B-31C6-4701-9BF7-86B8DBB0E1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700" y="1393825"/>
            <a:ext cx="1090630" cy="1533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360363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04888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12875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0863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2885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8605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325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0045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5765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ru-RU" altLang="ru-RU" sz="1135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Дано:</a:t>
            </a:r>
          </a:p>
          <a:p>
            <a:pPr>
              <a:buFontTx/>
              <a:buNone/>
            </a:pPr>
            <a:r>
              <a:rPr lang="ru-RU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Конус, </a:t>
            </a:r>
          </a:p>
          <a:p>
            <a:pPr>
              <a:buFontTx/>
              <a:buNone/>
            </a:pPr>
            <a:r>
              <a:rPr lang="en-US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2 см </a:t>
            </a:r>
          </a:p>
          <a:p>
            <a:pPr>
              <a:buFontTx/>
              <a:buNone/>
            </a:pPr>
            <a:r>
              <a:rPr lang="en-US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6 см</a:t>
            </a:r>
          </a:p>
          <a:p>
            <a:pPr>
              <a:buFontTx/>
              <a:buNone/>
            </a:pPr>
            <a:r>
              <a:rPr lang="ru-RU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Найти: </a:t>
            </a:r>
          </a:p>
          <a:p>
            <a:pPr>
              <a:buFontTx/>
              <a:buNone/>
            </a:pPr>
            <a:r>
              <a:rPr lang="en-US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altLang="ru-RU" sz="1135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бок</a:t>
            </a:r>
          </a:p>
          <a:p>
            <a:pPr>
              <a:buFontTx/>
              <a:buNone/>
            </a:pPr>
            <a:r>
              <a:rPr lang="en-US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altLang="ru-RU" sz="1135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полн. </a:t>
            </a:r>
            <a:r>
              <a:rPr lang="ru-RU" altLang="ru-RU" sz="1135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</a:t>
            </a:r>
            <a:r>
              <a:rPr lang="ru-RU" altLang="ru-RU" sz="1135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8919" name="Rectangle 7">
            <a:extLst>
              <a:ext uri="{FF2B5EF4-FFF2-40B4-BE49-F238E27FC236}">
                <a16:creationId xmlns:a16="http://schemas.microsoft.com/office/drawing/2014/main" xmlns="" id="{5A9DB594-DD3E-439F-9AF5-27331FE817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2900" y="1418120"/>
            <a:ext cx="1976204" cy="1566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360363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04888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12875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0863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2885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8605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325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0045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5765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ru-RU" altLang="ru-RU" sz="1135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Решение: </a:t>
            </a:r>
          </a:p>
          <a:p>
            <a:pPr>
              <a:buFontTx/>
              <a:buNone/>
            </a:pPr>
            <a:r>
              <a:rPr lang="en-US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altLang="ru-RU" sz="1135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бок.</a:t>
            </a:r>
            <a:r>
              <a:rPr lang="ru-RU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l-GR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en-US" altLang="ru-RU" sz="113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rL</a:t>
            </a:r>
            <a:r>
              <a:rPr lang="ru-RU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l-GR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en-US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ru-RU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ru-RU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= 12</a:t>
            </a:r>
            <a:r>
              <a:rPr lang="el-GR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ru-RU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см</a:t>
            </a:r>
            <a:r>
              <a:rPr lang="ru-RU" altLang="ru-RU" sz="1135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l-GR" altLang="ru-RU" sz="1135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r>
              <a:rPr lang="en-US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altLang="ru-RU" sz="1135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полн. </a:t>
            </a:r>
            <a:r>
              <a:rPr lang="ru-RU" altLang="ru-RU" sz="1135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</a:t>
            </a:r>
            <a:r>
              <a:rPr lang="ru-RU" altLang="ru-RU" sz="1135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l-GR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en-US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el-GR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en-US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ru-RU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ru-RU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(6+2) = 16</a:t>
            </a:r>
            <a:r>
              <a:rPr lang="el-GR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ru-RU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см</a:t>
            </a:r>
            <a:r>
              <a:rPr lang="ru-RU" altLang="ru-RU" sz="1135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Tx/>
              <a:buNone/>
            </a:pPr>
            <a:endParaRPr lang="ru-RU" altLang="ru-RU" sz="113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r>
              <a:rPr lang="ru-RU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 12</a:t>
            </a:r>
            <a:r>
              <a:rPr lang="el-GR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ru-RU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см</a:t>
            </a:r>
            <a:r>
              <a:rPr lang="ru-RU" altLang="ru-RU" sz="1135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16</a:t>
            </a:r>
            <a:r>
              <a:rPr lang="el-GR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ru-RU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см</a:t>
            </a:r>
            <a:r>
              <a:rPr lang="ru-RU" altLang="ru-RU" sz="1135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8" grpId="0"/>
      <p:bldP spid="389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>
            <a:extLst>
              <a:ext uri="{FF2B5EF4-FFF2-40B4-BE49-F238E27FC236}">
                <a16:creationId xmlns:a16="http://schemas.microsoft.com/office/drawing/2014/main" xmlns="" id="{F16BF816-4648-4913-A909-4BB1255CFC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5900" y="634699"/>
            <a:ext cx="5334000" cy="2369880"/>
          </a:xfrm>
        </p:spPr>
        <p:txBody>
          <a:bodyPr/>
          <a:lstStyle/>
          <a:p>
            <a:pPr indent="360363"/>
            <a:r>
              <a:rPr lang="ru-RU" altLang="ru-RU" i="0" dirty="0">
                <a:latin typeface="Arial" panose="020B0604020202020204" pitchFamily="34" charset="0"/>
                <a:cs typeface="Arial" panose="020B0604020202020204" pitchFamily="34" charset="0"/>
              </a:rPr>
              <a:t>Длина окружности основания конуса равна 5, образующая равна 8. Найдите площадь боковой поверхности конуса.</a:t>
            </a:r>
          </a:p>
          <a:p>
            <a:pPr indent="360363"/>
            <a:endParaRPr lang="ru-RU" altLang="ru-RU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60363"/>
            <a:r>
              <a:rPr lang="ru-RU" altLang="ru-RU" i="0" dirty="0">
                <a:latin typeface="Arial" panose="020B0604020202020204" pitchFamily="34" charset="0"/>
                <a:cs typeface="Arial" panose="020B0604020202020204" pitchFamily="34" charset="0"/>
              </a:rPr>
              <a:t>Решение: Площадь боковой поверхности конуса есть </a:t>
            </a:r>
            <a:r>
              <a:rPr lang="en-US" altLang="ru-RU" i="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u-RU" altLang="ru-RU" i="0" baseline="-25000" dirty="0">
                <a:latin typeface="Arial" panose="020B0604020202020204" pitchFamily="34" charset="0"/>
                <a:cs typeface="Arial" panose="020B0604020202020204" pitchFamily="34" charset="0"/>
              </a:rPr>
              <a:t>бок.</a:t>
            </a:r>
            <a:r>
              <a:rPr lang="ru-RU" altLang="ru-RU" i="0" dirty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l-GR" altLang="ru-RU" i="0" dirty="0" smtClean="0">
                <a:latin typeface="Arial" panose="020B0604020202020204" pitchFamily="34" charset="0"/>
                <a:cs typeface="Arial" panose="020B0604020202020204" pitchFamily="34" charset="0"/>
              </a:rPr>
              <a:t>π</a:t>
            </a:r>
            <a:r>
              <a:rPr lang="en-US" altLang="ru-RU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rL</a:t>
            </a:r>
            <a:r>
              <a:rPr lang="ru-RU" altLang="ru-RU" i="0" dirty="0">
                <a:latin typeface="Arial" panose="020B0604020202020204" pitchFamily="34" charset="0"/>
                <a:cs typeface="Arial" panose="020B0604020202020204" pitchFamily="34" charset="0"/>
              </a:rPr>
              <a:t>, где  </a:t>
            </a:r>
            <a:r>
              <a:rPr lang="en-US" altLang="ru-RU" i="0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ru-RU" altLang="ru-RU" i="0" dirty="0">
                <a:latin typeface="Arial" panose="020B0604020202020204" pitchFamily="34" charset="0"/>
                <a:cs typeface="Arial" panose="020B0604020202020204" pitchFamily="34" charset="0"/>
              </a:rPr>
              <a:t> – радиус основания конуса и </a:t>
            </a:r>
            <a:r>
              <a:rPr lang="en-US" altLang="ru-RU" i="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ru-RU" altLang="ru-RU" i="0" dirty="0">
                <a:latin typeface="Arial" panose="020B0604020202020204" pitchFamily="34" charset="0"/>
                <a:cs typeface="Arial" panose="020B0604020202020204" pitchFamily="34" charset="0"/>
              </a:rPr>
              <a:t> - образующая конуса.</a:t>
            </a:r>
          </a:p>
          <a:p>
            <a:pPr indent="360363"/>
            <a:r>
              <a:rPr lang="ru-RU" altLang="ru-RU" i="0" dirty="0">
                <a:latin typeface="Arial" panose="020B0604020202020204" pitchFamily="34" charset="0"/>
                <a:cs typeface="Arial" panose="020B0604020202020204" pitchFamily="34" charset="0"/>
              </a:rPr>
              <a:t>А поскольку длина окружности основания конуса равна </a:t>
            </a:r>
            <a:r>
              <a:rPr lang="ru-RU" altLang="ru-RU" i="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l-GR" altLang="ru-RU" i="0" dirty="0" smtClean="0">
                <a:latin typeface="Arial" panose="020B0604020202020204" pitchFamily="34" charset="0"/>
                <a:cs typeface="Arial" panose="020B0604020202020204" pitchFamily="34" charset="0"/>
              </a:rPr>
              <a:t>π</a:t>
            </a:r>
            <a:r>
              <a:rPr lang="en-US" altLang="ru-RU" i="0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ru-RU" altLang="ru-RU" i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i="0" dirty="0">
                <a:latin typeface="Arial" panose="020B0604020202020204" pitchFamily="34" charset="0"/>
                <a:cs typeface="Arial" panose="020B0604020202020204" pitchFamily="34" charset="0"/>
              </a:rPr>
              <a:t> и равна 5 по условию, то 5 </a:t>
            </a:r>
            <a:r>
              <a:rPr lang="ru-RU" altLang="ru-RU" i="0" dirty="0">
                <a:latin typeface="Arial" panose="020B0604020202020204" pitchFamily="34" charset="0"/>
                <a:cs typeface="Arial" panose="020B0604020202020204" pitchFamily="34" charset="0"/>
              </a:rPr>
              <a:t>= 2</a:t>
            </a:r>
            <a:r>
              <a:rPr lang="el-GR" altLang="ru-RU" i="0" dirty="0">
                <a:latin typeface="Arial" panose="020B0604020202020204" pitchFamily="34" charset="0"/>
                <a:cs typeface="Arial" panose="020B0604020202020204" pitchFamily="34" charset="0"/>
              </a:rPr>
              <a:t>π</a:t>
            </a:r>
            <a:r>
              <a:rPr lang="en-US" altLang="ru-RU" i="0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ru-RU" altLang="ru-RU" i="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l-GR" altLang="ru-RU" i="0" dirty="0">
                <a:latin typeface="Arial" panose="020B0604020202020204" pitchFamily="34" charset="0"/>
                <a:cs typeface="Arial" panose="020B0604020202020204" pitchFamily="34" charset="0"/>
              </a:rPr>
              <a:t>π</a:t>
            </a:r>
            <a:r>
              <a:rPr lang="en-US" altLang="ru-RU" i="0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ru-RU" altLang="ru-RU" i="0" dirty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ru-RU" altLang="ru-RU" i="0" dirty="0" smtClean="0">
                <a:latin typeface="Arial" panose="020B0604020202020204" pitchFamily="34" charset="0"/>
                <a:cs typeface="Arial" panose="020B0604020202020204" pitchFamily="34" charset="0"/>
              </a:rPr>
              <a:t>2,5</a:t>
            </a:r>
            <a:r>
              <a:rPr lang="ru-RU" altLang="ru-RU" i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altLang="ru-RU" i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60363"/>
            <a:r>
              <a:rPr lang="en-US" altLang="ru-RU" i="0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u-RU" altLang="ru-RU" i="0" baseline="-25000" dirty="0">
                <a:latin typeface="Arial" panose="020B0604020202020204" pitchFamily="34" charset="0"/>
                <a:cs typeface="Arial" panose="020B0604020202020204" pitchFamily="34" charset="0"/>
              </a:rPr>
              <a:t>бок.</a:t>
            </a:r>
            <a:r>
              <a:rPr lang="ru-RU" altLang="ru-RU" i="0" dirty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l-GR" altLang="ru-RU" i="0" dirty="0">
                <a:latin typeface="Arial" panose="020B0604020202020204" pitchFamily="34" charset="0"/>
                <a:cs typeface="Arial" panose="020B0604020202020204" pitchFamily="34" charset="0"/>
              </a:rPr>
              <a:t>π</a:t>
            </a:r>
            <a:r>
              <a:rPr lang="en-US" altLang="ru-RU" i="0" dirty="0" err="1">
                <a:latin typeface="Arial" panose="020B0604020202020204" pitchFamily="34" charset="0"/>
                <a:cs typeface="Arial" panose="020B0604020202020204" pitchFamily="34" charset="0"/>
              </a:rPr>
              <a:t>rL</a:t>
            </a:r>
            <a:r>
              <a:rPr lang="ru-RU" altLang="ru-RU" i="0" dirty="0">
                <a:latin typeface="Arial" panose="020B0604020202020204" pitchFamily="34" charset="0"/>
                <a:cs typeface="Arial" panose="020B0604020202020204" pitchFamily="34" charset="0"/>
              </a:rPr>
              <a:t> = 2, 5 </a:t>
            </a:r>
            <a:r>
              <a:rPr lang="en-US" altLang="ru-RU" i="0" dirty="0"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ru-RU" altLang="ru-RU" i="0" dirty="0">
                <a:latin typeface="Arial" panose="020B0604020202020204" pitchFamily="34" charset="0"/>
                <a:cs typeface="Arial" panose="020B0604020202020204" pitchFamily="34" charset="0"/>
              </a:rPr>
              <a:t>8 = 20.   </a:t>
            </a:r>
          </a:p>
          <a:p>
            <a:pPr indent="360363"/>
            <a:r>
              <a:rPr lang="ru-RU" altLang="ru-RU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indent="360363"/>
            <a:r>
              <a:rPr lang="ru-RU" altLang="ru-RU" i="0" dirty="0">
                <a:latin typeface="Arial" panose="020B0604020202020204" pitchFamily="34" charset="0"/>
                <a:cs typeface="Arial" panose="020B0604020202020204" pitchFamily="34" charset="0"/>
              </a:rPr>
              <a:t>Ответ: 20.  </a:t>
            </a:r>
          </a:p>
        </p:txBody>
      </p:sp>
      <p:pic>
        <p:nvPicPr>
          <p:cNvPr id="37893" name="Picture 5" descr="3">
            <a:extLst>
              <a:ext uri="{FF2B5EF4-FFF2-40B4-BE49-F238E27FC236}">
                <a16:creationId xmlns:a16="http://schemas.microsoft.com/office/drawing/2014/main" xmlns="" id="{E6E16B5B-B3DD-4DC3-B064-03B794D439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0700" y="2384425"/>
            <a:ext cx="919374" cy="759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890" name="Rectangle 2">
            <a:extLst>
              <a:ext uri="{FF2B5EF4-FFF2-40B4-BE49-F238E27FC236}">
                <a16:creationId xmlns:a16="http://schemas.microsoft.com/office/drawing/2014/main" xmlns="" id="{1DD06E40-369F-4AA7-832C-672461AB19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altLang="ru-RU" dirty="0"/>
              <a:t>Задача 2</a:t>
            </a:r>
          </a:p>
        </p:txBody>
      </p:sp>
      <p:sp>
        <p:nvSpPr>
          <p:cNvPr id="37895" name="AutoShape 7" descr="S_{bok}=\pi RL">
            <a:extLst>
              <a:ext uri="{FF2B5EF4-FFF2-40B4-BE49-F238E27FC236}">
                <a16:creationId xmlns:a16="http://schemas.microsoft.com/office/drawing/2014/main" xmlns="" id="{97B917BB-A950-4633-854A-2CAAE13C890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93276" y="21783"/>
            <a:ext cx="144216" cy="1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 sz="852"/>
          </a:p>
        </p:txBody>
      </p:sp>
      <p:sp>
        <p:nvSpPr>
          <p:cNvPr id="37897" name="AutoShape 9" descr="S_{bok}=\pi RL">
            <a:extLst>
              <a:ext uri="{FF2B5EF4-FFF2-40B4-BE49-F238E27FC236}">
                <a16:creationId xmlns:a16="http://schemas.microsoft.com/office/drawing/2014/main" xmlns="" id="{B325983E-621B-4480-868C-763655FB711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810792" y="1550317"/>
            <a:ext cx="144216" cy="1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 sz="852"/>
          </a:p>
        </p:txBody>
      </p:sp>
      <p:sp>
        <p:nvSpPr>
          <p:cNvPr id="37899" name="AutoShape 11" descr="S_{bok}=\pi RL">
            <a:extLst>
              <a:ext uri="{FF2B5EF4-FFF2-40B4-BE49-F238E27FC236}">
                <a16:creationId xmlns:a16="http://schemas.microsoft.com/office/drawing/2014/main" xmlns="" id="{FE4432AD-3152-40E9-8824-381A7EC4BF0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810792" y="1550317"/>
            <a:ext cx="144216" cy="1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 sz="852"/>
          </a:p>
        </p:txBody>
      </p:sp>
      <p:sp>
        <p:nvSpPr>
          <p:cNvPr id="37901" name="AutoShape 13" descr="S_{bok}=\pi RL">
            <a:extLst>
              <a:ext uri="{FF2B5EF4-FFF2-40B4-BE49-F238E27FC236}">
                <a16:creationId xmlns:a16="http://schemas.microsoft.com/office/drawing/2014/main" xmlns="" id="{337FA690-5C68-4799-9719-C7646A1AEA0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810792" y="1550317"/>
            <a:ext cx="144216" cy="1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 sz="852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xmlns="" id="{189C8DAF-3F5C-4C12-AC19-31DB5126D0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altLang="ru-RU" dirty="0"/>
              <a:t>Задача 3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xmlns="" id="{F7176851-2204-4E38-B4BA-DB71B9F05D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0740" y="600148"/>
            <a:ext cx="5096760" cy="436786"/>
          </a:xfrm>
        </p:spPr>
        <p:txBody>
          <a:bodyPr/>
          <a:lstStyle/>
          <a:p>
            <a:pPr indent="360363"/>
            <a:r>
              <a:rPr lang="ru-RU" altLang="ru-RU" sz="1419" i="0" dirty="0"/>
              <a:t>Высота конуса равна 12, а радиус основания равен 5. Найдите площадь полной поверхности конуса.</a:t>
            </a:r>
          </a:p>
        </p:txBody>
      </p:sp>
      <p:pic>
        <p:nvPicPr>
          <p:cNvPr id="39941" name="Picture 5">
            <a:extLst>
              <a:ext uri="{FF2B5EF4-FFF2-40B4-BE49-F238E27FC236}">
                <a16:creationId xmlns:a16="http://schemas.microsoft.com/office/drawing/2014/main" xmlns="" id="{05E2F0BA-E84E-4591-91C1-52272BCE5C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24" t="25197" r="53149" b="5511"/>
          <a:stretch>
            <a:fillRect/>
          </a:stretch>
        </p:blipFill>
        <p:spPr bwMode="auto">
          <a:xfrm>
            <a:off x="596900" y="1241425"/>
            <a:ext cx="1521023" cy="1874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942" name="Rectangle 6">
            <a:extLst>
              <a:ext uri="{FF2B5EF4-FFF2-40B4-BE49-F238E27FC236}">
                <a16:creationId xmlns:a16="http://schemas.microsoft.com/office/drawing/2014/main" xmlns="" id="{46670581-0482-42AE-81C6-3976F39DEF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9737" y="1281415"/>
            <a:ext cx="2538795" cy="183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360363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2550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3488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1475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ru-RU" altLang="ru-RU" sz="1419" i="1" dirty="0"/>
              <a:t>Решение: </a:t>
            </a:r>
          </a:p>
          <a:p>
            <a:pPr>
              <a:buFontTx/>
              <a:buNone/>
            </a:pPr>
            <a:r>
              <a:rPr lang="en-US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altLang="ru-RU" sz="1135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полн. </a:t>
            </a:r>
            <a:r>
              <a:rPr lang="ru-RU" altLang="ru-RU" sz="1135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</a:t>
            </a:r>
            <a:r>
              <a:rPr lang="ru-RU" altLang="ru-RU" sz="1135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l-GR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en-US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buFontTx/>
              <a:buNone/>
            </a:pPr>
            <a:r>
              <a:rPr lang="ru-RU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1.) По теореме Пифагора: </a:t>
            </a:r>
            <a:r>
              <a:rPr lang="en-US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РА = √(12</a:t>
            </a:r>
            <a:r>
              <a:rPr lang="ru-RU" altLang="ru-RU" sz="1135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+ 5</a:t>
            </a:r>
            <a:r>
              <a:rPr lang="ru-RU" altLang="ru-RU" sz="1135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√169 = 13.</a:t>
            </a:r>
          </a:p>
          <a:p>
            <a:pPr>
              <a:buFontTx/>
              <a:buNone/>
            </a:pPr>
            <a:r>
              <a:rPr lang="ru-RU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2.) </a:t>
            </a:r>
            <a:r>
              <a:rPr lang="en-US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altLang="ru-RU" sz="1135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полн. </a:t>
            </a:r>
            <a:r>
              <a:rPr lang="ru-RU" altLang="ru-RU" sz="1135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</a:t>
            </a:r>
            <a:r>
              <a:rPr lang="ru-RU" altLang="ru-RU" sz="1135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l-GR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en-US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ru-RU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ru-RU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(13 + 5) = </a:t>
            </a:r>
            <a:r>
              <a:rPr lang="el-GR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en-US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ru-RU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ru-RU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 = 90 </a:t>
            </a:r>
            <a:r>
              <a:rPr lang="el-GR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ru-RU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Tx/>
              <a:buNone/>
            </a:pPr>
            <a:r>
              <a:rPr lang="ru-RU" altLang="ru-RU" sz="1135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 </a:t>
            </a:r>
            <a:r>
              <a:rPr lang="ru-RU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90 </a:t>
            </a:r>
            <a:r>
              <a:rPr lang="el-GR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ru-RU" altLang="ru-RU" sz="1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altLang="ru-RU" sz="1135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906696" y="89384"/>
            <a:ext cx="3893820" cy="315471"/>
          </a:xfrm>
        </p:spPr>
        <p:txBody>
          <a:bodyPr/>
          <a:lstStyle/>
          <a:p>
            <a:pPr algn="ctr"/>
            <a:r>
              <a:rPr lang="ru-RU" dirty="0"/>
              <a:t>ЗАДАЧА 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491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292100" y="736852"/>
                <a:ext cx="2692953" cy="2039020"/>
              </a:xfrm>
            </p:spPr>
            <p:txBody>
              <a:bodyPr/>
              <a:lstStyle/>
              <a:p>
                <a:r>
                  <a:rPr lang="ru-RU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Дано: </a:t>
                </a:r>
              </a:p>
              <a:p>
                <a:r>
                  <a:rPr lang="ru-RU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конус; </a:t>
                </a:r>
                <a:r>
                  <a:rPr lang="en-US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R=6, </a:t>
                </a:r>
                <a14:m>
                  <m:oMath xmlns:m="http://schemas.openxmlformats.org/officeDocument/2006/math">
                    <m:r>
                      <a:rPr lang="en-US" sz="1325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ru-RU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АКО=30</a:t>
                </a:r>
                <a:r>
                  <a:rPr lang="ru-RU" sz="1325" i="0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о</a:t>
                </a:r>
                <a:r>
                  <a:rPr lang="en-US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1325" i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Найти: </a:t>
                </a:r>
                <a:r>
                  <a:rPr lang="en-US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325" i="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БПК</a:t>
                </a:r>
                <a:r>
                  <a:rPr lang="en-US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325" i="0" baseline="-25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ппк</a:t>
                </a:r>
                <a:r>
                  <a:rPr lang="ru-RU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endParaRPr lang="ru-RU" sz="1325" i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Решение.</a:t>
                </a:r>
              </a:p>
              <a:p>
                <a:r>
                  <a:rPr lang="en-US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l</a:t>
                </a:r>
                <a:r>
                  <a:rPr lang="ru-RU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R</a:t>
                </a:r>
                <a:r>
                  <a:rPr lang="ru-RU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/</a:t>
                </a:r>
                <a:r>
                  <a:rPr lang="en-US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sin</a:t>
                </a:r>
                <a:r>
                  <a:rPr lang="ru-RU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30</a:t>
                </a:r>
                <a:r>
                  <a:rPr lang="ru-RU" sz="1325" i="0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о</a:t>
                </a:r>
                <a:r>
                  <a:rPr lang="en-US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,l=6</a:t>
                </a:r>
                <a:r>
                  <a:rPr lang="ru-RU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/</a:t>
                </a:r>
                <a:r>
                  <a:rPr lang="en-US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0.5=</a:t>
                </a:r>
                <a:r>
                  <a:rPr lang="ru-RU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12</a:t>
                </a:r>
                <a:r>
                  <a:rPr lang="en-US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r>
                  <a:rPr lang="en-US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325" i="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БПК</a:t>
                </a:r>
                <a:r>
                  <a:rPr lang="en-US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l-GR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π</a:t>
                </a:r>
                <a:r>
                  <a:rPr lang="en-US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*</a:t>
                </a:r>
                <a:r>
                  <a:rPr lang="ru-RU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12</a:t>
                </a:r>
                <a:r>
                  <a:rPr lang="en-US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*6=</a:t>
                </a:r>
                <a:r>
                  <a:rPr lang="ru-RU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72</a:t>
                </a:r>
                <a:r>
                  <a:rPr lang="el-GR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π</a:t>
                </a:r>
                <a:r>
                  <a:rPr lang="en-US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r>
                  <a:rPr lang="en-US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325" i="0" baseline="-25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осн</a:t>
                </a:r>
                <a:r>
                  <a:rPr lang="en-US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l-GR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π</a:t>
                </a:r>
                <a:r>
                  <a:rPr lang="en-US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*6</a:t>
                </a:r>
                <a:r>
                  <a:rPr lang="en-US" sz="1325" i="0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 =36</a:t>
                </a:r>
                <a:r>
                  <a:rPr lang="el-GR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π</a:t>
                </a:r>
                <a:r>
                  <a:rPr lang="en-US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r>
                  <a:rPr lang="en-US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325" i="0" baseline="-25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ппк</a:t>
                </a:r>
                <a:r>
                  <a:rPr lang="en-US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ru-RU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72</a:t>
                </a:r>
                <a:r>
                  <a:rPr lang="el-GR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π</a:t>
                </a:r>
                <a:r>
                  <a:rPr lang="en-US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+36</a:t>
                </a:r>
                <a:r>
                  <a:rPr lang="el-GR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π</a:t>
                </a:r>
                <a:r>
                  <a:rPr lang="en-US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;    </a:t>
                </a:r>
                <a:r>
                  <a:rPr lang="ru-RU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</a:p>
              <a:p>
                <a:r>
                  <a:rPr lang="en-US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325" i="0" baseline="-25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ппк</a:t>
                </a:r>
                <a:r>
                  <a:rPr lang="en-US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ru-RU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108</a:t>
                </a:r>
                <a:r>
                  <a:rPr lang="el-GR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π</a:t>
                </a:r>
                <a:r>
                  <a:rPr lang="ru-RU" sz="1325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63491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92100" y="736852"/>
                <a:ext cx="2692953" cy="2039020"/>
              </a:xfrm>
              <a:blipFill>
                <a:blip r:embed="rId2"/>
                <a:stretch>
                  <a:fillRect l="-4072" t="-2695" b="-44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935990" y="131447"/>
            <a:ext cx="3893820" cy="43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endParaRPr lang="ru-RU" sz="2082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3493" name="Rectangle 5"/>
          <p:cNvSpPr>
            <a:spLocks noChangeArrowheads="1"/>
          </p:cNvSpPr>
          <p:nvPr/>
        </p:nvSpPr>
        <p:spPr bwMode="auto">
          <a:xfrm>
            <a:off x="941249" y="770652"/>
            <a:ext cx="2077605" cy="2384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162226" indent="-162226">
              <a:spcBef>
                <a:spcPct val="20000"/>
              </a:spcBef>
              <a:buClr>
                <a:schemeClr val="hlink"/>
              </a:buClr>
              <a:buSzPct val="90000"/>
              <a:buBlip>
                <a:blip r:embed="rId3"/>
              </a:buBlip>
            </a:pPr>
            <a:endParaRPr lang="ru-RU" sz="1514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3494" name="Oval 6"/>
          <p:cNvSpPr>
            <a:spLocks noChangeArrowheads="1"/>
          </p:cNvSpPr>
          <p:nvPr/>
        </p:nvSpPr>
        <p:spPr bwMode="auto">
          <a:xfrm>
            <a:off x="3053405" y="2338245"/>
            <a:ext cx="1668995" cy="5107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sz="852"/>
          </a:p>
        </p:txBody>
      </p:sp>
      <p:sp>
        <p:nvSpPr>
          <p:cNvPr id="63495" name="Line 7"/>
          <p:cNvSpPr>
            <a:spLocks noChangeShapeType="1"/>
          </p:cNvSpPr>
          <p:nvPr/>
        </p:nvSpPr>
        <p:spPr bwMode="auto">
          <a:xfrm>
            <a:off x="3053405" y="2610152"/>
            <a:ext cx="166899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852"/>
          </a:p>
        </p:txBody>
      </p:sp>
      <p:sp>
        <p:nvSpPr>
          <p:cNvPr id="63496" name="Line 8"/>
          <p:cNvSpPr>
            <a:spLocks noChangeShapeType="1"/>
          </p:cNvSpPr>
          <p:nvPr/>
        </p:nvSpPr>
        <p:spPr bwMode="auto">
          <a:xfrm flipV="1">
            <a:off x="3905178" y="1009509"/>
            <a:ext cx="0" cy="160064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852"/>
          </a:p>
        </p:txBody>
      </p:sp>
      <p:sp>
        <p:nvSpPr>
          <p:cNvPr id="63497" name="Line 9"/>
          <p:cNvSpPr>
            <a:spLocks noChangeShapeType="1"/>
          </p:cNvSpPr>
          <p:nvPr/>
        </p:nvSpPr>
        <p:spPr bwMode="auto">
          <a:xfrm flipH="1">
            <a:off x="3053405" y="1009509"/>
            <a:ext cx="851773" cy="156684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852"/>
          </a:p>
        </p:txBody>
      </p:sp>
      <p:sp>
        <p:nvSpPr>
          <p:cNvPr id="63498" name="Line 10"/>
          <p:cNvSpPr>
            <a:spLocks noChangeShapeType="1"/>
          </p:cNvSpPr>
          <p:nvPr/>
        </p:nvSpPr>
        <p:spPr bwMode="auto">
          <a:xfrm>
            <a:off x="3905178" y="1009509"/>
            <a:ext cx="817221" cy="156684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852"/>
          </a:p>
        </p:txBody>
      </p:sp>
      <p:sp>
        <p:nvSpPr>
          <p:cNvPr id="63499" name="Arc 11"/>
          <p:cNvSpPr>
            <a:spLocks/>
          </p:cNvSpPr>
          <p:nvPr/>
        </p:nvSpPr>
        <p:spPr bwMode="auto">
          <a:xfrm rot="5400000" flipV="1">
            <a:off x="3778239" y="1237850"/>
            <a:ext cx="100650" cy="12018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5413"/>
              <a:gd name="T2" fmla="*/ 21261 w 21600"/>
              <a:gd name="T3" fmla="*/ 25413 h 25413"/>
              <a:gd name="T4" fmla="*/ 0 w 21600"/>
              <a:gd name="T5" fmla="*/ 21600 h 254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5413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878"/>
                  <a:pt x="21486" y="24154"/>
                  <a:pt x="21260" y="25412"/>
                </a:cubicBezTo>
              </a:path>
              <a:path w="21600" h="25413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878"/>
                  <a:pt x="21486" y="24154"/>
                  <a:pt x="21260" y="25412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852"/>
          </a:p>
        </p:txBody>
      </p:sp>
      <p:sp>
        <p:nvSpPr>
          <p:cNvPr id="63500" name="Text Box 12"/>
          <p:cNvSpPr txBox="1">
            <a:spLocks noChangeArrowheads="1"/>
          </p:cNvSpPr>
          <p:nvPr/>
        </p:nvSpPr>
        <p:spPr bwMode="auto">
          <a:xfrm>
            <a:off x="3632450" y="1369918"/>
            <a:ext cx="293313" cy="616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1135" dirty="0"/>
              <a:t>30</a:t>
            </a:r>
            <a:r>
              <a:rPr lang="ru-RU" sz="1135" baseline="30000" dirty="0"/>
              <a:t>о</a:t>
            </a:r>
            <a:endParaRPr lang="ru-RU" sz="1135" dirty="0"/>
          </a:p>
        </p:txBody>
      </p:sp>
      <p:sp>
        <p:nvSpPr>
          <p:cNvPr id="63501" name="Text Box 13"/>
          <p:cNvSpPr txBox="1">
            <a:spLocks noChangeArrowheads="1"/>
          </p:cNvSpPr>
          <p:nvPr/>
        </p:nvSpPr>
        <p:spPr bwMode="auto">
          <a:xfrm>
            <a:off x="3836826" y="872804"/>
            <a:ext cx="263214" cy="266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1135"/>
              <a:t>К</a:t>
            </a:r>
          </a:p>
        </p:txBody>
      </p:sp>
      <p:sp>
        <p:nvSpPr>
          <p:cNvPr id="63502" name="Text Box 14"/>
          <p:cNvSpPr txBox="1">
            <a:spLocks noChangeArrowheads="1"/>
          </p:cNvSpPr>
          <p:nvPr/>
        </p:nvSpPr>
        <p:spPr bwMode="auto">
          <a:xfrm>
            <a:off x="2916701" y="2576351"/>
            <a:ext cx="154731" cy="223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852"/>
              <a:t>А</a:t>
            </a:r>
          </a:p>
        </p:txBody>
      </p:sp>
      <p:sp>
        <p:nvSpPr>
          <p:cNvPr id="63503" name="Text Box 15"/>
          <p:cNvSpPr txBox="1">
            <a:spLocks noChangeArrowheads="1"/>
          </p:cNvSpPr>
          <p:nvPr/>
        </p:nvSpPr>
        <p:spPr bwMode="auto">
          <a:xfrm>
            <a:off x="4713386" y="2552315"/>
            <a:ext cx="243978" cy="223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852"/>
              <a:t>В</a:t>
            </a:r>
          </a:p>
        </p:txBody>
      </p:sp>
      <p:sp>
        <p:nvSpPr>
          <p:cNvPr id="63504" name="Text Box 16"/>
          <p:cNvSpPr txBox="1">
            <a:spLocks noChangeArrowheads="1"/>
          </p:cNvSpPr>
          <p:nvPr/>
        </p:nvSpPr>
        <p:spPr bwMode="auto">
          <a:xfrm>
            <a:off x="3870627" y="2644704"/>
            <a:ext cx="256802" cy="223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852"/>
              <a:t>О</a:t>
            </a:r>
          </a:p>
        </p:txBody>
      </p:sp>
      <p:sp>
        <p:nvSpPr>
          <p:cNvPr id="63505" name="Text Box 17"/>
          <p:cNvSpPr txBox="1">
            <a:spLocks noChangeArrowheads="1"/>
          </p:cNvSpPr>
          <p:nvPr/>
        </p:nvSpPr>
        <p:spPr bwMode="auto">
          <a:xfrm>
            <a:off x="4099719" y="2460678"/>
            <a:ext cx="258404" cy="266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135"/>
              <a:t>6</a:t>
            </a:r>
            <a:endParaRPr lang="ru-RU" sz="1135"/>
          </a:p>
        </p:txBody>
      </p:sp>
    </p:spTree>
    <p:extLst>
      <p:ext uri="{BB962C8B-B14F-4D97-AF65-F5344CB8AC3E}">
        <p14:creationId xmlns:p14="http://schemas.microsoft.com/office/powerpoint/2010/main" val="394385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9700" y="564633"/>
            <a:ext cx="5486400" cy="1024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14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Объёем</a:t>
            </a:r>
            <a:r>
              <a:rPr lang="ru-RU" sz="1514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14" dirty="0">
                <a:latin typeface="Arial" panose="020B0604020202020204" pitchFamily="34" charset="0"/>
                <a:cs typeface="Arial" panose="020B0604020202020204" pitchFamily="34" charset="0"/>
              </a:rPr>
              <a:t>конуса равен 16. Через середину высоты параллельно основанию конуса проведено сечение, которое является основанием меньшего конуса с той же вершиной. Найдите </a:t>
            </a:r>
            <a:r>
              <a:rPr lang="ru-RU" sz="1514" dirty="0" smtClean="0">
                <a:latin typeface="Arial" panose="020B0604020202020204" pitchFamily="34" charset="0"/>
                <a:cs typeface="Arial" panose="020B0604020202020204" pitchFamily="34" charset="0"/>
              </a:rPr>
              <a:t>объём </a:t>
            </a:r>
            <a:r>
              <a:rPr lang="ru-RU" sz="1514" dirty="0">
                <a:latin typeface="Arial" panose="020B0604020202020204" pitchFamily="34" charset="0"/>
                <a:cs typeface="Arial" panose="020B0604020202020204" pitchFamily="34" charset="0"/>
              </a:rPr>
              <a:t>меньшего конуса.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739900" y="1604623"/>
            <a:ext cx="3886200" cy="1519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25" b="1" dirty="0">
                <a:latin typeface="Arial" panose="020B0604020202020204" pitchFamily="34" charset="0"/>
                <a:cs typeface="Arial" panose="020B0604020202020204" pitchFamily="34" charset="0"/>
              </a:rPr>
              <a:t>Решение.</a:t>
            </a:r>
            <a:r>
              <a:rPr lang="ru-RU" sz="1325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325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25" dirty="0">
                <a:latin typeface="Arial" panose="020B0604020202020204" pitchFamily="34" charset="0"/>
                <a:cs typeface="Arial" panose="020B0604020202020204" pitchFamily="34" charset="0"/>
              </a:rPr>
              <a:t>Меньший конус подобен большему с коэффициентом 0,5. </a:t>
            </a:r>
            <a:r>
              <a:rPr lang="ru-RU" sz="1325" dirty="0" smtClean="0">
                <a:latin typeface="Arial" panose="020B0604020202020204" pitchFamily="34" charset="0"/>
                <a:cs typeface="Arial" panose="020B0604020202020204" pitchFamily="34" charset="0"/>
              </a:rPr>
              <a:t>Объёмы </a:t>
            </a:r>
            <a:r>
              <a:rPr lang="ru-RU" sz="1325" dirty="0">
                <a:latin typeface="Arial" panose="020B0604020202020204" pitchFamily="34" charset="0"/>
                <a:cs typeface="Arial" panose="020B0604020202020204" pitchFamily="34" charset="0"/>
              </a:rPr>
              <a:t>подобных тел относятся как куб коэффициента подобия. Поэтому </a:t>
            </a:r>
            <a:r>
              <a:rPr lang="ru-RU" sz="1325" dirty="0" smtClean="0">
                <a:latin typeface="Arial" panose="020B0604020202020204" pitchFamily="34" charset="0"/>
                <a:cs typeface="Arial" panose="020B0604020202020204" pitchFamily="34" charset="0"/>
              </a:rPr>
              <a:t>объём </a:t>
            </a:r>
            <a:r>
              <a:rPr lang="ru-RU" sz="1325" dirty="0">
                <a:latin typeface="Arial" panose="020B0604020202020204" pitchFamily="34" charset="0"/>
                <a:cs typeface="Arial" panose="020B0604020202020204" pitchFamily="34" charset="0"/>
              </a:rPr>
              <a:t>меньшего конуса в восемь раз меньше </a:t>
            </a:r>
            <a:r>
              <a:rPr lang="ru-RU" sz="1325" dirty="0" smtClean="0">
                <a:latin typeface="Arial" panose="020B0604020202020204" pitchFamily="34" charset="0"/>
                <a:cs typeface="Arial" panose="020B0604020202020204" pitchFamily="34" charset="0"/>
              </a:rPr>
              <a:t>объёма </a:t>
            </a:r>
            <a:r>
              <a:rPr lang="ru-RU" sz="1325" dirty="0">
                <a:latin typeface="Arial" panose="020B0604020202020204" pitchFamily="34" charset="0"/>
                <a:cs typeface="Arial" panose="020B0604020202020204" pitchFamily="34" charset="0"/>
              </a:rPr>
              <a:t>большего конуса. </a:t>
            </a:r>
            <a:br>
              <a:rPr lang="ru-RU" sz="1325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25" dirty="0">
                <a:latin typeface="Arial" panose="020B0604020202020204" pitchFamily="34" charset="0"/>
                <a:cs typeface="Arial" panose="020B0604020202020204" pitchFamily="34" charset="0"/>
              </a:rPr>
              <a:t>Ответ: 2.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100" y="1686069"/>
            <a:ext cx="1341711" cy="1328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26077424-B215-4054-891A-89CDFA4DC1FE}"/>
              </a:ext>
            </a:extLst>
          </p:cNvPr>
          <p:cNvSpPr txBox="1"/>
          <p:nvPr/>
        </p:nvSpPr>
        <p:spPr>
          <a:xfrm>
            <a:off x="2044700" y="41413"/>
            <a:ext cx="288181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altLang="ru-RU" sz="2800" b="1" dirty="0">
                <a:solidFill>
                  <a:schemeClr val="bg1"/>
                </a:solidFill>
              </a:rPr>
              <a:t>Задача 3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500" y="102424"/>
            <a:ext cx="5638800" cy="553998"/>
          </a:xfrm>
        </p:spPr>
        <p:txBody>
          <a:bodyPr/>
          <a:lstStyle/>
          <a:p>
            <a:r>
              <a:rPr lang="ru-RU" sz="1800" dirty="0"/>
              <a:t>ЗАДАНИЕ ДЛЯ САМОСТОЯТЕЛЬНОГО РЕШЕНИЯ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631825"/>
            <a:ext cx="5486399" cy="1846659"/>
          </a:xfrm>
        </p:spPr>
        <p:txBody>
          <a:bodyPr/>
          <a:lstStyle/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Пишите, Поэты! Пишите! (Алевтина Кочеткова) / Проза.р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4812" y="1978381"/>
            <a:ext cx="1370337" cy="1170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616AE02-FE96-4CE5-8EA7-E8581CA1E4F8}"/>
              </a:ext>
            </a:extLst>
          </p:cNvPr>
          <p:cNvSpPr txBox="1"/>
          <p:nvPr/>
        </p:nvSpPr>
        <p:spPr>
          <a:xfrm>
            <a:off x="177800" y="631825"/>
            <a:ext cx="54864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70488"/>
            <a:r>
              <a:rPr lang="ru-RU" b="1" i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1. </a:t>
            </a:r>
            <a:r>
              <a:rPr lang="ru-RU" altLang="ru-RU" i="0" dirty="0">
                <a:latin typeface="Arial" panose="020B0604020202020204" pitchFamily="34" charset="0"/>
                <a:cs typeface="Arial" panose="020B0604020202020204" pitchFamily="34" charset="0"/>
              </a:rPr>
              <a:t>Длина окружности основания конуса равна 10, образующая равна 16. Найдите площадь боковой поверхности конуса.</a:t>
            </a:r>
          </a:p>
          <a:p>
            <a:pPr indent="170488"/>
            <a:r>
              <a:rPr lang="ru-RU" b="1" i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2. </a:t>
            </a:r>
            <a:r>
              <a:rPr lang="ru-RU" altLang="ru-RU" i="0" dirty="0">
                <a:latin typeface="Arial" panose="020B0604020202020204" pitchFamily="34" charset="0"/>
                <a:cs typeface="Arial" panose="020B0604020202020204" pitchFamily="34" charset="0"/>
              </a:rPr>
              <a:t>Высота конуса равна 24, а радиус основания равен 10. Найдите площадь полной поверхности конуса.</a:t>
            </a:r>
          </a:p>
        </p:txBody>
      </p:sp>
    </p:spTree>
    <p:extLst>
      <p:ext uri="{BB962C8B-B14F-4D97-AF65-F5344CB8AC3E}">
        <p14:creationId xmlns:p14="http://schemas.microsoft.com/office/powerpoint/2010/main" val="171557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53448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1800" spc="5" dirty="0">
                <a:latin typeface="Times New Roman" pitchFamily="18" charset="0"/>
                <a:cs typeface="Times New Roman" pitchFamily="18" charset="0"/>
              </a:rPr>
              <a:t>ПРОВЕРКА САМОСТОЯТЕЛЬНОЙ РАБОТЫ</a:t>
            </a:r>
            <a:endParaRPr sz="1800"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0" name="Picture 8">
            <a:extLst>
              <a:ext uri="{FF2B5EF4-FFF2-40B4-BE49-F238E27FC236}">
                <a16:creationId xmlns:a16="http://schemas.microsoft.com/office/drawing/2014/main" xmlns="" id="{6409C7E2-A080-421C-ADE9-F907759E4C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875" y="-53975"/>
            <a:ext cx="2257425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C3E9455C-79B6-44AF-B775-A67506E79EA4}"/>
              </a:ext>
            </a:extLst>
          </p:cNvPr>
          <p:cNvSpPr txBox="1"/>
          <p:nvPr/>
        </p:nvSpPr>
        <p:spPr>
          <a:xfrm>
            <a:off x="71877" y="631825"/>
            <a:ext cx="5325623" cy="2145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hangingPunct="1">
              <a:lnSpc>
                <a:spcPct val="90000"/>
              </a:lnSpc>
              <a:spcBef>
                <a:spcPts val="600"/>
              </a:spcBef>
              <a:buFontTx/>
              <a:buNone/>
              <a:defRPr/>
            </a:pPr>
            <a:r>
              <a:rPr lang="ru-RU" altLang="ru-RU" sz="1800" b="1" u="sng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BatangChe" panose="02030609000101010101" pitchFamily="49" charset="-127"/>
                <a:cs typeface="Arial" panose="020B0604020202020204" pitchFamily="34" charset="0"/>
              </a:rPr>
              <a:t>Задача 1.</a:t>
            </a:r>
          </a:p>
          <a:p>
            <a:pPr algn="just" eaLnBrk="1" hangingPunct="1">
              <a:lnSpc>
                <a:spcPct val="90000"/>
              </a:lnSpc>
              <a:spcBef>
                <a:spcPts val="600"/>
              </a:spcBef>
              <a:buFontTx/>
              <a:buNone/>
              <a:defRPr/>
            </a:pPr>
            <a:r>
              <a:rPr lang="ru-RU" altLang="ru-RU" sz="1800" dirty="0" smtClean="0">
                <a:latin typeface="Arial" panose="020B0604020202020204" pitchFamily="34" charset="0"/>
                <a:ea typeface="BatangChe" panose="02030609000101010101" pitchFamily="49" charset="-127"/>
                <a:cs typeface="Arial" panose="020B0604020202020204" pitchFamily="34" charset="0"/>
              </a:rPr>
              <a:t>	Стороны </a:t>
            </a:r>
            <a:r>
              <a:rPr lang="ru-RU" altLang="ru-RU" sz="1800" dirty="0">
                <a:latin typeface="Arial" panose="020B0604020202020204" pitchFamily="34" charset="0"/>
                <a:ea typeface="BatangChe" panose="02030609000101010101" pitchFamily="49" charset="-127"/>
                <a:cs typeface="Arial" panose="020B0604020202020204" pitchFamily="34" charset="0"/>
              </a:rPr>
              <a:t>основания правильной </a:t>
            </a:r>
            <a:r>
              <a:rPr lang="ru-RU" altLang="ru-RU" sz="1800" dirty="0" smtClean="0">
                <a:latin typeface="Arial" panose="020B0604020202020204" pitchFamily="34" charset="0"/>
                <a:ea typeface="BatangChe" panose="02030609000101010101" pitchFamily="49" charset="-127"/>
                <a:cs typeface="Arial" panose="020B0604020202020204" pitchFamily="34" charset="0"/>
              </a:rPr>
              <a:t>четырёхугольной </a:t>
            </a:r>
            <a:r>
              <a:rPr lang="ru-RU" altLang="ru-RU" sz="1800" dirty="0">
                <a:latin typeface="Arial" panose="020B0604020202020204" pitchFamily="34" charset="0"/>
                <a:ea typeface="BatangChe" panose="02030609000101010101" pitchFamily="49" charset="-127"/>
                <a:cs typeface="Arial" panose="020B0604020202020204" pitchFamily="34" charset="0"/>
              </a:rPr>
              <a:t>пирамиды равны </a:t>
            </a:r>
            <a:r>
              <a:rPr lang="uz-Cyrl-UZ" altLang="ru-RU" sz="1800" dirty="0">
                <a:latin typeface="Arial" panose="020B0604020202020204" pitchFamily="34" charset="0"/>
                <a:ea typeface="BatangChe" panose="02030609000101010101" pitchFamily="49" charset="-127"/>
                <a:cs typeface="Arial" panose="020B0604020202020204" pitchFamily="34" charset="0"/>
              </a:rPr>
              <a:t>6</a:t>
            </a:r>
            <a:r>
              <a:rPr lang="ru-RU" altLang="ru-RU" sz="1800" dirty="0">
                <a:latin typeface="Arial" panose="020B0604020202020204" pitchFamily="34" charset="0"/>
                <a:ea typeface="BatangChe" panose="02030609000101010101" pitchFamily="49" charset="-127"/>
                <a:cs typeface="Arial" panose="020B0604020202020204" pitchFamily="34" charset="0"/>
              </a:rPr>
              <a:t> см, боковые ребра равны </a:t>
            </a:r>
            <a:r>
              <a:rPr lang="uz-Cyrl-UZ" altLang="ru-RU" sz="1800" dirty="0">
                <a:latin typeface="Arial" panose="020B0604020202020204" pitchFamily="34" charset="0"/>
                <a:ea typeface="BatangChe" panose="02030609000101010101" pitchFamily="49" charset="-127"/>
                <a:cs typeface="Arial" panose="020B0604020202020204" pitchFamily="34" charset="0"/>
              </a:rPr>
              <a:t>5 </a:t>
            </a:r>
            <a:r>
              <a:rPr lang="ru-RU" altLang="ru-RU" sz="1800" dirty="0">
                <a:latin typeface="Arial" panose="020B0604020202020204" pitchFamily="34" charset="0"/>
                <a:ea typeface="BatangChe" panose="02030609000101010101" pitchFamily="49" charset="-127"/>
                <a:cs typeface="Arial" panose="020B0604020202020204" pitchFamily="34" charset="0"/>
              </a:rPr>
              <a:t>см. Найдите:</a:t>
            </a:r>
          </a:p>
          <a:p>
            <a:pPr marL="898525" indent="-161925" algn="just">
              <a:lnSpc>
                <a:spcPct val="90000"/>
              </a:lnSpc>
              <a:spcBef>
                <a:spcPts val="600"/>
              </a:spcBef>
              <a:buFontTx/>
              <a:buAutoNum type="arabicPeriod"/>
              <a:defRPr/>
            </a:pPr>
            <a:r>
              <a:rPr lang="ru-RU" altLang="ru-RU" sz="1800" dirty="0">
                <a:latin typeface="Arial" panose="020B0604020202020204" pitchFamily="34" charset="0"/>
                <a:ea typeface="BatangChe" panose="02030609000101010101" pitchFamily="49" charset="-127"/>
                <a:cs typeface="Arial" panose="020B0604020202020204" pitchFamily="34" charset="0"/>
              </a:rPr>
              <a:t>Апофему пирамиды</a:t>
            </a:r>
          </a:p>
          <a:p>
            <a:pPr marL="898525" indent="-161925" algn="just">
              <a:lnSpc>
                <a:spcPct val="90000"/>
              </a:lnSpc>
              <a:spcBef>
                <a:spcPts val="600"/>
              </a:spcBef>
              <a:buFontTx/>
              <a:buAutoNum type="arabicPeriod"/>
              <a:defRPr/>
            </a:pPr>
            <a:r>
              <a:rPr lang="ru-RU" altLang="ru-RU" sz="1800" dirty="0">
                <a:latin typeface="Arial" panose="020B0604020202020204" pitchFamily="34" charset="0"/>
                <a:ea typeface="BatangChe" panose="02030609000101010101" pitchFamily="49" charset="-127"/>
                <a:cs typeface="Arial" panose="020B0604020202020204" pitchFamily="34" charset="0"/>
              </a:rPr>
              <a:t>Площадь поверхности пирамиды </a:t>
            </a:r>
          </a:p>
          <a:p>
            <a:pPr marL="898525" indent="-161925" algn="just">
              <a:lnSpc>
                <a:spcPct val="90000"/>
              </a:lnSpc>
              <a:spcBef>
                <a:spcPts val="600"/>
              </a:spcBef>
              <a:buFontTx/>
              <a:buAutoNum type="arabicPeriod"/>
              <a:defRPr/>
            </a:pPr>
            <a:r>
              <a:rPr lang="ru-RU" altLang="ru-RU" sz="1800" dirty="0" smtClean="0">
                <a:latin typeface="Arial" panose="020B0604020202020204" pitchFamily="34" charset="0"/>
                <a:ea typeface="BatangChe" panose="02030609000101010101" pitchFamily="49" charset="-127"/>
                <a:cs typeface="Arial" panose="020B0604020202020204" pitchFamily="34" charset="0"/>
              </a:rPr>
              <a:t>Объём</a:t>
            </a:r>
            <a:endParaRPr lang="ru-RU" altLang="ru-RU" sz="1800" i="1" dirty="0">
              <a:latin typeface="Arial" panose="020B0604020202020204" pitchFamily="34" charset="0"/>
              <a:ea typeface="BatangChe" panose="02030609000101010101" pitchFamily="49" charset="-12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8143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3">
            <a:extLst>
              <a:ext uri="{FF2B5EF4-FFF2-40B4-BE49-F238E27FC236}">
                <a16:creationId xmlns:a16="http://schemas.microsoft.com/office/drawing/2014/main" xmlns="" id="{88B70595-A438-413C-A51C-2E205DE7DA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667" y="-133498"/>
            <a:ext cx="184731" cy="266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135">
              <a:latin typeface="Tahoma" panose="020B0604030504040204" pitchFamily="34" charset="0"/>
            </a:endParaRPr>
          </a:p>
        </p:txBody>
      </p:sp>
      <p:sp>
        <p:nvSpPr>
          <p:cNvPr id="3078" name="Прямоугольник 98">
            <a:extLst>
              <a:ext uri="{FF2B5EF4-FFF2-40B4-BE49-F238E27FC236}">
                <a16:creationId xmlns:a16="http://schemas.microsoft.com/office/drawing/2014/main" xmlns="" id="{A19A08C0-A2CE-4F7B-854E-6EC2C82E52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6276" y="838253"/>
            <a:ext cx="595035" cy="266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135" b="1" i="1">
                <a:solidFill>
                  <a:srgbClr val="7030A0"/>
                </a:solidFill>
                <a:latin typeface="Constantia" panose="02030602050306030303" pitchFamily="18" charset="0"/>
              </a:rPr>
              <a:t>Дано:</a:t>
            </a:r>
          </a:p>
        </p:txBody>
      </p:sp>
      <p:grpSp>
        <p:nvGrpSpPr>
          <p:cNvPr id="3080" name="Группа 22">
            <a:extLst>
              <a:ext uri="{FF2B5EF4-FFF2-40B4-BE49-F238E27FC236}">
                <a16:creationId xmlns:a16="http://schemas.microsoft.com/office/drawing/2014/main" xmlns="" id="{08897C3F-0355-4F1F-B85B-7FFE57010879}"/>
              </a:ext>
            </a:extLst>
          </p:cNvPr>
          <p:cNvGrpSpPr>
            <a:grpSpLocks/>
          </p:cNvGrpSpPr>
          <p:nvPr/>
        </p:nvGrpSpPr>
        <p:grpSpPr bwMode="auto">
          <a:xfrm>
            <a:off x="331642" y="838253"/>
            <a:ext cx="2201767" cy="2297684"/>
            <a:chOff x="662785" y="2001851"/>
            <a:chExt cx="3783751" cy="3980735"/>
          </a:xfrm>
        </p:grpSpPr>
        <p:sp>
          <p:nvSpPr>
            <p:cNvPr id="22" name="Полилиния 21">
              <a:extLst>
                <a:ext uri="{FF2B5EF4-FFF2-40B4-BE49-F238E27FC236}">
                  <a16:creationId xmlns:a16="http://schemas.microsoft.com/office/drawing/2014/main" xmlns="" id="{D61E4522-13C0-4212-894A-A65FED375C96}"/>
                </a:ext>
              </a:extLst>
            </p:cNvPr>
            <p:cNvSpPr/>
            <p:nvPr/>
          </p:nvSpPr>
          <p:spPr bwMode="auto">
            <a:xfrm>
              <a:off x="3419736" y="4541759"/>
              <a:ext cx="192161" cy="195255"/>
            </a:xfrm>
            <a:custGeom>
              <a:avLst/>
              <a:gdLst>
                <a:gd name="connsiteX0" fmla="*/ 0 w 203200"/>
                <a:gd name="connsiteY0" fmla="*/ 118533 h 194733"/>
                <a:gd name="connsiteX1" fmla="*/ 110066 w 203200"/>
                <a:gd name="connsiteY1" fmla="*/ 0 h 194733"/>
                <a:gd name="connsiteX2" fmla="*/ 203200 w 203200"/>
                <a:gd name="connsiteY2" fmla="*/ 194733 h 194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3200" h="194733">
                  <a:moveTo>
                    <a:pt x="0" y="118533"/>
                  </a:moveTo>
                  <a:lnTo>
                    <a:pt x="110066" y="0"/>
                  </a:lnTo>
                  <a:lnTo>
                    <a:pt x="203200" y="194733"/>
                  </a:lnTo>
                </a:path>
              </a:pathLst>
            </a:custGeom>
            <a:noFill/>
            <a:ln w="12700" algn="ctr">
              <a:solidFill>
                <a:schemeClr val="tx2">
                  <a:lumMod val="60000"/>
                  <a:lumOff val="40000"/>
                </a:schemeClr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pPr eaLnBrk="1" hangingPunct="1">
                <a:defRPr/>
              </a:pPr>
              <a:endParaRPr lang="ru-RU" sz="852">
                <a:cs typeface="Times New Roman" panose="02020603050405020304" pitchFamily="18" charset="0"/>
              </a:endParaRPr>
            </a:p>
          </p:txBody>
        </p:sp>
        <p:sp>
          <p:nvSpPr>
            <p:cNvPr id="9226" name="Прямоугольник 80">
              <a:extLst>
                <a:ext uri="{FF2B5EF4-FFF2-40B4-BE49-F238E27FC236}">
                  <a16:creationId xmlns:a16="http://schemas.microsoft.com/office/drawing/2014/main" xmlns="" id="{EB9F1772-0A45-46E6-A0DE-2433799F40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84932" y="3056950"/>
              <a:ext cx="441316" cy="462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1135" dirty="0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5</a:t>
              </a:r>
            </a:p>
          </p:txBody>
        </p:sp>
        <p:cxnSp>
          <p:nvCxnSpPr>
            <p:cNvPr id="40" name="Прямая соединительная линия 39">
              <a:extLst>
                <a:ext uri="{FF2B5EF4-FFF2-40B4-BE49-F238E27FC236}">
                  <a16:creationId xmlns:a16="http://schemas.microsoft.com/office/drawing/2014/main" xmlns="" id="{75D117BC-F2D3-44EA-9297-28A6AE851F37}"/>
                </a:ext>
              </a:extLst>
            </p:cNvPr>
            <p:cNvCxnSpPr>
              <a:endCxn id="9234" idx="3"/>
            </p:cNvCxnSpPr>
            <p:nvPr/>
          </p:nvCxnSpPr>
          <p:spPr bwMode="auto">
            <a:xfrm flipH="1" flipV="1">
              <a:off x="2446228" y="2438397"/>
              <a:ext cx="1059266" cy="2438312"/>
            </a:xfrm>
            <a:prstGeom prst="line">
              <a:avLst/>
            </a:prstGeom>
            <a:noFill/>
            <a:ln w="19050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/>
              <a:tailEnd/>
            </a:ln>
          </p:spPr>
        </p:cxnSp>
        <p:sp>
          <p:nvSpPr>
            <p:cNvPr id="9228" name="TextBox 20">
              <a:extLst>
                <a:ext uri="{FF2B5EF4-FFF2-40B4-BE49-F238E27FC236}">
                  <a16:creationId xmlns:a16="http://schemas.microsoft.com/office/drawing/2014/main" xmlns="" id="{6BA9EAAE-4490-439F-9E76-D28B102DF8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5755" y="4783491"/>
              <a:ext cx="614131" cy="564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1135" i="1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Н</a:t>
              </a:r>
            </a:p>
          </p:txBody>
        </p:sp>
        <p:grpSp>
          <p:nvGrpSpPr>
            <p:cNvPr id="9229" name="Группа 56">
              <a:extLst>
                <a:ext uri="{FF2B5EF4-FFF2-40B4-BE49-F238E27FC236}">
                  <a16:creationId xmlns:a16="http://schemas.microsoft.com/office/drawing/2014/main" xmlns="" id="{5DFA60B1-DB54-4DAF-8952-81BA1623AEA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62785" y="2001851"/>
              <a:ext cx="3783751" cy="3980735"/>
              <a:chOff x="662785" y="2001851"/>
              <a:chExt cx="3783751" cy="3980735"/>
            </a:xfrm>
          </p:grpSpPr>
          <p:grpSp>
            <p:nvGrpSpPr>
              <p:cNvPr id="9230" name="Группа 57">
                <a:extLst>
                  <a:ext uri="{FF2B5EF4-FFF2-40B4-BE49-F238E27FC236}">
                    <a16:creationId xmlns:a16="http://schemas.microsoft.com/office/drawing/2014/main" xmlns="" id="{420A0C0A-27A9-495A-BE18-189D5A8BD7C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62785" y="2001851"/>
                <a:ext cx="3783751" cy="3980735"/>
                <a:chOff x="662785" y="2001851"/>
                <a:chExt cx="3783751" cy="3980735"/>
              </a:xfrm>
            </p:grpSpPr>
            <p:sp>
              <p:nvSpPr>
                <p:cNvPr id="9232" name="Прямоугольник 115">
                  <a:extLst>
                    <a:ext uri="{FF2B5EF4-FFF2-40B4-BE49-F238E27FC236}">
                      <a16:creationId xmlns:a16="http://schemas.microsoft.com/office/drawing/2014/main" xmlns="" id="{8FBEA553-8BFA-4FD3-8D6D-A7797845302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144258" y="3608749"/>
                  <a:ext cx="542959" cy="5642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ru-RU" sz="1135" i="1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</a:t>
                  </a:r>
                  <a:endParaRPr lang="ru-RU" altLang="ru-RU" sz="1135" i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9233" name="Группа 60">
                  <a:extLst>
                    <a:ext uri="{FF2B5EF4-FFF2-40B4-BE49-F238E27FC236}">
                      <a16:creationId xmlns:a16="http://schemas.microsoft.com/office/drawing/2014/main" xmlns="" id="{E0FF8FCD-C9F1-4FDE-A2B0-5E9FA05429A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662785" y="2001851"/>
                  <a:ext cx="3783751" cy="3980735"/>
                  <a:chOff x="662785" y="2001851"/>
                  <a:chExt cx="3783751" cy="3980735"/>
                </a:xfrm>
              </p:grpSpPr>
              <p:sp>
                <p:nvSpPr>
                  <p:cNvPr id="9234" name="Полилиния 61">
                    <a:extLst>
                      <a:ext uri="{FF2B5EF4-FFF2-40B4-BE49-F238E27FC236}">
                        <a16:creationId xmlns:a16="http://schemas.microsoft.com/office/drawing/2014/main" xmlns="" id="{642F725E-3426-4771-9053-BB459F4448E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14400" y="2438400"/>
                    <a:ext cx="3056467" cy="3048000"/>
                  </a:xfrm>
                  <a:custGeom>
                    <a:avLst/>
                    <a:gdLst>
                      <a:gd name="T0" fmla="*/ 0 w 3056467"/>
                      <a:gd name="T1" fmla="*/ 3048000 h 3048000"/>
                      <a:gd name="T2" fmla="*/ 2133601 w 3056467"/>
                      <a:gd name="T3" fmla="*/ 3048000 h 3048000"/>
                      <a:gd name="T4" fmla="*/ 3056467 w 3056467"/>
                      <a:gd name="T5" fmla="*/ 1828800 h 3048000"/>
                      <a:gd name="T6" fmla="*/ 1532470 w 3056467"/>
                      <a:gd name="T7" fmla="*/ 0 h 3048000"/>
                      <a:gd name="T8" fmla="*/ 0 w 3056467"/>
                      <a:gd name="T9" fmla="*/ 3048000 h 304800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056467"/>
                      <a:gd name="T16" fmla="*/ 0 h 3048000"/>
                      <a:gd name="T17" fmla="*/ 3056467 w 3056467"/>
                      <a:gd name="T18" fmla="*/ 3048000 h 3048000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056467" h="3048000">
                        <a:moveTo>
                          <a:pt x="0" y="3048000"/>
                        </a:moveTo>
                        <a:lnTo>
                          <a:pt x="2133600" y="3048000"/>
                        </a:lnTo>
                        <a:lnTo>
                          <a:pt x="3056467" y="1828800"/>
                        </a:lnTo>
                        <a:lnTo>
                          <a:pt x="1532467" y="0"/>
                        </a:lnTo>
                        <a:lnTo>
                          <a:pt x="0" y="3048000"/>
                        </a:lnTo>
                        <a:close/>
                      </a:path>
                    </a:pathLst>
                  </a:custGeom>
                  <a:noFill/>
                  <a:ln w="19050" algn="ctr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ru-RU" sz="852"/>
                  </a:p>
                </p:txBody>
              </p:sp>
              <p:sp>
                <p:nvSpPr>
                  <p:cNvPr id="9235" name="Полилиния 63">
                    <a:extLst>
                      <a:ext uri="{FF2B5EF4-FFF2-40B4-BE49-F238E27FC236}">
                        <a16:creationId xmlns:a16="http://schemas.microsoft.com/office/drawing/2014/main" xmlns="" id="{779AF6CB-2D12-463B-A599-A19045A2310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14400" y="4267200"/>
                    <a:ext cx="3056467" cy="1219200"/>
                  </a:xfrm>
                  <a:custGeom>
                    <a:avLst/>
                    <a:gdLst>
                      <a:gd name="T0" fmla="*/ 0 w 3056467"/>
                      <a:gd name="T1" fmla="*/ 1219200 h 1219200"/>
                      <a:gd name="T2" fmla="*/ 922867 w 3056467"/>
                      <a:gd name="T3" fmla="*/ 0 h 1219200"/>
                      <a:gd name="T4" fmla="*/ 3056467 w 3056467"/>
                      <a:gd name="T5" fmla="*/ 0 h 1219200"/>
                      <a:gd name="T6" fmla="*/ 0 w 3056467"/>
                      <a:gd name="T7" fmla="*/ 1219200 h 12192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056467"/>
                      <a:gd name="T13" fmla="*/ 0 h 1219200"/>
                      <a:gd name="T14" fmla="*/ 3056467 w 3056467"/>
                      <a:gd name="T15" fmla="*/ 1219200 h 12192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056467" h="1219200">
                        <a:moveTo>
                          <a:pt x="0" y="1219200"/>
                        </a:moveTo>
                        <a:lnTo>
                          <a:pt x="922867" y="0"/>
                        </a:lnTo>
                        <a:lnTo>
                          <a:pt x="3056467" y="0"/>
                        </a:lnTo>
                        <a:lnTo>
                          <a:pt x="0" y="1219200"/>
                        </a:lnTo>
                        <a:close/>
                      </a:path>
                    </a:pathLst>
                  </a:custGeom>
                  <a:noFill/>
                  <a:ln w="19050" algn="ctr">
                    <a:solidFill>
                      <a:srgbClr val="000000"/>
                    </a:solidFill>
                    <a:prstDash val="dash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ru-RU" sz="852"/>
                  </a:p>
                </p:txBody>
              </p:sp>
              <p:cxnSp>
                <p:nvCxnSpPr>
                  <p:cNvPr id="9236" name="Прямая соединительная линия 64">
                    <a:extLst>
                      <a:ext uri="{FF2B5EF4-FFF2-40B4-BE49-F238E27FC236}">
                        <a16:creationId xmlns:a16="http://schemas.microsoft.com/office/drawing/2014/main" xmlns="" id="{FD766C10-65BB-4897-A991-4A3AA8D8D323}"/>
                      </a:ext>
                    </a:extLst>
                  </p:cNvPr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2446867" y="2446867"/>
                    <a:ext cx="609600" cy="3039533"/>
                  </a:xfrm>
                  <a:prstGeom prst="line">
                    <a:avLst/>
                  </a:prstGeom>
                  <a:noFill/>
                  <a:ln w="19050" algn="ctr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sp>
                <p:nvSpPr>
                  <p:cNvPr id="9237" name="TextBox 20">
                    <a:extLst>
                      <a:ext uri="{FF2B5EF4-FFF2-40B4-BE49-F238E27FC236}">
                        <a16:creationId xmlns:a16="http://schemas.microsoft.com/office/drawing/2014/main" xmlns="" id="{B4773392-F393-45FA-AAEC-64CCD6934020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48596" y="5418309"/>
                    <a:ext cx="576851" cy="5642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32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8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ru-RU" sz="1135" i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B</a:t>
                    </a:r>
                    <a:endParaRPr lang="ru-RU" altLang="ru-RU" sz="1135" i="1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9238" name="TextBox 21">
                    <a:extLst>
                      <a:ext uri="{FF2B5EF4-FFF2-40B4-BE49-F238E27FC236}">
                        <a16:creationId xmlns:a16="http://schemas.microsoft.com/office/drawing/2014/main" xmlns="" id="{52D4314F-5943-4E61-8145-6BA7432FDF43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31614" y="4216708"/>
                    <a:ext cx="614131" cy="5642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32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8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ru-RU" sz="1135" i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D</a:t>
                    </a:r>
                    <a:endParaRPr lang="ru-RU" altLang="ru-RU" sz="1135" i="1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9239" name="TextBox 22">
                    <a:extLst>
                      <a:ext uri="{FF2B5EF4-FFF2-40B4-BE49-F238E27FC236}">
                        <a16:creationId xmlns:a16="http://schemas.microsoft.com/office/drawing/2014/main" xmlns="" id="{A46D7587-7BC3-4C85-9622-16D4B962D848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62785" y="5418307"/>
                    <a:ext cx="576851" cy="5642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32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8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ru-RU" sz="1135" i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A</a:t>
                    </a:r>
                    <a:endParaRPr lang="ru-RU" altLang="ru-RU" sz="1135" i="1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9240" name="TextBox 20">
                    <a:extLst>
                      <a:ext uri="{FF2B5EF4-FFF2-40B4-BE49-F238E27FC236}">
                        <a16:creationId xmlns:a16="http://schemas.microsoft.com/office/drawing/2014/main" xmlns="" id="{E75D0A53-7496-47B4-8ED6-3094FA4DBA17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73356" y="2001851"/>
                    <a:ext cx="542959" cy="5642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32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8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ru-RU" sz="1135" i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S</a:t>
                    </a:r>
                    <a:endParaRPr lang="ru-RU" altLang="ru-RU" sz="1135" i="1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9241" name="TextBox 21">
                    <a:extLst>
                      <a:ext uri="{FF2B5EF4-FFF2-40B4-BE49-F238E27FC236}">
                        <a16:creationId xmlns:a16="http://schemas.microsoft.com/office/drawing/2014/main" xmlns="" id="{E1324CB7-ACDB-4B41-BC61-6F6F0C0F1D8D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49349" y="4216708"/>
                    <a:ext cx="597187" cy="5642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32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8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ru-RU" altLang="ru-RU" sz="1135" i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С</a:t>
                    </a:r>
                  </a:p>
                </p:txBody>
              </p:sp>
              <p:sp>
                <p:nvSpPr>
                  <p:cNvPr id="9242" name="TextBox 22">
                    <a:extLst>
                      <a:ext uri="{FF2B5EF4-FFF2-40B4-BE49-F238E27FC236}">
                        <a16:creationId xmlns:a16="http://schemas.microsoft.com/office/drawing/2014/main" xmlns="" id="{241B57AD-85D3-461B-AA26-81FE9DF42AD6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23655" y="4837874"/>
                    <a:ext cx="614131" cy="5642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32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8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ru-RU" sz="1135" i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O</a:t>
                    </a:r>
                    <a:endParaRPr lang="ru-RU" altLang="ru-RU" sz="1135" i="1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9243" name="Прямоугольник 80">
                    <a:extLst>
                      <a:ext uri="{FF2B5EF4-FFF2-40B4-BE49-F238E27FC236}">
                        <a16:creationId xmlns:a16="http://schemas.microsoft.com/office/drawing/2014/main" xmlns="" id="{F50560C3-FC2C-439B-927E-2B46F668460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711029" y="5418304"/>
                    <a:ext cx="441316" cy="46257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32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8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ru-RU" altLang="ru-RU" sz="1135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6</a:t>
                    </a:r>
                  </a:p>
                </p:txBody>
              </p:sp>
              <p:sp>
                <p:nvSpPr>
                  <p:cNvPr id="9245" name="Полилиния 73">
                    <a:extLst>
                      <a:ext uri="{FF2B5EF4-FFF2-40B4-BE49-F238E27FC236}">
                        <a16:creationId xmlns:a16="http://schemas.microsoft.com/office/drawing/2014/main" xmlns="" id="{6A7E6D2D-536D-4E54-9F58-EDDA07B96E4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837267" y="2446867"/>
                    <a:ext cx="1219200" cy="3039533"/>
                  </a:xfrm>
                  <a:custGeom>
                    <a:avLst/>
                    <a:gdLst>
                      <a:gd name="T0" fmla="*/ 1219200 w 1219200"/>
                      <a:gd name="T1" fmla="*/ 3039533 h 3039533"/>
                      <a:gd name="T2" fmla="*/ 0 w 1219200"/>
                      <a:gd name="T3" fmla="*/ 1828803 h 3039533"/>
                      <a:gd name="T4" fmla="*/ 609600 w 1219200"/>
                      <a:gd name="T5" fmla="*/ 0 h 3039533"/>
                      <a:gd name="T6" fmla="*/ 609600 w 1219200"/>
                      <a:gd name="T7" fmla="*/ 2421467 h 3039533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219200"/>
                      <a:gd name="T13" fmla="*/ 0 h 3039533"/>
                      <a:gd name="T14" fmla="*/ 1219200 w 1219200"/>
                      <a:gd name="T15" fmla="*/ 3039533 h 3039533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219200" h="3039533">
                        <a:moveTo>
                          <a:pt x="1219200" y="3039533"/>
                        </a:moveTo>
                        <a:lnTo>
                          <a:pt x="0" y="1828800"/>
                        </a:lnTo>
                        <a:lnTo>
                          <a:pt x="609600" y="0"/>
                        </a:lnTo>
                        <a:lnTo>
                          <a:pt x="609600" y="2421466"/>
                        </a:lnTo>
                      </a:path>
                    </a:pathLst>
                  </a:custGeom>
                  <a:noFill/>
                  <a:ln w="19050" algn="ctr">
                    <a:solidFill>
                      <a:srgbClr val="000000"/>
                    </a:solidFill>
                    <a:prstDash val="dash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ru-RU" sz="852"/>
                  </a:p>
                </p:txBody>
              </p:sp>
            </p:grpSp>
          </p:grpSp>
          <p:sp>
            <p:nvSpPr>
              <p:cNvPr id="9231" name="Полилиния 58">
                <a:extLst>
                  <a:ext uri="{FF2B5EF4-FFF2-40B4-BE49-F238E27FC236}">
                    <a16:creationId xmlns:a16="http://schemas.microsoft.com/office/drawing/2014/main" xmlns="" id="{3FA6899E-03DA-482D-AAF1-B5CC59EAA2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46867" y="4495800"/>
                <a:ext cx="211666" cy="287867"/>
              </a:xfrm>
              <a:custGeom>
                <a:avLst/>
                <a:gdLst>
                  <a:gd name="T0" fmla="*/ 0 w 211666"/>
                  <a:gd name="T1" fmla="*/ 84667 h 287867"/>
                  <a:gd name="T2" fmla="*/ 211666 w 211666"/>
                  <a:gd name="T3" fmla="*/ 0 h 287867"/>
                  <a:gd name="T4" fmla="*/ 211666 w 211666"/>
                  <a:gd name="T5" fmla="*/ 287867 h 287867"/>
                  <a:gd name="T6" fmla="*/ 0 60000 65536"/>
                  <a:gd name="T7" fmla="*/ 0 60000 65536"/>
                  <a:gd name="T8" fmla="*/ 0 60000 65536"/>
                  <a:gd name="T9" fmla="*/ 0 w 211666"/>
                  <a:gd name="T10" fmla="*/ 0 h 287867"/>
                  <a:gd name="T11" fmla="*/ 211666 w 211666"/>
                  <a:gd name="T12" fmla="*/ 287867 h 28786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666" h="287867">
                    <a:moveTo>
                      <a:pt x="0" y="84667"/>
                    </a:moveTo>
                    <a:lnTo>
                      <a:pt x="211666" y="0"/>
                    </a:lnTo>
                    <a:lnTo>
                      <a:pt x="211666" y="287867"/>
                    </a:lnTo>
                  </a:path>
                </a:pathLst>
              </a:custGeom>
              <a:noFill/>
              <a:ln w="12700" algn="ctr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ru-RU" sz="852"/>
              </a:p>
            </p:txBody>
          </p:sp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1D9ABD8-68C9-4747-BE69-A691239604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2071" y="1127073"/>
            <a:ext cx="1845377" cy="965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ru-RU" sz="946" dirty="0">
                <a:latin typeface="Times New Roman" panose="02020603050405020304" pitchFamily="18" charset="0"/>
              </a:rPr>
              <a:t>SABCD – </a:t>
            </a:r>
            <a:r>
              <a:rPr lang="ru-RU" altLang="ru-RU" sz="946" dirty="0">
                <a:latin typeface="Times New Roman" panose="02020603050405020304" pitchFamily="18" charset="0"/>
              </a:rPr>
              <a:t>правильная пирамида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946" dirty="0">
                <a:latin typeface="Times New Roman" panose="02020603050405020304" pitchFamily="18" charset="0"/>
              </a:rPr>
              <a:t>А</a:t>
            </a:r>
            <a:r>
              <a:rPr lang="en-US" altLang="ru-RU" sz="946" dirty="0">
                <a:latin typeface="Times New Roman" panose="02020603050405020304" pitchFamily="18" charset="0"/>
              </a:rPr>
              <a:t>BCD</a:t>
            </a:r>
            <a:r>
              <a:rPr lang="ru-RU" altLang="ru-RU" sz="946" dirty="0">
                <a:latin typeface="Times New Roman" panose="02020603050405020304" pitchFamily="18" charset="0"/>
              </a:rPr>
              <a:t> – квадрат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946" dirty="0">
                <a:latin typeface="Times New Roman" panose="02020603050405020304" pitchFamily="18" charset="0"/>
              </a:rPr>
              <a:t>АВ=ВС=С</a:t>
            </a:r>
            <a:r>
              <a:rPr lang="en-US" altLang="ru-RU" sz="946" dirty="0">
                <a:latin typeface="Times New Roman" panose="02020603050405020304" pitchFamily="18" charset="0"/>
              </a:rPr>
              <a:t>D=AD=</a:t>
            </a:r>
            <a:r>
              <a:rPr lang="uz-Cyrl-UZ" altLang="ru-RU" sz="946" dirty="0">
                <a:latin typeface="Times New Roman" panose="02020603050405020304" pitchFamily="18" charset="0"/>
              </a:rPr>
              <a:t>6</a:t>
            </a:r>
            <a:r>
              <a:rPr lang="ru-RU" altLang="ru-RU" sz="946" dirty="0">
                <a:latin typeface="Times New Roman" panose="02020603050405020304" pitchFamily="18" charset="0"/>
              </a:rPr>
              <a:t> см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ru-RU" sz="946" dirty="0">
                <a:latin typeface="Times New Roman" panose="02020603050405020304" pitchFamily="18" charset="0"/>
              </a:rPr>
              <a:t>SC=</a:t>
            </a:r>
            <a:r>
              <a:rPr lang="uz-Cyrl-UZ" altLang="ru-RU" sz="946" dirty="0">
                <a:latin typeface="Times New Roman" panose="02020603050405020304" pitchFamily="18" charset="0"/>
              </a:rPr>
              <a:t>5</a:t>
            </a:r>
            <a:r>
              <a:rPr lang="ru-RU" altLang="ru-RU" sz="946" dirty="0">
                <a:latin typeface="Times New Roman" panose="02020603050405020304" pitchFamily="18" charset="0"/>
              </a:rPr>
              <a:t> см</a:t>
            </a:r>
          </a:p>
          <a:p>
            <a:pPr>
              <a:spcBef>
                <a:spcPct val="0"/>
              </a:spcBef>
              <a:buFontTx/>
              <a:buNone/>
            </a:pPr>
            <a:endParaRPr lang="ru-RU" altLang="ru-RU" sz="946" dirty="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ru-RU" altLang="ru-RU" sz="946" dirty="0">
              <a:latin typeface="Times New Roman" panose="02020603050405020304" pitchFamily="18" charset="0"/>
            </a:endParaRPr>
          </a:p>
        </p:txBody>
      </p:sp>
      <p:sp>
        <p:nvSpPr>
          <p:cNvPr id="31" name="Прямоугольник 98">
            <a:extLst>
              <a:ext uri="{FF2B5EF4-FFF2-40B4-BE49-F238E27FC236}">
                <a16:creationId xmlns:a16="http://schemas.microsoft.com/office/drawing/2014/main" xmlns="" id="{9C9E0792-8607-4D17-85DD-C663759F05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6276" y="1816966"/>
            <a:ext cx="742511" cy="266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135" b="1" i="1">
                <a:solidFill>
                  <a:srgbClr val="7030A0"/>
                </a:solidFill>
                <a:latin typeface="Constantia" panose="02030602050306030303" pitchFamily="18" charset="0"/>
              </a:rPr>
              <a:t>Найти: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247B772-BFB6-4AF2-9051-E3893CC242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9078" y="1994982"/>
            <a:ext cx="503664" cy="528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ru-RU" sz="946">
                <a:latin typeface="Times New Roman" panose="02020603050405020304" pitchFamily="18" charset="0"/>
              </a:rPr>
              <a:t>SH=</a:t>
            </a:r>
            <a:r>
              <a:rPr lang="ru-RU" altLang="ru-RU" sz="946">
                <a:latin typeface="Times New Roman" panose="02020603050405020304" pitchFamily="18" charset="0"/>
              </a:rPr>
              <a:t>?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ru-RU" sz="946">
                <a:latin typeface="Times New Roman" panose="02020603050405020304" pitchFamily="18" charset="0"/>
              </a:rPr>
              <a:t>S</a:t>
            </a:r>
            <a:r>
              <a:rPr lang="ru-RU" altLang="ru-RU" sz="946" baseline="-25000">
                <a:latin typeface="Times New Roman" panose="02020603050405020304" pitchFamily="18" charset="0"/>
              </a:rPr>
              <a:t>п.п.</a:t>
            </a:r>
            <a:r>
              <a:rPr lang="ru-RU" altLang="ru-RU" sz="946">
                <a:latin typeface="Times New Roman" panose="02020603050405020304" pitchFamily="18" charset="0"/>
              </a:rPr>
              <a:t>=?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ru-RU" sz="946">
                <a:latin typeface="Times New Roman" panose="02020603050405020304" pitchFamily="18" charset="0"/>
              </a:rPr>
              <a:t>V=</a:t>
            </a:r>
            <a:r>
              <a:rPr lang="ru-RU" altLang="ru-RU" sz="946">
                <a:latin typeface="Times New Roman" panose="02020603050405020304" pitchFamily="18" charset="0"/>
              </a:rPr>
              <a:t> ?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62EC71B2-41FE-4C62-B448-6309E182BA72}"/>
              </a:ext>
            </a:extLst>
          </p:cNvPr>
          <p:cNvSpPr txBox="1"/>
          <p:nvPr/>
        </p:nvSpPr>
        <p:spPr>
          <a:xfrm>
            <a:off x="292100" y="46548"/>
            <a:ext cx="53339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1800" b="1" i="0" u="none" strike="noStrike" kern="0" cap="none" spc="5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ПРОВЕРКА САМОСТОЯТЕЛЬНОЙ РАБОТЫ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/>
      <p:bldP spid="2" grpId="0"/>
      <p:bldP spid="31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3">
            <a:extLst>
              <a:ext uri="{FF2B5EF4-FFF2-40B4-BE49-F238E27FC236}">
                <a16:creationId xmlns:a16="http://schemas.microsoft.com/office/drawing/2014/main" xmlns="" id="{88B70595-A438-413C-A51C-2E205DE7DA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667" y="-133498"/>
            <a:ext cx="184731" cy="266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135">
              <a:latin typeface="Tahoma" panose="020B0604030504040204" pitchFamily="34" charset="0"/>
            </a:endParaRPr>
          </a:p>
        </p:txBody>
      </p:sp>
      <p:grpSp>
        <p:nvGrpSpPr>
          <p:cNvPr id="3080" name="Группа 22">
            <a:extLst>
              <a:ext uri="{FF2B5EF4-FFF2-40B4-BE49-F238E27FC236}">
                <a16:creationId xmlns:a16="http://schemas.microsoft.com/office/drawing/2014/main" xmlns="" id="{08897C3F-0355-4F1F-B85B-7FFE57010879}"/>
              </a:ext>
            </a:extLst>
          </p:cNvPr>
          <p:cNvGrpSpPr>
            <a:grpSpLocks/>
          </p:cNvGrpSpPr>
          <p:nvPr/>
        </p:nvGrpSpPr>
        <p:grpSpPr bwMode="auto">
          <a:xfrm>
            <a:off x="331642" y="838253"/>
            <a:ext cx="2201767" cy="2297684"/>
            <a:chOff x="662785" y="2001851"/>
            <a:chExt cx="3783751" cy="3980735"/>
          </a:xfrm>
        </p:grpSpPr>
        <p:sp>
          <p:nvSpPr>
            <p:cNvPr id="22" name="Полилиния 21">
              <a:extLst>
                <a:ext uri="{FF2B5EF4-FFF2-40B4-BE49-F238E27FC236}">
                  <a16:creationId xmlns:a16="http://schemas.microsoft.com/office/drawing/2014/main" xmlns="" id="{D61E4522-13C0-4212-894A-A65FED375C96}"/>
                </a:ext>
              </a:extLst>
            </p:cNvPr>
            <p:cNvSpPr/>
            <p:nvPr/>
          </p:nvSpPr>
          <p:spPr bwMode="auto">
            <a:xfrm>
              <a:off x="3419736" y="4541759"/>
              <a:ext cx="192161" cy="195255"/>
            </a:xfrm>
            <a:custGeom>
              <a:avLst/>
              <a:gdLst>
                <a:gd name="connsiteX0" fmla="*/ 0 w 203200"/>
                <a:gd name="connsiteY0" fmla="*/ 118533 h 194733"/>
                <a:gd name="connsiteX1" fmla="*/ 110066 w 203200"/>
                <a:gd name="connsiteY1" fmla="*/ 0 h 194733"/>
                <a:gd name="connsiteX2" fmla="*/ 203200 w 203200"/>
                <a:gd name="connsiteY2" fmla="*/ 194733 h 194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3200" h="194733">
                  <a:moveTo>
                    <a:pt x="0" y="118533"/>
                  </a:moveTo>
                  <a:lnTo>
                    <a:pt x="110066" y="0"/>
                  </a:lnTo>
                  <a:lnTo>
                    <a:pt x="203200" y="194733"/>
                  </a:lnTo>
                </a:path>
              </a:pathLst>
            </a:custGeom>
            <a:noFill/>
            <a:ln w="12700" algn="ctr">
              <a:solidFill>
                <a:schemeClr val="tx2">
                  <a:lumMod val="60000"/>
                  <a:lumOff val="40000"/>
                </a:schemeClr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pPr eaLnBrk="1" hangingPunct="1">
                <a:defRPr/>
              </a:pPr>
              <a:endParaRPr lang="ru-RU" sz="852">
                <a:cs typeface="Times New Roman" panose="02020603050405020304" pitchFamily="18" charset="0"/>
              </a:endParaRPr>
            </a:p>
          </p:txBody>
        </p:sp>
        <p:sp>
          <p:nvSpPr>
            <p:cNvPr id="9226" name="Прямоугольник 80">
              <a:extLst>
                <a:ext uri="{FF2B5EF4-FFF2-40B4-BE49-F238E27FC236}">
                  <a16:creationId xmlns:a16="http://schemas.microsoft.com/office/drawing/2014/main" xmlns="" id="{EB9F1772-0A45-46E6-A0DE-2433799F40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84932" y="3056950"/>
              <a:ext cx="441316" cy="462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1135" dirty="0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5</a:t>
              </a:r>
            </a:p>
          </p:txBody>
        </p:sp>
        <p:cxnSp>
          <p:nvCxnSpPr>
            <p:cNvPr id="40" name="Прямая соединительная линия 39">
              <a:extLst>
                <a:ext uri="{FF2B5EF4-FFF2-40B4-BE49-F238E27FC236}">
                  <a16:creationId xmlns:a16="http://schemas.microsoft.com/office/drawing/2014/main" xmlns="" id="{75D117BC-F2D3-44EA-9297-28A6AE851F37}"/>
                </a:ext>
              </a:extLst>
            </p:cNvPr>
            <p:cNvCxnSpPr>
              <a:endCxn id="9234" idx="3"/>
            </p:cNvCxnSpPr>
            <p:nvPr/>
          </p:nvCxnSpPr>
          <p:spPr bwMode="auto">
            <a:xfrm flipH="1" flipV="1">
              <a:off x="2446228" y="2438397"/>
              <a:ext cx="1059266" cy="2438312"/>
            </a:xfrm>
            <a:prstGeom prst="line">
              <a:avLst/>
            </a:prstGeom>
            <a:noFill/>
            <a:ln w="19050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/>
              <a:tailEnd/>
            </a:ln>
          </p:spPr>
        </p:cxnSp>
        <p:sp>
          <p:nvSpPr>
            <p:cNvPr id="9228" name="TextBox 20">
              <a:extLst>
                <a:ext uri="{FF2B5EF4-FFF2-40B4-BE49-F238E27FC236}">
                  <a16:creationId xmlns:a16="http://schemas.microsoft.com/office/drawing/2014/main" xmlns="" id="{6BA9EAAE-4490-439F-9E76-D28B102DF8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5755" y="4783491"/>
              <a:ext cx="614131" cy="564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1135" i="1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Н</a:t>
              </a:r>
            </a:p>
          </p:txBody>
        </p:sp>
        <p:grpSp>
          <p:nvGrpSpPr>
            <p:cNvPr id="9229" name="Группа 56">
              <a:extLst>
                <a:ext uri="{FF2B5EF4-FFF2-40B4-BE49-F238E27FC236}">
                  <a16:creationId xmlns:a16="http://schemas.microsoft.com/office/drawing/2014/main" xmlns="" id="{5DFA60B1-DB54-4DAF-8952-81BA1623AEA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62785" y="2001851"/>
              <a:ext cx="3783751" cy="3980735"/>
              <a:chOff x="662785" y="2001851"/>
              <a:chExt cx="3783751" cy="3980735"/>
            </a:xfrm>
          </p:grpSpPr>
          <p:grpSp>
            <p:nvGrpSpPr>
              <p:cNvPr id="9230" name="Группа 57">
                <a:extLst>
                  <a:ext uri="{FF2B5EF4-FFF2-40B4-BE49-F238E27FC236}">
                    <a16:creationId xmlns:a16="http://schemas.microsoft.com/office/drawing/2014/main" xmlns="" id="{420A0C0A-27A9-495A-BE18-189D5A8BD7C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62785" y="2001851"/>
                <a:ext cx="3783751" cy="3980735"/>
                <a:chOff x="662785" y="2001851"/>
                <a:chExt cx="3783751" cy="3980735"/>
              </a:xfrm>
            </p:grpSpPr>
            <p:sp>
              <p:nvSpPr>
                <p:cNvPr id="9232" name="Прямоугольник 115">
                  <a:extLst>
                    <a:ext uri="{FF2B5EF4-FFF2-40B4-BE49-F238E27FC236}">
                      <a16:creationId xmlns:a16="http://schemas.microsoft.com/office/drawing/2014/main" xmlns="" id="{8FBEA553-8BFA-4FD3-8D6D-A7797845302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144258" y="3608749"/>
                  <a:ext cx="542959" cy="5642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ru-RU" sz="1135" i="1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</a:t>
                  </a:r>
                  <a:endParaRPr lang="ru-RU" altLang="ru-RU" sz="1135" i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9233" name="Группа 60">
                  <a:extLst>
                    <a:ext uri="{FF2B5EF4-FFF2-40B4-BE49-F238E27FC236}">
                      <a16:creationId xmlns:a16="http://schemas.microsoft.com/office/drawing/2014/main" xmlns="" id="{E0FF8FCD-C9F1-4FDE-A2B0-5E9FA05429A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662785" y="2001851"/>
                  <a:ext cx="3783751" cy="3980735"/>
                  <a:chOff x="662785" y="2001851"/>
                  <a:chExt cx="3783751" cy="3980735"/>
                </a:xfrm>
              </p:grpSpPr>
              <p:sp>
                <p:nvSpPr>
                  <p:cNvPr id="9234" name="Полилиния 61">
                    <a:extLst>
                      <a:ext uri="{FF2B5EF4-FFF2-40B4-BE49-F238E27FC236}">
                        <a16:creationId xmlns:a16="http://schemas.microsoft.com/office/drawing/2014/main" xmlns="" id="{642F725E-3426-4771-9053-BB459F4448E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14400" y="2438400"/>
                    <a:ext cx="3056467" cy="3048000"/>
                  </a:xfrm>
                  <a:custGeom>
                    <a:avLst/>
                    <a:gdLst>
                      <a:gd name="T0" fmla="*/ 0 w 3056467"/>
                      <a:gd name="T1" fmla="*/ 3048000 h 3048000"/>
                      <a:gd name="T2" fmla="*/ 2133601 w 3056467"/>
                      <a:gd name="T3" fmla="*/ 3048000 h 3048000"/>
                      <a:gd name="T4" fmla="*/ 3056467 w 3056467"/>
                      <a:gd name="T5" fmla="*/ 1828800 h 3048000"/>
                      <a:gd name="T6" fmla="*/ 1532470 w 3056467"/>
                      <a:gd name="T7" fmla="*/ 0 h 3048000"/>
                      <a:gd name="T8" fmla="*/ 0 w 3056467"/>
                      <a:gd name="T9" fmla="*/ 3048000 h 304800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056467"/>
                      <a:gd name="T16" fmla="*/ 0 h 3048000"/>
                      <a:gd name="T17" fmla="*/ 3056467 w 3056467"/>
                      <a:gd name="T18" fmla="*/ 3048000 h 3048000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056467" h="3048000">
                        <a:moveTo>
                          <a:pt x="0" y="3048000"/>
                        </a:moveTo>
                        <a:lnTo>
                          <a:pt x="2133600" y="3048000"/>
                        </a:lnTo>
                        <a:lnTo>
                          <a:pt x="3056467" y="1828800"/>
                        </a:lnTo>
                        <a:lnTo>
                          <a:pt x="1532467" y="0"/>
                        </a:lnTo>
                        <a:lnTo>
                          <a:pt x="0" y="3048000"/>
                        </a:lnTo>
                        <a:close/>
                      </a:path>
                    </a:pathLst>
                  </a:custGeom>
                  <a:noFill/>
                  <a:ln w="19050" algn="ctr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ru-RU" sz="852"/>
                  </a:p>
                </p:txBody>
              </p:sp>
              <p:sp>
                <p:nvSpPr>
                  <p:cNvPr id="9235" name="Полилиния 63">
                    <a:extLst>
                      <a:ext uri="{FF2B5EF4-FFF2-40B4-BE49-F238E27FC236}">
                        <a16:creationId xmlns:a16="http://schemas.microsoft.com/office/drawing/2014/main" xmlns="" id="{779AF6CB-2D12-463B-A599-A19045A2310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14400" y="4267200"/>
                    <a:ext cx="3056467" cy="1219200"/>
                  </a:xfrm>
                  <a:custGeom>
                    <a:avLst/>
                    <a:gdLst>
                      <a:gd name="T0" fmla="*/ 0 w 3056467"/>
                      <a:gd name="T1" fmla="*/ 1219200 h 1219200"/>
                      <a:gd name="T2" fmla="*/ 922867 w 3056467"/>
                      <a:gd name="T3" fmla="*/ 0 h 1219200"/>
                      <a:gd name="T4" fmla="*/ 3056467 w 3056467"/>
                      <a:gd name="T5" fmla="*/ 0 h 1219200"/>
                      <a:gd name="T6" fmla="*/ 0 w 3056467"/>
                      <a:gd name="T7" fmla="*/ 1219200 h 12192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056467"/>
                      <a:gd name="T13" fmla="*/ 0 h 1219200"/>
                      <a:gd name="T14" fmla="*/ 3056467 w 3056467"/>
                      <a:gd name="T15" fmla="*/ 1219200 h 12192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056467" h="1219200">
                        <a:moveTo>
                          <a:pt x="0" y="1219200"/>
                        </a:moveTo>
                        <a:lnTo>
                          <a:pt x="922867" y="0"/>
                        </a:lnTo>
                        <a:lnTo>
                          <a:pt x="3056467" y="0"/>
                        </a:lnTo>
                        <a:lnTo>
                          <a:pt x="0" y="1219200"/>
                        </a:lnTo>
                        <a:close/>
                      </a:path>
                    </a:pathLst>
                  </a:custGeom>
                  <a:noFill/>
                  <a:ln w="19050" algn="ctr">
                    <a:solidFill>
                      <a:srgbClr val="000000"/>
                    </a:solidFill>
                    <a:prstDash val="dash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ru-RU" sz="852"/>
                  </a:p>
                </p:txBody>
              </p:sp>
              <p:cxnSp>
                <p:nvCxnSpPr>
                  <p:cNvPr id="9236" name="Прямая соединительная линия 64">
                    <a:extLst>
                      <a:ext uri="{FF2B5EF4-FFF2-40B4-BE49-F238E27FC236}">
                        <a16:creationId xmlns:a16="http://schemas.microsoft.com/office/drawing/2014/main" xmlns="" id="{FD766C10-65BB-4897-A991-4A3AA8D8D323}"/>
                      </a:ext>
                    </a:extLst>
                  </p:cNvPr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2446867" y="2446867"/>
                    <a:ext cx="609600" cy="3039533"/>
                  </a:xfrm>
                  <a:prstGeom prst="line">
                    <a:avLst/>
                  </a:prstGeom>
                  <a:noFill/>
                  <a:ln w="19050" algn="ctr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sp>
                <p:nvSpPr>
                  <p:cNvPr id="9237" name="TextBox 20">
                    <a:extLst>
                      <a:ext uri="{FF2B5EF4-FFF2-40B4-BE49-F238E27FC236}">
                        <a16:creationId xmlns:a16="http://schemas.microsoft.com/office/drawing/2014/main" xmlns="" id="{B4773392-F393-45FA-AAEC-64CCD6934020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48596" y="5418309"/>
                    <a:ext cx="576851" cy="5642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32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8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ru-RU" sz="1135" i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B</a:t>
                    </a:r>
                    <a:endParaRPr lang="ru-RU" altLang="ru-RU" sz="1135" i="1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9238" name="TextBox 21">
                    <a:extLst>
                      <a:ext uri="{FF2B5EF4-FFF2-40B4-BE49-F238E27FC236}">
                        <a16:creationId xmlns:a16="http://schemas.microsoft.com/office/drawing/2014/main" xmlns="" id="{52D4314F-5943-4E61-8145-6BA7432FDF43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31614" y="4216708"/>
                    <a:ext cx="614131" cy="5642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32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8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ru-RU" sz="1135" i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D</a:t>
                    </a:r>
                    <a:endParaRPr lang="ru-RU" altLang="ru-RU" sz="1135" i="1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9239" name="TextBox 22">
                    <a:extLst>
                      <a:ext uri="{FF2B5EF4-FFF2-40B4-BE49-F238E27FC236}">
                        <a16:creationId xmlns:a16="http://schemas.microsoft.com/office/drawing/2014/main" xmlns="" id="{A46D7587-7BC3-4C85-9622-16D4B962D848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62785" y="5418307"/>
                    <a:ext cx="576851" cy="5642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32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8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ru-RU" sz="1135" i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A</a:t>
                    </a:r>
                    <a:endParaRPr lang="ru-RU" altLang="ru-RU" sz="1135" i="1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9240" name="TextBox 20">
                    <a:extLst>
                      <a:ext uri="{FF2B5EF4-FFF2-40B4-BE49-F238E27FC236}">
                        <a16:creationId xmlns:a16="http://schemas.microsoft.com/office/drawing/2014/main" xmlns="" id="{E75D0A53-7496-47B4-8ED6-3094FA4DBA17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73356" y="2001851"/>
                    <a:ext cx="542959" cy="5642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32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8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ru-RU" sz="1135" i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S</a:t>
                    </a:r>
                    <a:endParaRPr lang="ru-RU" altLang="ru-RU" sz="1135" i="1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9241" name="TextBox 21">
                    <a:extLst>
                      <a:ext uri="{FF2B5EF4-FFF2-40B4-BE49-F238E27FC236}">
                        <a16:creationId xmlns:a16="http://schemas.microsoft.com/office/drawing/2014/main" xmlns="" id="{E1324CB7-ACDB-4B41-BC61-6F6F0C0F1D8D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49349" y="4216708"/>
                    <a:ext cx="597187" cy="5642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32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8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ru-RU" altLang="ru-RU" sz="1135" i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С</a:t>
                    </a:r>
                  </a:p>
                </p:txBody>
              </p:sp>
              <p:sp>
                <p:nvSpPr>
                  <p:cNvPr id="9242" name="TextBox 22">
                    <a:extLst>
                      <a:ext uri="{FF2B5EF4-FFF2-40B4-BE49-F238E27FC236}">
                        <a16:creationId xmlns:a16="http://schemas.microsoft.com/office/drawing/2014/main" xmlns="" id="{241B57AD-85D3-461B-AA26-81FE9DF42AD6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23655" y="4837874"/>
                    <a:ext cx="614131" cy="5642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32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8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ru-RU" sz="1135" i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O</a:t>
                    </a:r>
                    <a:endParaRPr lang="ru-RU" altLang="ru-RU" sz="1135" i="1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9243" name="Прямоугольник 80">
                    <a:extLst>
                      <a:ext uri="{FF2B5EF4-FFF2-40B4-BE49-F238E27FC236}">
                        <a16:creationId xmlns:a16="http://schemas.microsoft.com/office/drawing/2014/main" xmlns="" id="{F50560C3-FC2C-439B-927E-2B46F668460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711029" y="5418304"/>
                    <a:ext cx="441316" cy="46257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32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8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ru-RU" altLang="ru-RU" sz="1135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6</a:t>
                    </a:r>
                  </a:p>
                </p:txBody>
              </p:sp>
              <p:sp>
                <p:nvSpPr>
                  <p:cNvPr id="9245" name="Полилиния 73">
                    <a:extLst>
                      <a:ext uri="{FF2B5EF4-FFF2-40B4-BE49-F238E27FC236}">
                        <a16:creationId xmlns:a16="http://schemas.microsoft.com/office/drawing/2014/main" xmlns="" id="{6A7E6D2D-536D-4E54-9F58-EDDA07B96E4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837267" y="2446867"/>
                    <a:ext cx="1219200" cy="3039533"/>
                  </a:xfrm>
                  <a:custGeom>
                    <a:avLst/>
                    <a:gdLst>
                      <a:gd name="T0" fmla="*/ 1219200 w 1219200"/>
                      <a:gd name="T1" fmla="*/ 3039533 h 3039533"/>
                      <a:gd name="T2" fmla="*/ 0 w 1219200"/>
                      <a:gd name="T3" fmla="*/ 1828803 h 3039533"/>
                      <a:gd name="T4" fmla="*/ 609600 w 1219200"/>
                      <a:gd name="T5" fmla="*/ 0 h 3039533"/>
                      <a:gd name="T6" fmla="*/ 609600 w 1219200"/>
                      <a:gd name="T7" fmla="*/ 2421467 h 3039533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219200"/>
                      <a:gd name="T13" fmla="*/ 0 h 3039533"/>
                      <a:gd name="T14" fmla="*/ 1219200 w 1219200"/>
                      <a:gd name="T15" fmla="*/ 3039533 h 3039533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219200" h="3039533">
                        <a:moveTo>
                          <a:pt x="1219200" y="3039533"/>
                        </a:moveTo>
                        <a:lnTo>
                          <a:pt x="0" y="1828800"/>
                        </a:lnTo>
                        <a:lnTo>
                          <a:pt x="609600" y="0"/>
                        </a:lnTo>
                        <a:lnTo>
                          <a:pt x="609600" y="2421466"/>
                        </a:lnTo>
                      </a:path>
                    </a:pathLst>
                  </a:custGeom>
                  <a:noFill/>
                  <a:ln w="19050" algn="ctr">
                    <a:solidFill>
                      <a:srgbClr val="000000"/>
                    </a:solidFill>
                    <a:prstDash val="dash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ru-RU" sz="852"/>
                  </a:p>
                </p:txBody>
              </p:sp>
            </p:grpSp>
          </p:grpSp>
          <p:sp>
            <p:nvSpPr>
              <p:cNvPr id="9231" name="Полилиния 58">
                <a:extLst>
                  <a:ext uri="{FF2B5EF4-FFF2-40B4-BE49-F238E27FC236}">
                    <a16:creationId xmlns:a16="http://schemas.microsoft.com/office/drawing/2014/main" xmlns="" id="{3FA6899E-03DA-482D-AAF1-B5CC59EAA2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46867" y="4495800"/>
                <a:ext cx="211666" cy="287867"/>
              </a:xfrm>
              <a:custGeom>
                <a:avLst/>
                <a:gdLst>
                  <a:gd name="T0" fmla="*/ 0 w 211666"/>
                  <a:gd name="T1" fmla="*/ 84667 h 287867"/>
                  <a:gd name="T2" fmla="*/ 211666 w 211666"/>
                  <a:gd name="T3" fmla="*/ 0 h 287867"/>
                  <a:gd name="T4" fmla="*/ 211666 w 211666"/>
                  <a:gd name="T5" fmla="*/ 287867 h 287867"/>
                  <a:gd name="T6" fmla="*/ 0 60000 65536"/>
                  <a:gd name="T7" fmla="*/ 0 60000 65536"/>
                  <a:gd name="T8" fmla="*/ 0 60000 65536"/>
                  <a:gd name="T9" fmla="*/ 0 w 211666"/>
                  <a:gd name="T10" fmla="*/ 0 h 287867"/>
                  <a:gd name="T11" fmla="*/ 211666 w 211666"/>
                  <a:gd name="T12" fmla="*/ 287867 h 28786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666" h="287867">
                    <a:moveTo>
                      <a:pt x="0" y="84667"/>
                    </a:moveTo>
                    <a:lnTo>
                      <a:pt x="211666" y="0"/>
                    </a:lnTo>
                    <a:lnTo>
                      <a:pt x="211666" y="287867"/>
                    </a:lnTo>
                  </a:path>
                </a:pathLst>
              </a:custGeom>
              <a:noFill/>
              <a:ln w="12700" algn="ctr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ru-RU" sz="852"/>
              </a:p>
            </p:txBody>
          </p:sp>
        </p:grp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62EC71B2-41FE-4C62-B448-6309E182BA72}"/>
              </a:ext>
            </a:extLst>
          </p:cNvPr>
          <p:cNvSpPr txBox="1"/>
          <p:nvPr/>
        </p:nvSpPr>
        <p:spPr>
          <a:xfrm>
            <a:off x="215900" y="46548"/>
            <a:ext cx="52577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1800" b="1" i="0" u="none" strike="noStrike" kern="0" cap="none" spc="5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ПРОВЕРКА САМОСТОЯТЕЛЬНОЙ РАБОТЫ</a:t>
            </a:r>
            <a:endParaRPr lang="ru-RU" sz="2800" b="1" dirty="0">
              <a:solidFill>
                <a:schemeClr val="bg1"/>
              </a:solidFill>
            </a:endParaRPr>
          </a:p>
        </p:txBody>
      </p:sp>
      <p:pic>
        <p:nvPicPr>
          <p:cNvPr id="29" name="Picture 6">
            <a:extLst>
              <a:ext uri="{FF2B5EF4-FFF2-40B4-BE49-F238E27FC236}">
                <a16:creationId xmlns:a16="http://schemas.microsoft.com/office/drawing/2014/main" xmlns="" id="{4FD4565B-3512-4D5C-899C-D6C7F915F8B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017"/>
          <a:stretch/>
        </p:blipFill>
        <p:spPr>
          <a:xfrm>
            <a:off x="2592041" y="595151"/>
            <a:ext cx="2080765" cy="811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id="{ECC6522F-6F2F-4A6C-9702-988A9413ED68}"/>
                  </a:ext>
                </a:extLst>
              </p:cNvPr>
              <p:cNvSpPr txBox="1"/>
              <p:nvPr/>
            </p:nvSpPr>
            <p:spPr>
              <a:xfrm>
                <a:off x="2685460" y="1447257"/>
                <a:ext cx="959440" cy="136537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00" b="0" i="1" smtClean="0">
                          <a:latin typeface="Cambria Math" panose="02040503050406030204" pitchFamily="18" charset="0"/>
                        </a:rPr>
                        <m:t>𝑆𝐻</m:t>
                      </m:r>
                      <m:r>
                        <a:rPr lang="en-US" sz="1000" b="0" i="1" smtClean="0">
                          <a:latin typeface="Cambria Math" panose="02040503050406030204" pitchFamily="18" charset="0"/>
                        </a:rPr>
                        <m:t>=4</m:t>
                      </m:r>
                    </m:oMath>
                  </m:oMathPara>
                </a14:m>
                <a:endParaRPr lang="en-US" sz="10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1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0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ru-RU" sz="1000" b="0" i="1" smtClean="0">
                              <a:latin typeface="Cambria Math" panose="02040503050406030204" pitchFamily="18" charset="0"/>
                            </a:rPr>
                            <m:t>бок</m:t>
                          </m:r>
                        </m:sub>
                      </m:sSub>
                      <m:r>
                        <a:rPr lang="ru-RU" sz="1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1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ru-RU" sz="1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0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ru-RU" sz="1000" b="0" i="1" smtClean="0">
                              <a:latin typeface="Cambria Math" panose="02040503050406030204" pitchFamily="18" charset="0"/>
                            </a:rPr>
                            <m:t>осн</m:t>
                          </m:r>
                        </m:sub>
                      </m:sSub>
                      <m:r>
                        <a:rPr lang="ru-RU" sz="1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1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𝑆𝐻</m:t>
                      </m:r>
                    </m:oMath>
                  </m:oMathPara>
                </a14:m>
                <a:endParaRPr lang="en-US" sz="1000" b="0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ru-RU" sz="1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осн</m:t>
                          </m:r>
                        </m:sub>
                      </m:sSub>
                      <m:r>
                        <a:rPr lang="ru-RU" sz="1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=4</m:t>
                      </m:r>
                      <m:r>
                        <a:rPr lang="en-US" sz="1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𝐴𝐵</m:t>
                      </m:r>
                      <m:r>
                        <a:rPr lang="en-US" sz="1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=24</m:t>
                      </m:r>
                    </m:oMath>
                  </m:oMathPara>
                </a14:m>
                <a:endParaRPr lang="en-US" sz="1000" b="0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1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0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ru-RU" sz="1000" b="0" i="1" smtClean="0">
                              <a:latin typeface="Cambria Math" panose="02040503050406030204" pitchFamily="18" charset="0"/>
                            </a:rPr>
                            <m:t>бок</m:t>
                          </m:r>
                        </m:sub>
                      </m:sSub>
                      <m:r>
                        <a:rPr lang="en-US" sz="1000" b="0" i="1" smtClean="0">
                          <a:latin typeface="Cambria Math" panose="02040503050406030204" pitchFamily="18" charset="0"/>
                        </a:rPr>
                        <m:t>=48</m:t>
                      </m:r>
                    </m:oMath>
                  </m:oMathPara>
                </a14:m>
                <a:endParaRPr lang="en-US" sz="10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1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0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ru-RU" sz="1000" b="0" i="1" smtClean="0">
                              <a:latin typeface="Cambria Math" panose="02040503050406030204" pitchFamily="18" charset="0"/>
                            </a:rPr>
                            <m:t>осн</m:t>
                          </m:r>
                        </m:sub>
                      </m:sSub>
                      <m:r>
                        <a:rPr lang="en-US" sz="10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1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0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1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000" b="0" i="1" smtClean="0">
                          <a:latin typeface="Cambria Math" panose="02040503050406030204" pitchFamily="18" charset="0"/>
                        </a:rPr>
                        <m:t>=36</m:t>
                      </m:r>
                    </m:oMath>
                  </m:oMathPara>
                </a14:m>
                <a:endParaRPr lang="en-US" sz="10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ru-RU" sz="1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п.п</m:t>
                          </m:r>
                        </m:sub>
                      </m:sSub>
                      <m:r>
                        <a:rPr lang="ru-RU" sz="1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RU" sz="1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uz-Cyrl-UZ" sz="1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осн</m:t>
                          </m:r>
                        </m:sub>
                      </m:sSub>
                      <m:r>
                        <a:rPr lang="ru-RU" sz="1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ru-RU" sz="1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ru-RU" sz="1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бок</m:t>
                          </m:r>
                        </m:sub>
                      </m:sSub>
                    </m:oMath>
                  </m:oMathPara>
                </a14:m>
                <a:endParaRPr lang="ru-RU" sz="1000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ru-RU" sz="1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п.п</m:t>
                          </m:r>
                        </m:sub>
                      </m:sSub>
                      <m:r>
                        <a:rPr lang="ru-RU" sz="1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=84</m:t>
                      </m:r>
                    </m:oMath>
                  </m:oMathPara>
                </a14:m>
                <a:endParaRPr lang="en-US" sz="1000" b="0" dirty="0">
                  <a:ea typeface="Cambria Math" panose="02040503050406030204" pitchFamily="18" charset="0"/>
                </a:endParaRPr>
              </a:p>
              <a:p>
                <a:endParaRPr lang="ru-RU" sz="10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CC6522F-6F2F-4A6C-9702-988A9413ED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5460" y="1447257"/>
                <a:ext cx="959440" cy="1365374"/>
              </a:xfrm>
              <a:prstGeom prst="rect">
                <a:avLst/>
              </a:prstGeom>
              <a:blipFill>
                <a:blip r:embed="rId4"/>
                <a:stretch>
                  <a:fillRect l="-5096" r="-31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65323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5">
            <a:extLst>
              <a:ext uri="{FF2B5EF4-FFF2-40B4-BE49-F238E27FC236}">
                <a16:creationId xmlns:a16="http://schemas.microsoft.com/office/drawing/2014/main" xmlns="" id="{66B84136-BF81-4D29-B939-8F073200C3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3659" y="123184"/>
            <a:ext cx="3205878" cy="383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1892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КОНУСА</a:t>
            </a:r>
          </a:p>
        </p:txBody>
      </p:sp>
      <p:pic>
        <p:nvPicPr>
          <p:cNvPr id="3078" name="Picture 6">
            <a:extLst>
              <a:ext uri="{FF2B5EF4-FFF2-40B4-BE49-F238E27FC236}">
                <a16:creationId xmlns:a16="http://schemas.microsoft.com/office/drawing/2014/main" xmlns="" id="{B7BEA145-7BDF-4BDC-A585-3E77F902BBE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1300" y="1282166"/>
            <a:ext cx="2078356" cy="183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 Box 5">
            <a:extLst>
              <a:ext uri="{FF2B5EF4-FFF2-40B4-BE49-F238E27FC236}">
                <a16:creationId xmlns:a16="http://schemas.microsoft.com/office/drawing/2014/main" xmlns="" id="{80F13B3D-07F4-4359-AA5F-CC246A81F6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900" y="631825"/>
            <a:ext cx="5334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ru-RU" altLang="ru-RU" sz="1600" b="1" i="1" dirty="0" smtClean="0">
                <a:solidFill>
                  <a:srgbClr val="00B0F0"/>
                </a:solidFill>
              </a:rPr>
              <a:t>КОНУС </a:t>
            </a:r>
            <a:r>
              <a:rPr lang="ru-RU" altLang="ru-RU" sz="1600" dirty="0" smtClean="0"/>
              <a:t>- геометрическое </a:t>
            </a:r>
            <a:r>
              <a:rPr lang="ru-RU" altLang="ru-RU" sz="1600" dirty="0"/>
              <a:t>тело, образованное вращением прямоугольного треугольника около одного из его катетов.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5">
            <a:extLst>
              <a:ext uri="{FF2B5EF4-FFF2-40B4-BE49-F238E27FC236}">
                <a16:creationId xmlns:a16="http://schemas.microsoft.com/office/drawing/2014/main" xmlns="" id="{8B6A8E9B-A90A-4F01-9165-D97C79AC7D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3659" y="123184"/>
            <a:ext cx="2783454" cy="383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1892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ЭЛЕМЕНТЫ КОНУСА</a:t>
            </a:r>
          </a:p>
        </p:txBody>
      </p:sp>
      <p:pic>
        <p:nvPicPr>
          <p:cNvPr id="27653" name="Picture 5">
            <a:extLst>
              <a:ext uri="{FF2B5EF4-FFF2-40B4-BE49-F238E27FC236}">
                <a16:creationId xmlns:a16="http://schemas.microsoft.com/office/drawing/2014/main" xmlns="" id="{2ACA2968-C5D0-4F3E-B5AE-0F62E3B23D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18" t="15749" r="15749" b="16798"/>
          <a:stretch>
            <a:fillRect/>
          </a:stretch>
        </p:blipFill>
        <p:spPr bwMode="auto">
          <a:xfrm>
            <a:off x="1130300" y="672970"/>
            <a:ext cx="3762604" cy="2405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>
            <a:extLst>
              <a:ext uri="{FF2B5EF4-FFF2-40B4-BE49-F238E27FC236}">
                <a16:creationId xmlns:a16="http://schemas.microsoft.com/office/drawing/2014/main" xmlns="" id="{D6046E8E-3D9A-4992-905C-E7BDD2BE1C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882900" y="860425"/>
            <a:ext cx="2611594" cy="1965538"/>
          </a:xfrm>
        </p:spPr>
        <p:txBody>
          <a:bodyPr/>
          <a:lstStyle/>
          <a:p>
            <a:pPr algn="just">
              <a:buClr>
                <a:srgbClr val="000000"/>
              </a:buClr>
              <a:buSzPct val="65000"/>
            </a:pPr>
            <a:r>
              <a:rPr lang="ru-RU" altLang="ru-RU" sz="1419" i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Если секущая плоскость проходит через ось конуса, то сечение представляет собой равнобедренный треугольник, основание которого — диаметр основания конуса, </a:t>
            </a:r>
            <a:r>
              <a:rPr lang="ru-RU" altLang="ru-RU" sz="1419" i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а </a:t>
            </a:r>
            <a:r>
              <a:rPr lang="ru-RU" altLang="ru-RU" sz="1419" i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боковые стороны — образующие конуса. Это сечение называется </a:t>
            </a:r>
            <a:r>
              <a:rPr lang="ru-RU" altLang="ru-RU" sz="1419" b="1" i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осевым.</a:t>
            </a:r>
            <a:endParaRPr lang="ru-RU" altLang="ru-RU" sz="1419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3" name="Text Box 5">
            <a:extLst>
              <a:ext uri="{FF2B5EF4-FFF2-40B4-BE49-F238E27FC236}">
                <a16:creationId xmlns:a16="http://schemas.microsoft.com/office/drawing/2014/main" xmlns="" id="{CB5F675F-D025-4D45-88ED-D7DAFC0D59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6716" y="123184"/>
            <a:ext cx="2539028" cy="383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892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СЕЧЕНИЯ КОНУСА</a:t>
            </a:r>
          </a:p>
        </p:txBody>
      </p:sp>
      <p:pic>
        <p:nvPicPr>
          <p:cNvPr id="28682" name="Picture 10">
            <a:extLst>
              <a:ext uri="{FF2B5EF4-FFF2-40B4-BE49-F238E27FC236}">
                <a16:creationId xmlns:a16="http://schemas.microsoft.com/office/drawing/2014/main" xmlns="" id="{6AF3EF59-B2C4-4E7F-B3AA-32271FF5E2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634"/>
          <a:stretch>
            <a:fillRect/>
          </a:stretch>
        </p:blipFill>
        <p:spPr bwMode="auto">
          <a:xfrm>
            <a:off x="444500" y="771116"/>
            <a:ext cx="2036294" cy="2146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>
            <a:extLst>
              <a:ext uri="{FF2B5EF4-FFF2-40B4-BE49-F238E27FC236}">
                <a16:creationId xmlns:a16="http://schemas.microsoft.com/office/drawing/2014/main" xmlns="" id="{6DB562A3-87A7-45AE-9E93-34451A93C9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35300" y="860425"/>
            <a:ext cx="2438400" cy="2293320"/>
          </a:xfrm>
        </p:spPr>
        <p:txBody>
          <a:bodyPr/>
          <a:lstStyle/>
          <a:p>
            <a:pPr algn="just"/>
            <a:r>
              <a:rPr lang="ru-RU" altLang="ru-RU" sz="1656" i="0" dirty="0"/>
              <a:t>Если секущая плоскость перпендикулярна к оси конуса, то сечение конуса представляет собой </a:t>
            </a:r>
            <a:r>
              <a:rPr lang="ru-RU" altLang="ru-RU" sz="1656" b="1" i="0" dirty="0"/>
              <a:t>круг</a:t>
            </a:r>
            <a:r>
              <a:rPr lang="ru-RU" altLang="ru-RU" sz="1656" i="0" dirty="0"/>
              <a:t> с центром расположенным на оси конуса.</a:t>
            </a:r>
          </a:p>
        </p:txBody>
      </p:sp>
      <p:sp>
        <p:nvSpPr>
          <p:cNvPr id="2053" name="Text Box 5">
            <a:extLst>
              <a:ext uri="{FF2B5EF4-FFF2-40B4-BE49-F238E27FC236}">
                <a16:creationId xmlns:a16="http://schemas.microsoft.com/office/drawing/2014/main" xmlns="" id="{AAC940F1-82FD-4C63-BDA5-84D160B321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6716" y="123184"/>
            <a:ext cx="2539028" cy="383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892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СЕЧЕНИЯ КОНУСА</a:t>
            </a:r>
          </a:p>
        </p:txBody>
      </p:sp>
      <p:pic>
        <p:nvPicPr>
          <p:cNvPr id="29702" name="Picture 6">
            <a:extLst>
              <a:ext uri="{FF2B5EF4-FFF2-40B4-BE49-F238E27FC236}">
                <a16:creationId xmlns:a16="http://schemas.microsoft.com/office/drawing/2014/main" xmlns="" id="{D82B510E-F4BC-4A83-A56F-188CFB6FD9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70" t="22835" r="20670"/>
          <a:stretch>
            <a:fillRect/>
          </a:stretch>
        </p:blipFill>
        <p:spPr bwMode="auto">
          <a:xfrm>
            <a:off x="673100" y="860425"/>
            <a:ext cx="1976204" cy="1949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5">
            <a:extLst>
              <a:ext uri="{FF2B5EF4-FFF2-40B4-BE49-F238E27FC236}">
                <a16:creationId xmlns:a16="http://schemas.microsoft.com/office/drawing/2014/main" xmlns="" id="{34A85250-5A97-4204-B89F-87B9A77E6B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2276" y="123184"/>
            <a:ext cx="4106317" cy="296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325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 ПОЛНОЙ ПОВЕРХНОСТИ КОНУСА</a:t>
            </a:r>
          </a:p>
        </p:txBody>
      </p:sp>
      <p:pic>
        <p:nvPicPr>
          <p:cNvPr id="33798" name="Picture 6">
            <a:extLst>
              <a:ext uri="{FF2B5EF4-FFF2-40B4-BE49-F238E27FC236}">
                <a16:creationId xmlns:a16="http://schemas.microsoft.com/office/drawing/2014/main" xmlns="" id="{927E9ABE-38C2-4210-AF58-8C31032369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047" r="37796" b="26457"/>
          <a:stretch>
            <a:fillRect/>
          </a:stretch>
        </p:blipFill>
        <p:spPr bwMode="auto">
          <a:xfrm>
            <a:off x="967421" y="708025"/>
            <a:ext cx="3830957" cy="2379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f1a9a454dc68f6c0e377a77b71c0c794ee6379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6691</TotalTime>
  <Words>540</Words>
  <Application>Microsoft Office PowerPoint</Application>
  <PresentationFormat>Произвольный</PresentationFormat>
  <Paragraphs>121</Paragraphs>
  <Slides>16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25" baseType="lpstr">
      <vt:lpstr>BatangChe</vt:lpstr>
      <vt:lpstr>Arial</vt:lpstr>
      <vt:lpstr>Calibri</vt:lpstr>
      <vt:lpstr>Cambria Math</vt:lpstr>
      <vt:lpstr>Constantia</vt:lpstr>
      <vt:lpstr>Tahoma</vt:lpstr>
      <vt:lpstr>Times New Roman</vt:lpstr>
      <vt:lpstr>Office Theme</vt:lpstr>
      <vt:lpstr>1_Office Theme</vt:lpstr>
      <vt:lpstr>Презентация PowerPoint</vt:lpstr>
      <vt:lpstr>ПРОВЕРКА САМОСТОЯТЕЛЬНОЙ РАБОТЫ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Задача 1</vt:lpstr>
      <vt:lpstr>Задача 2</vt:lpstr>
      <vt:lpstr>Задача 3</vt:lpstr>
      <vt:lpstr>ЗАДАЧА 4</vt:lpstr>
      <vt:lpstr>Презентация PowerPoint</vt:lpstr>
      <vt:lpstr>ЗАДАНИЕ ДЛЯ САМОСТОЯТЕЛЬНОГО РЕШЕНИЯ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Закирова Ф.М</dc:creator>
  <cp:lastModifiedBy>Закирова Ф.М</cp:lastModifiedBy>
  <cp:revision>659</cp:revision>
  <dcterms:created xsi:type="dcterms:W3CDTF">2020-04-13T08:05:16Z</dcterms:created>
  <dcterms:modified xsi:type="dcterms:W3CDTF">2020-12-18T01:56:00Z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