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notesMasterIdLst>
    <p:notesMasterId r:id="rId24"/>
  </p:notesMasterIdLst>
  <p:sldIdLst>
    <p:sldId id="413" r:id="rId3"/>
    <p:sldId id="436" r:id="rId4"/>
    <p:sldId id="437" r:id="rId5"/>
    <p:sldId id="438" r:id="rId6"/>
    <p:sldId id="267" r:id="rId7"/>
    <p:sldId id="259" r:id="rId8"/>
    <p:sldId id="260" r:id="rId9"/>
    <p:sldId id="261" r:id="rId10"/>
    <p:sldId id="262" r:id="rId11"/>
    <p:sldId id="263" r:id="rId12"/>
    <p:sldId id="439" r:id="rId13"/>
    <p:sldId id="278" r:id="rId14"/>
    <p:sldId id="280" r:id="rId15"/>
    <p:sldId id="282" r:id="rId16"/>
    <p:sldId id="283" r:id="rId17"/>
    <p:sldId id="279" r:id="rId18"/>
    <p:sldId id="440" r:id="rId19"/>
    <p:sldId id="441" r:id="rId20"/>
    <p:sldId id="285" r:id="rId21"/>
    <p:sldId id="286" r:id="rId22"/>
    <p:sldId id="284" r:id="rId23"/>
  </p:sldIdLst>
  <p:sldSz cx="5765800" cy="3244850"/>
  <p:notesSz cx="5765800" cy="3244850"/>
  <p:custDataLst>
    <p:tags r:id="rId25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5" autoAdjust="0"/>
    <p:restoredTop sz="94660"/>
  </p:normalViewPr>
  <p:slideViewPr>
    <p:cSldViewPr>
      <p:cViewPr varScale="1">
        <p:scale>
          <a:sx n="102" d="100"/>
          <a:sy n="102" d="100"/>
        </p:scale>
        <p:origin x="806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AC903E-0B20-4990-A751-066104FC4E76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E726F-7830-4022-9DAB-C72A275E2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848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>
            <a:extLst>
              <a:ext uri="{FF2B5EF4-FFF2-40B4-BE49-F238E27FC236}">
                <a16:creationId xmlns:a16="http://schemas.microsoft.com/office/drawing/2014/main" xmlns="" id="{EE28DF62-81B0-43FE-842F-B1721E80D6E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Заметки 2">
            <a:extLst>
              <a:ext uri="{FF2B5EF4-FFF2-40B4-BE49-F238E27FC236}">
                <a16:creationId xmlns:a16="http://schemas.microsoft.com/office/drawing/2014/main" xmlns="" id="{D1DA9991-6EBD-450E-97CB-676E00AF4C5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19460" name="Номер слайда 3">
            <a:extLst>
              <a:ext uri="{FF2B5EF4-FFF2-40B4-BE49-F238E27FC236}">
                <a16:creationId xmlns:a16="http://schemas.microsoft.com/office/drawing/2014/main" xmlns="" id="{0BA9B8B5-671A-4C03-A87A-E168429984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AA86B09-BF7B-4617-AC39-5284EFD949FE}" type="slidenum">
              <a:rPr lang="ru-RU" altLang="ru-RU" sz="1200">
                <a:latin typeface="Tahoma" panose="020B0604030504040204" pitchFamily="34" charset="0"/>
              </a:rPr>
              <a:pPr/>
              <a:t>12</a:t>
            </a:fld>
            <a:endParaRPr lang="ru-RU" altLang="ru-RU" sz="12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11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>
            <a:extLst>
              <a:ext uri="{FF2B5EF4-FFF2-40B4-BE49-F238E27FC236}">
                <a16:creationId xmlns:a16="http://schemas.microsoft.com/office/drawing/2014/main" xmlns="" id="{117E4469-9A66-4CF7-AC5A-E043D3E1180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Заметки 2">
            <a:extLst>
              <a:ext uri="{FF2B5EF4-FFF2-40B4-BE49-F238E27FC236}">
                <a16:creationId xmlns:a16="http://schemas.microsoft.com/office/drawing/2014/main" xmlns="" id="{2870E347-0885-4E73-8E02-F25606F4121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20484" name="Номер слайда 3">
            <a:extLst>
              <a:ext uri="{FF2B5EF4-FFF2-40B4-BE49-F238E27FC236}">
                <a16:creationId xmlns:a16="http://schemas.microsoft.com/office/drawing/2014/main" xmlns="" id="{CDFD53B5-A52A-4D41-9890-8F55BF7AF2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DA97AB3-6F21-471B-8E60-A94374F60441}" type="slidenum">
              <a:rPr lang="ru-RU" altLang="ru-RU" sz="1200">
                <a:latin typeface="Tahoma" panose="020B0604030504040204" pitchFamily="34" charset="0"/>
              </a:rPr>
              <a:pPr/>
              <a:t>16</a:t>
            </a:fld>
            <a:endParaRPr lang="ru-RU" altLang="ru-RU" sz="12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8498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>
            <a:extLst>
              <a:ext uri="{FF2B5EF4-FFF2-40B4-BE49-F238E27FC236}">
                <a16:creationId xmlns:a16="http://schemas.microsoft.com/office/drawing/2014/main" xmlns="" id="{117E4469-9A66-4CF7-AC5A-E043D3E1180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Заметки 2">
            <a:extLst>
              <a:ext uri="{FF2B5EF4-FFF2-40B4-BE49-F238E27FC236}">
                <a16:creationId xmlns:a16="http://schemas.microsoft.com/office/drawing/2014/main" xmlns="" id="{2870E347-0885-4E73-8E02-F25606F4121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20484" name="Номер слайда 3">
            <a:extLst>
              <a:ext uri="{FF2B5EF4-FFF2-40B4-BE49-F238E27FC236}">
                <a16:creationId xmlns:a16="http://schemas.microsoft.com/office/drawing/2014/main" xmlns="" id="{CDFD53B5-A52A-4D41-9890-8F55BF7AF2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DA97AB3-6F21-471B-8E60-A94374F60441}" type="slidenum">
              <a:rPr lang="ru-RU" altLang="ru-RU" sz="1200">
                <a:latin typeface="Tahoma" panose="020B0604030504040204" pitchFamily="34" charset="0"/>
              </a:rPr>
              <a:pPr/>
              <a:t>17</a:t>
            </a:fld>
            <a:endParaRPr lang="ru-RU" altLang="ru-RU" sz="12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410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581520" y="1056311"/>
            <a:ext cx="2621914" cy="1034415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262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0027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6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9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6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9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367485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>
            <a:extLst>
              <a:ext uri="{FF2B5EF4-FFF2-40B4-BE49-F238E27FC236}">
                <a16:creationId xmlns:a16="http://schemas.microsoft.com/office/drawing/2014/main" xmlns="" id="{D097E301-20F6-48A3-9ACD-3637FCFD76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8290" y="3017710"/>
            <a:ext cx="1326134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>
            <a:extLst>
              <a:ext uri="{FF2B5EF4-FFF2-40B4-BE49-F238E27FC236}">
                <a16:creationId xmlns:a16="http://schemas.microsoft.com/office/drawing/2014/main" xmlns="" id="{9EB5AE9A-357C-4734-B4CF-9DFAF4392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60372" y="3017710"/>
            <a:ext cx="1845056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>
            <a:extLst>
              <a:ext uri="{FF2B5EF4-FFF2-40B4-BE49-F238E27FC236}">
                <a16:creationId xmlns:a16="http://schemas.microsoft.com/office/drawing/2014/main" xmlns="" id="{6FDBDA61-93C5-4C25-AF72-8C8711A0C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151376" y="3017710"/>
            <a:ext cx="1326134" cy="276999"/>
          </a:xfrm>
        </p:spPr>
        <p:txBody>
          <a:bodyPr/>
          <a:lstStyle>
            <a:lvl1pPr>
              <a:defRPr/>
            </a:lvl1pPr>
          </a:lstStyle>
          <a:p>
            <a:fld id="{99459BFC-2B9B-4CD7-AD07-239D26B99AF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713297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6" y="1005902"/>
            <a:ext cx="490093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1" y="1817115"/>
            <a:ext cx="403606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029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9052"/>
          </a:xfrm>
        </p:spPr>
        <p:txBody>
          <a:bodyPr lIns="0" tIns="0" rIns="0" bIns="0"/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466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66848" y="71159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48112" y="720763"/>
            <a:ext cx="1824355" cy="2157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5"/>
            <a:ext cx="25081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675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3" r:id="rId6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0"/>
            <a:ext cx="161107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1"/>
            <a:ext cx="1845056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1" y="3017711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 defTabSz="914224"/>
              <a:t>12/16/2020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1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 defTabSz="914224"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603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111">
        <a:defRPr>
          <a:latin typeface="+mn-lt"/>
          <a:ea typeface="+mn-ea"/>
          <a:cs typeface="+mn-cs"/>
        </a:defRPr>
      </a:lvl2pPr>
      <a:lvl3pPr marL="914224">
        <a:defRPr>
          <a:latin typeface="+mn-lt"/>
          <a:ea typeface="+mn-ea"/>
          <a:cs typeface="+mn-cs"/>
        </a:defRPr>
      </a:lvl3pPr>
      <a:lvl4pPr marL="1371336">
        <a:defRPr>
          <a:latin typeface="+mn-lt"/>
          <a:ea typeface="+mn-ea"/>
          <a:cs typeface="+mn-cs"/>
        </a:defRPr>
      </a:lvl4pPr>
      <a:lvl5pPr marL="1828448">
        <a:defRPr>
          <a:latin typeface="+mn-lt"/>
          <a:ea typeface="+mn-ea"/>
          <a:cs typeface="+mn-cs"/>
        </a:defRPr>
      </a:lvl5pPr>
      <a:lvl6pPr marL="2285561">
        <a:defRPr>
          <a:latin typeface="+mn-lt"/>
          <a:ea typeface="+mn-ea"/>
          <a:cs typeface="+mn-cs"/>
        </a:defRPr>
      </a:lvl6pPr>
      <a:lvl7pPr marL="2742672">
        <a:defRPr>
          <a:latin typeface="+mn-lt"/>
          <a:ea typeface="+mn-ea"/>
          <a:cs typeface="+mn-cs"/>
        </a:defRPr>
      </a:lvl7pPr>
      <a:lvl8pPr marL="3199784">
        <a:defRPr>
          <a:latin typeface="+mn-lt"/>
          <a:ea typeface="+mn-ea"/>
          <a:cs typeface="+mn-cs"/>
        </a:defRPr>
      </a:lvl8pPr>
      <a:lvl9pPr marL="36568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11">
        <a:defRPr>
          <a:latin typeface="+mn-lt"/>
          <a:ea typeface="+mn-ea"/>
          <a:cs typeface="+mn-cs"/>
        </a:defRPr>
      </a:lvl2pPr>
      <a:lvl3pPr marL="914224">
        <a:defRPr>
          <a:latin typeface="+mn-lt"/>
          <a:ea typeface="+mn-ea"/>
          <a:cs typeface="+mn-cs"/>
        </a:defRPr>
      </a:lvl3pPr>
      <a:lvl4pPr marL="1371336">
        <a:defRPr>
          <a:latin typeface="+mn-lt"/>
          <a:ea typeface="+mn-ea"/>
          <a:cs typeface="+mn-cs"/>
        </a:defRPr>
      </a:lvl4pPr>
      <a:lvl5pPr marL="1828448">
        <a:defRPr>
          <a:latin typeface="+mn-lt"/>
          <a:ea typeface="+mn-ea"/>
          <a:cs typeface="+mn-cs"/>
        </a:defRPr>
      </a:lvl5pPr>
      <a:lvl6pPr marL="2285561">
        <a:defRPr>
          <a:latin typeface="+mn-lt"/>
          <a:ea typeface="+mn-ea"/>
          <a:cs typeface="+mn-cs"/>
        </a:defRPr>
      </a:lvl6pPr>
      <a:lvl7pPr marL="2742672">
        <a:defRPr>
          <a:latin typeface="+mn-lt"/>
          <a:ea typeface="+mn-ea"/>
          <a:cs typeface="+mn-cs"/>
        </a:defRPr>
      </a:lvl7pPr>
      <a:lvl8pPr marL="3199784">
        <a:defRPr>
          <a:latin typeface="+mn-lt"/>
          <a:ea typeface="+mn-ea"/>
          <a:cs typeface="+mn-cs"/>
        </a:defRPr>
      </a:lvl8pPr>
      <a:lvl9pPr marL="36568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4266" y="-89186"/>
            <a:ext cx="5757267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673100" y="1622425"/>
            <a:ext cx="4022853" cy="846633"/>
          </a:xfrm>
          <a:prstGeom prst="rect">
            <a:avLst/>
          </a:prstGeom>
        </p:spPr>
        <p:txBody>
          <a:bodyPr vert="horz" wrap="square" lIns="0" tIns="13961" rIns="0" bIns="0" rtlCol="0">
            <a:spAutoFit/>
          </a:bodyPr>
          <a:lstStyle/>
          <a:p>
            <a:pPr marL="18405" defTabSz="914114">
              <a:lnSpc>
                <a:spcPct val="90000"/>
              </a:lnSpc>
              <a:spcBef>
                <a:spcPts val="1200"/>
              </a:spcBef>
            </a:pPr>
            <a:r>
              <a:rPr lang="ru-RU" sz="2500" b="1" dirty="0">
                <a:solidFill>
                  <a:srgbClr val="4F81BD"/>
                </a:solidFill>
                <a:latin typeface="Arial"/>
                <a:cs typeface="Arial"/>
              </a:rPr>
              <a:t>ТЕМА:</a:t>
            </a:r>
            <a:endParaRPr lang="en-US" sz="2500" b="1" dirty="0">
              <a:solidFill>
                <a:srgbClr val="4F81BD"/>
              </a:solidFill>
              <a:latin typeface="Arial"/>
              <a:cs typeface="Arial"/>
            </a:endParaRPr>
          </a:p>
          <a:p>
            <a:pPr marL="18405" defTabSz="914114">
              <a:lnSpc>
                <a:spcPct val="90000"/>
              </a:lnSpc>
              <a:spcBef>
                <a:spcPts val="1200"/>
              </a:spcBef>
            </a:pPr>
            <a:r>
              <a:rPr lang="ru-RU" sz="2400" b="1" dirty="0">
                <a:solidFill>
                  <a:schemeClr val="tx2"/>
                </a:solidFill>
                <a:latin typeface="Arial"/>
                <a:cs typeface="Arial"/>
              </a:rPr>
              <a:t>РЕШЕНИЕ ЗАДАЧ</a:t>
            </a:r>
            <a:endParaRPr lang="en-US" sz="2400" b="1" dirty="0">
              <a:solidFill>
                <a:srgbClr val="4F81BD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77837" y="1233677"/>
            <a:ext cx="344001" cy="76974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4457789" y="68377"/>
            <a:ext cx="1153698" cy="674791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4457790" y="68377"/>
            <a:ext cx="1153697" cy="66145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4390102" y="38425"/>
            <a:ext cx="1188000" cy="432000"/>
          </a:xfrm>
          <a:prstGeom prst="rect">
            <a:avLst/>
          </a:prstGeom>
        </p:spPr>
        <p:txBody>
          <a:bodyPr vert="horz" wrap="square" lIns="0" tIns="15866" rIns="0" bIns="0" rtlCol="0">
            <a:spAutoFit/>
          </a:bodyPr>
          <a:lstStyle/>
          <a:p>
            <a:pPr algn="ctr" defTabSz="914114">
              <a:spcBef>
                <a:spcPts val="125"/>
              </a:spcBef>
            </a:pPr>
            <a:r>
              <a:rPr lang="en-US" sz="2200" b="1" spc="10" dirty="0">
                <a:solidFill>
                  <a:srgbClr val="FEFEFE"/>
                </a:solidFill>
                <a:latin typeface="Arial"/>
                <a:cs typeface="Arial"/>
              </a:rPr>
              <a:t> 10</a:t>
            </a:r>
            <a:endParaRPr lang="uz-Cyrl-UZ" sz="2200" b="1" spc="10" dirty="0">
              <a:solidFill>
                <a:srgbClr val="FEFEFE"/>
              </a:solidFill>
              <a:latin typeface="Arial"/>
              <a:cs typeface="Arial"/>
            </a:endParaRPr>
          </a:p>
          <a:p>
            <a:pPr algn="ctr" defTabSz="914114">
              <a:spcBef>
                <a:spcPts val="125"/>
              </a:spcBef>
            </a:pPr>
            <a:r>
              <a:rPr lang="ru-RU" sz="2200" b="1" spc="10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2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4" name="object 2">
            <a:extLst>
              <a:ext uri="{FF2B5EF4-FFF2-40B4-BE49-F238E27FC236}">
                <a16:creationId xmlns:a16="http://schemas.microsoft.com/office/drawing/2014/main" xmlns="" id="{7ACFEF22-C515-49A9-B292-25C68E4AC8DC}"/>
              </a:ext>
            </a:extLst>
          </p:cNvPr>
          <p:cNvSpPr txBox="1">
            <a:spLocks/>
          </p:cNvSpPr>
          <p:nvPr/>
        </p:nvSpPr>
        <p:spPr>
          <a:xfrm>
            <a:off x="839258" y="208424"/>
            <a:ext cx="3360388" cy="537980"/>
          </a:xfrm>
          <a:prstGeom prst="rect">
            <a:avLst/>
          </a:prstGeom>
        </p:spPr>
        <p:txBody>
          <a:bodyPr vert="horz" wrap="square" lIns="0" tIns="14617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12" algn="ctr" defTabSz="915274">
              <a:spcBef>
                <a:spcPts val="114"/>
              </a:spcBef>
              <a:defRPr/>
            </a:pPr>
            <a:r>
              <a:rPr lang="ru-RU" kern="0" spc="10" dirty="0">
                <a:solidFill>
                  <a:sysClr val="window" lastClr="FFFFFF"/>
                </a:solidFill>
              </a:rPr>
              <a:t>ГЕОМЕТРИЯ</a:t>
            </a:r>
            <a:endParaRPr lang="en-US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18" name="object 11">
            <a:extLst>
              <a:ext uri="{FF2B5EF4-FFF2-40B4-BE49-F238E27FC236}">
                <a16:creationId xmlns:a16="http://schemas.microsoft.com/office/drawing/2014/main" xmlns="" id="{335AFAA3-FF4F-462D-A908-93D09B272E70}"/>
              </a:ext>
            </a:extLst>
          </p:cNvPr>
          <p:cNvSpPr/>
          <p:nvPr/>
        </p:nvSpPr>
        <p:spPr>
          <a:xfrm>
            <a:off x="349838" y="240781"/>
            <a:ext cx="364211" cy="502387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274"/>
            <a:endParaRPr>
              <a:solidFill>
                <a:prstClr val="black"/>
              </a:solidFill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9358" y="1499327"/>
            <a:ext cx="1257263" cy="1008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77837" y="2079625"/>
            <a:ext cx="344001" cy="76974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31954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/>
              <a:t>Результаты теста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8852081"/>
              </p:ext>
            </p:extLst>
          </p:nvPr>
        </p:nvGraphicFramePr>
        <p:xfrm>
          <a:off x="215900" y="784225"/>
          <a:ext cx="5321303" cy="18614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366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746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7573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227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9921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8375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8375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48375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48375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483755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483755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</a:tblGrid>
              <a:tr h="372283"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/>
                        <a:t>Вопросы</a:t>
                      </a:r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/>
                        <a:t>1</a:t>
                      </a:r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/>
                        <a:t>2</a:t>
                      </a:r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/>
                        <a:t>3</a:t>
                      </a:r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/>
                        <a:t>4</a:t>
                      </a:r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/>
                        <a:t>5</a:t>
                      </a:r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/>
                        <a:t>6</a:t>
                      </a:r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/>
                        <a:t>7</a:t>
                      </a:r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/>
                        <a:t>8</a:t>
                      </a:r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/>
                        <a:t>9</a:t>
                      </a:r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/>
                        <a:t>10</a:t>
                      </a:r>
                    </a:p>
                  </a:txBody>
                  <a:tcPr marL="43265" marR="43265" marT="21632" marB="21632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2283"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/>
                        <a:t>1</a:t>
                      </a:r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/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/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/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/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/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/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/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/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/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/>
                        <a:t>+</a:t>
                      </a:r>
                    </a:p>
                  </a:txBody>
                  <a:tcPr marL="43265" marR="43265" marT="21632" marB="21632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2283"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/>
                        <a:t>2</a:t>
                      </a:r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/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/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/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/>
                        <a:t>+</a:t>
                      </a:r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/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/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/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/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/>
                        <a:t>+</a:t>
                      </a:r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/>
                    </a:p>
                  </a:txBody>
                  <a:tcPr marL="43265" marR="43265" marT="21632" marB="21632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2283"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/>
                        <a:t>3</a:t>
                      </a:r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/>
                        <a:t>+</a:t>
                      </a:r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/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/>
                        <a:t>+</a:t>
                      </a:r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/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/>
                        <a:t>+</a:t>
                      </a:r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/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/>
                        <a:t>+</a:t>
                      </a:r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/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/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/>
                    </a:p>
                  </a:txBody>
                  <a:tcPr marL="43265" marR="43265" marT="21632" marB="21632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2283"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/>
                        <a:t>4</a:t>
                      </a:r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/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/>
                        <a:t>+</a:t>
                      </a:r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/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/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/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/>
                        <a:t>+</a:t>
                      </a:r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/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/>
                        <a:t>+</a:t>
                      </a:r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/>
                    </a:p>
                  </a:txBody>
                  <a:tcPr marL="43265" marR="43265" marT="21632" marB="21632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/>
                    </a:p>
                  </a:txBody>
                  <a:tcPr marL="43265" marR="43265" marT="21632" marB="21632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53448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400" spc="5" dirty="0">
                <a:latin typeface="Times New Roman" pitchFamily="18" charset="0"/>
                <a:cs typeface="Times New Roman" pitchFamily="18" charset="0"/>
              </a:rPr>
              <a:t>РЕШЕНИЕ ЗАДАЧ</a:t>
            </a:r>
            <a:endParaRPr sz="2400"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0" name="Picture 8">
            <a:extLst>
              <a:ext uri="{FF2B5EF4-FFF2-40B4-BE49-F238E27FC236}">
                <a16:creationId xmlns:a16="http://schemas.microsoft.com/office/drawing/2014/main" xmlns="" id="{6409C7E2-A080-421C-ADE9-F907759E4C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875" y="-53975"/>
            <a:ext cx="2257425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C3E9455C-79B6-44AF-B775-A67506E79EA4}"/>
              </a:ext>
            </a:extLst>
          </p:cNvPr>
          <p:cNvSpPr txBox="1"/>
          <p:nvPr/>
        </p:nvSpPr>
        <p:spPr>
          <a:xfrm>
            <a:off x="224277" y="631825"/>
            <a:ext cx="5325623" cy="2145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ru-RU" altLang="ru-RU" sz="1800" b="1" u="sng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BatangChe" panose="02030609000101010101" pitchFamily="49" charset="-127"/>
                <a:cs typeface="Arial" panose="020B0604020202020204" pitchFamily="34" charset="0"/>
              </a:rPr>
              <a:t>Задача 1.</a:t>
            </a:r>
          </a:p>
          <a:p>
            <a:pPr algn="just" eaLnBrk="1" hangingPunct="1">
              <a:lnSpc>
                <a:spcPct val="90000"/>
              </a:lnSpc>
              <a:spcBef>
                <a:spcPts val="600"/>
              </a:spcBef>
              <a:buFontTx/>
              <a:buNone/>
              <a:defRPr/>
            </a:pPr>
            <a:r>
              <a:rPr lang="ru-RU" altLang="ru-RU" sz="1800" dirty="0" smtClean="0">
                <a:latin typeface="Arial" panose="020B0604020202020204" pitchFamily="34" charset="0"/>
                <a:ea typeface="BatangChe" panose="02030609000101010101" pitchFamily="49" charset="-127"/>
                <a:cs typeface="Arial" panose="020B0604020202020204" pitchFamily="34" charset="0"/>
              </a:rPr>
              <a:t>Стороны </a:t>
            </a:r>
            <a:r>
              <a:rPr lang="ru-RU" altLang="ru-RU" sz="1800" dirty="0">
                <a:latin typeface="Arial" panose="020B0604020202020204" pitchFamily="34" charset="0"/>
                <a:ea typeface="BatangChe" panose="02030609000101010101" pitchFamily="49" charset="-127"/>
                <a:cs typeface="Arial" panose="020B0604020202020204" pitchFamily="34" charset="0"/>
              </a:rPr>
              <a:t>основания правильной </a:t>
            </a:r>
            <a:r>
              <a:rPr lang="ru-RU" altLang="ru-RU" sz="1800" dirty="0" smtClean="0">
                <a:latin typeface="Arial" panose="020B0604020202020204" pitchFamily="34" charset="0"/>
                <a:ea typeface="BatangChe" panose="02030609000101010101" pitchFamily="49" charset="-127"/>
                <a:cs typeface="Arial" panose="020B0604020202020204" pitchFamily="34" charset="0"/>
              </a:rPr>
              <a:t>четырёх-угольной </a:t>
            </a:r>
            <a:r>
              <a:rPr lang="ru-RU" altLang="ru-RU" sz="1800" dirty="0">
                <a:latin typeface="Arial" panose="020B0604020202020204" pitchFamily="34" charset="0"/>
                <a:ea typeface="BatangChe" panose="02030609000101010101" pitchFamily="49" charset="-127"/>
                <a:cs typeface="Arial" panose="020B0604020202020204" pitchFamily="34" charset="0"/>
              </a:rPr>
              <a:t>пирамиды равны </a:t>
            </a:r>
            <a:r>
              <a:rPr lang="en-US" altLang="ru-RU" sz="1800" dirty="0">
                <a:latin typeface="Arial" panose="020B0604020202020204" pitchFamily="34" charset="0"/>
                <a:ea typeface="BatangChe" panose="02030609000101010101" pitchFamily="49" charset="-127"/>
                <a:cs typeface="Arial" panose="020B0604020202020204" pitchFamily="34" charset="0"/>
              </a:rPr>
              <a:t>100</a:t>
            </a:r>
            <a:r>
              <a:rPr lang="ru-RU" altLang="ru-RU" sz="1800" dirty="0">
                <a:latin typeface="Arial" panose="020B0604020202020204" pitchFamily="34" charset="0"/>
                <a:ea typeface="BatangChe" panose="02030609000101010101" pitchFamily="49" charset="-127"/>
                <a:cs typeface="Arial" panose="020B0604020202020204" pitchFamily="34" charset="0"/>
              </a:rPr>
              <a:t> см, боковые </a:t>
            </a:r>
            <a:r>
              <a:rPr lang="ru-RU" altLang="ru-RU" sz="1800" dirty="0" smtClean="0">
                <a:latin typeface="Arial" panose="020B0604020202020204" pitchFamily="34" charset="0"/>
                <a:ea typeface="BatangChe" panose="02030609000101010101" pitchFamily="49" charset="-127"/>
                <a:cs typeface="Arial" panose="020B0604020202020204" pitchFamily="34" charset="0"/>
              </a:rPr>
              <a:t>рёбра </a:t>
            </a:r>
            <a:r>
              <a:rPr lang="ru-RU" altLang="ru-RU" sz="1800" dirty="0">
                <a:latin typeface="Arial" panose="020B0604020202020204" pitchFamily="34" charset="0"/>
                <a:ea typeface="BatangChe" panose="02030609000101010101" pitchFamily="49" charset="-127"/>
                <a:cs typeface="Arial" panose="020B0604020202020204" pitchFamily="34" charset="0"/>
              </a:rPr>
              <a:t>равны 1</a:t>
            </a:r>
            <a:r>
              <a:rPr lang="en-US" altLang="ru-RU" sz="1800" dirty="0">
                <a:latin typeface="Arial" panose="020B0604020202020204" pitchFamily="34" charset="0"/>
                <a:ea typeface="BatangChe" panose="02030609000101010101" pitchFamily="49" charset="-127"/>
                <a:cs typeface="Arial" panose="020B0604020202020204" pitchFamily="34" charset="0"/>
              </a:rPr>
              <a:t>30</a:t>
            </a:r>
            <a:r>
              <a:rPr lang="ru-RU" altLang="ru-RU" sz="1800" dirty="0">
                <a:latin typeface="Arial" panose="020B0604020202020204" pitchFamily="34" charset="0"/>
                <a:ea typeface="BatangChe" panose="02030609000101010101" pitchFamily="49" charset="-127"/>
                <a:cs typeface="Arial" panose="020B0604020202020204" pitchFamily="34" charset="0"/>
              </a:rPr>
              <a:t> см. Найдите:</a:t>
            </a:r>
          </a:p>
          <a:p>
            <a:pPr marL="803275" indent="-161925" algn="just">
              <a:lnSpc>
                <a:spcPct val="90000"/>
              </a:lnSpc>
              <a:spcBef>
                <a:spcPts val="600"/>
              </a:spcBef>
              <a:buFontTx/>
              <a:buAutoNum type="arabicPeriod"/>
              <a:defRPr/>
            </a:pPr>
            <a:r>
              <a:rPr lang="ru-RU" altLang="ru-RU" sz="1800" dirty="0" smtClean="0">
                <a:latin typeface="Arial" panose="020B0604020202020204" pitchFamily="34" charset="0"/>
                <a:ea typeface="BatangChe" panose="02030609000101010101" pitchFamily="49" charset="-127"/>
                <a:cs typeface="Arial" panose="020B0604020202020204" pitchFamily="34" charset="0"/>
              </a:rPr>
              <a:t> Апофему </a:t>
            </a:r>
            <a:r>
              <a:rPr lang="ru-RU" altLang="ru-RU" sz="1800" dirty="0">
                <a:latin typeface="Arial" panose="020B0604020202020204" pitchFamily="34" charset="0"/>
                <a:ea typeface="BatangChe" panose="02030609000101010101" pitchFamily="49" charset="-127"/>
                <a:cs typeface="Arial" panose="020B0604020202020204" pitchFamily="34" charset="0"/>
              </a:rPr>
              <a:t>пирамиды</a:t>
            </a:r>
          </a:p>
          <a:p>
            <a:pPr marL="803275" indent="-161925" algn="just">
              <a:lnSpc>
                <a:spcPct val="90000"/>
              </a:lnSpc>
              <a:spcBef>
                <a:spcPts val="600"/>
              </a:spcBef>
              <a:buFontTx/>
              <a:buAutoNum type="arabicPeriod"/>
              <a:defRPr/>
            </a:pPr>
            <a:r>
              <a:rPr lang="ru-RU" altLang="ru-RU" sz="1800" dirty="0" smtClean="0">
                <a:latin typeface="Arial" panose="020B0604020202020204" pitchFamily="34" charset="0"/>
                <a:ea typeface="BatangChe" panose="02030609000101010101" pitchFamily="49" charset="-127"/>
                <a:cs typeface="Arial" panose="020B0604020202020204" pitchFamily="34" charset="0"/>
              </a:rPr>
              <a:t> Площадь </a:t>
            </a:r>
            <a:r>
              <a:rPr lang="ru-RU" altLang="ru-RU" sz="1800" dirty="0">
                <a:latin typeface="Arial" panose="020B0604020202020204" pitchFamily="34" charset="0"/>
                <a:ea typeface="BatangChe" panose="02030609000101010101" pitchFamily="49" charset="-127"/>
                <a:cs typeface="Arial" panose="020B0604020202020204" pitchFamily="34" charset="0"/>
              </a:rPr>
              <a:t>поверхности пирамиды </a:t>
            </a:r>
          </a:p>
          <a:p>
            <a:pPr marL="803275" indent="-161925" algn="just">
              <a:lnSpc>
                <a:spcPct val="90000"/>
              </a:lnSpc>
              <a:spcBef>
                <a:spcPts val="600"/>
              </a:spcBef>
              <a:buFontTx/>
              <a:buAutoNum type="arabicPeriod"/>
              <a:defRPr/>
            </a:pPr>
            <a:r>
              <a:rPr lang="ru-RU" altLang="ru-RU" sz="1800" dirty="0" smtClean="0">
                <a:latin typeface="Arial" panose="020B0604020202020204" pitchFamily="34" charset="0"/>
                <a:ea typeface="BatangChe" panose="02030609000101010101" pitchFamily="49" charset="-127"/>
                <a:cs typeface="Arial" panose="020B0604020202020204" pitchFamily="34" charset="0"/>
              </a:rPr>
              <a:t> Объём</a:t>
            </a:r>
            <a:endParaRPr lang="ru-RU" altLang="ru-RU" sz="1800" i="1" dirty="0">
              <a:latin typeface="Arial" panose="020B0604020202020204" pitchFamily="34" charset="0"/>
              <a:ea typeface="BatangChe" panose="02030609000101010101" pitchFamily="49" charset="-12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8143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3">
            <a:extLst>
              <a:ext uri="{FF2B5EF4-FFF2-40B4-BE49-F238E27FC236}">
                <a16:creationId xmlns:a16="http://schemas.microsoft.com/office/drawing/2014/main" xmlns="" id="{88B70595-A438-413C-A51C-2E205DE7DA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667" y="-133498"/>
            <a:ext cx="184731" cy="266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135">
              <a:latin typeface="Tahoma" panose="020B0604030504040204" pitchFamily="34" charset="0"/>
            </a:endParaRPr>
          </a:p>
        </p:txBody>
      </p:sp>
      <p:sp>
        <p:nvSpPr>
          <p:cNvPr id="3078" name="Прямоугольник 98">
            <a:extLst>
              <a:ext uri="{FF2B5EF4-FFF2-40B4-BE49-F238E27FC236}">
                <a16:creationId xmlns:a16="http://schemas.microsoft.com/office/drawing/2014/main" xmlns="" id="{A19A08C0-A2CE-4F7B-854E-6EC2C82E52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6276" y="838253"/>
            <a:ext cx="595035" cy="266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135" b="1" i="1">
                <a:solidFill>
                  <a:srgbClr val="7030A0"/>
                </a:solidFill>
                <a:latin typeface="Constantia" panose="02030602050306030303" pitchFamily="18" charset="0"/>
              </a:rPr>
              <a:t>Дано:</a:t>
            </a:r>
          </a:p>
        </p:txBody>
      </p:sp>
      <p:grpSp>
        <p:nvGrpSpPr>
          <p:cNvPr id="3080" name="Группа 22">
            <a:extLst>
              <a:ext uri="{FF2B5EF4-FFF2-40B4-BE49-F238E27FC236}">
                <a16:creationId xmlns:a16="http://schemas.microsoft.com/office/drawing/2014/main" xmlns="" id="{08897C3F-0355-4F1F-B85B-7FFE57010879}"/>
              </a:ext>
            </a:extLst>
          </p:cNvPr>
          <p:cNvGrpSpPr>
            <a:grpSpLocks/>
          </p:cNvGrpSpPr>
          <p:nvPr/>
        </p:nvGrpSpPr>
        <p:grpSpPr bwMode="auto">
          <a:xfrm>
            <a:off x="331642" y="838253"/>
            <a:ext cx="2201767" cy="2297684"/>
            <a:chOff x="662785" y="2001851"/>
            <a:chExt cx="3783751" cy="3980735"/>
          </a:xfrm>
        </p:grpSpPr>
        <p:sp>
          <p:nvSpPr>
            <p:cNvPr id="22" name="Полилиния 21">
              <a:extLst>
                <a:ext uri="{FF2B5EF4-FFF2-40B4-BE49-F238E27FC236}">
                  <a16:creationId xmlns:a16="http://schemas.microsoft.com/office/drawing/2014/main" xmlns="" id="{D61E4522-13C0-4212-894A-A65FED375C96}"/>
                </a:ext>
              </a:extLst>
            </p:cNvPr>
            <p:cNvSpPr/>
            <p:nvPr/>
          </p:nvSpPr>
          <p:spPr bwMode="auto">
            <a:xfrm>
              <a:off x="3419736" y="4541759"/>
              <a:ext cx="192161" cy="195255"/>
            </a:xfrm>
            <a:custGeom>
              <a:avLst/>
              <a:gdLst>
                <a:gd name="connsiteX0" fmla="*/ 0 w 203200"/>
                <a:gd name="connsiteY0" fmla="*/ 118533 h 194733"/>
                <a:gd name="connsiteX1" fmla="*/ 110066 w 203200"/>
                <a:gd name="connsiteY1" fmla="*/ 0 h 194733"/>
                <a:gd name="connsiteX2" fmla="*/ 203200 w 203200"/>
                <a:gd name="connsiteY2" fmla="*/ 194733 h 194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3200" h="194733">
                  <a:moveTo>
                    <a:pt x="0" y="118533"/>
                  </a:moveTo>
                  <a:lnTo>
                    <a:pt x="110066" y="0"/>
                  </a:lnTo>
                  <a:lnTo>
                    <a:pt x="203200" y="194733"/>
                  </a:lnTo>
                </a:path>
              </a:pathLst>
            </a:custGeom>
            <a:noFill/>
            <a:ln w="12700" algn="ctr">
              <a:solidFill>
                <a:schemeClr val="tx2">
                  <a:lumMod val="60000"/>
                  <a:lumOff val="40000"/>
                </a:schemeClr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pPr eaLnBrk="1" hangingPunct="1">
                <a:defRPr/>
              </a:pPr>
              <a:endParaRPr lang="ru-RU" sz="852">
                <a:cs typeface="Times New Roman" panose="02020603050405020304" pitchFamily="18" charset="0"/>
              </a:endParaRPr>
            </a:p>
          </p:txBody>
        </p:sp>
        <p:sp>
          <p:nvSpPr>
            <p:cNvPr id="9226" name="Прямоугольник 80">
              <a:extLst>
                <a:ext uri="{FF2B5EF4-FFF2-40B4-BE49-F238E27FC236}">
                  <a16:creationId xmlns:a16="http://schemas.microsoft.com/office/drawing/2014/main" xmlns="" id="{EB9F1772-0A45-46E6-A0DE-2433799F40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84933" y="3056950"/>
              <a:ext cx="847990" cy="564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1135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130</a:t>
              </a:r>
            </a:p>
          </p:txBody>
        </p:sp>
        <p:cxnSp>
          <p:nvCxnSpPr>
            <p:cNvPr id="40" name="Прямая соединительная линия 39">
              <a:extLst>
                <a:ext uri="{FF2B5EF4-FFF2-40B4-BE49-F238E27FC236}">
                  <a16:creationId xmlns:a16="http://schemas.microsoft.com/office/drawing/2014/main" xmlns="" id="{75D117BC-F2D3-44EA-9297-28A6AE851F37}"/>
                </a:ext>
              </a:extLst>
            </p:cNvPr>
            <p:cNvCxnSpPr>
              <a:endCxn id="9234" idx="3"/>
            </p:cNvCxnSpPr>
            <p:nvPr/>
          </p:nvCxnSpPr>
          <p:spPr bwMode="auto">
            <a:xfrm flipH="1" flipV="1">
              <a:off x="2446228" y="2438397"/>
              <a:ext cx="1059266" cy="2438312"/>
            </a:xfrm>
            <a:prstGeom prst="line">
              <a:avLst/>
            </a:prstGeom>
            <a:noFill/>
            <a:ln w="19050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/>
              <a:tailEnd/>
            </a:ln>
          </p:spPr>
        </p:cxnSp>
        <p:sp>
          <p:nvSpPr>
            <p:cNvPr id="9228" name="TextBox 20">
              <a:extLst>
                <a:ext uri="{FF2B5EF4-FFF2-40B4-BE49-F238E27FC236}">
                  <a16:creationId xmlns:a16="http://schemas.microsoft.com/office/drawing/2014/main" xmlns="" id="{6BA9EAAE-4490-439F-9E76-D28B102DF8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5755" y="4783491"/>
              <a:ext cx="614131" cy="564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1135" i="1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Н</a:t>
              </a:r>
            </a:p>
          </p:txBody>
        </p:sp>
        <p:grpSp>
          <p:nvGrpSpPr>
            <p:cNvPr id="9229" name="Группа 56">
              <a:extLst>
                <a:ext uri="{FF2B5EF4-FFF2-40B4-BE49-F238E27FC236}">
                  <a16:creationId xmlns:a16="http://schemas.microsoft.com/office/drawing/2014/main" xmlns="" id="{5DFA60B1-DB54-4DAF-8952-81BA1623AEA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62785" y="2001851"/>
              <a:ext cx="3783751" cy="3980735"/>
              <a:chOff x="662785" y="2001851"/>
              <a:chExt cx="3783751" cy="3980735"/>
            </a:xfrm>
          </p:grpSpPr>
          <p:grpSp>
            <p:nvGrpSpPr>
              <p:cNvPr id="9230" name="Группа 57">
                <a:extLst>
                  <a:ext uri="{FF2B5EF4-FFF2-40B4-BE49-F238E27FC236}">
                    <a16:creationId xmlns:a16="http://schemas.microsoft.com/office/drawing/2014/main" xmlns="" id="{420A0C0A-27A9-495A-BE18-189D5A8BD7C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62785" y="2001851"/>
                <a:ext cx="3783751" cy="3980735"/>
                <a:chOff x="662785" y="2001851"/>
                <a:chExt cx="3783751" cy="3980735"/>
              </a:xfrm>
            </p:grpSpPr>
            <p:sp>
              <p:nvSpPr>
                <p:cNvPr id="9232" name="Прямоугольник 115">
                  <a:extLst>
                    <a:ext uri="{FF2B5EF4-FFF2-40B4-BE49-F238E27FC236}">
                      <a16:creationId xmlns:a16="http://schemas.microsoft.com/office/drawing/2014/main" xmlns="" id="{8FBEA553-8BFA-4FD3-8D6D-A7797845302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144258" y="3608749"/>
                  <a:ext cx="542959" cy="5642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ru-RU" sz="1135" i="1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</a:t>
                  </a:r>
                  <a:endParaRPr lang="ru-RU" altLang="ru-RU" sz="1135" i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9233" name="Группа 60">
                  <a:extLst>
                    <a:ext uri="{FF2B5EF4-FFF2-40B4-BE49-F238E27FC236}">
                      <a16:creationId xmlns:a16="http://schemas.microsoft.com/office/drawing/2014/main" xmlns="" id="{E0FF8FCD-C9F1-4FDE-A2B0-5E9FA05429A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662785" y="2001851"/>
                  <a:ext cx="3783751" cy="3980735"/>
                  <a:chOff x="662785" y="2001851"/>
                  <a:chExt cx="3783751" cy="3980735"/>
                </a:xfrm>
              </p:grpSpPr>
              <p:sp>
                <p:nvSpPr>
                  <p:cNvPr id="9234" name="Полилиния 61">
                    <a:extLst>
                      <a:ext uri="{FF2B5EF4-FFF2-40B4-BE49-F238E27FC236}">
                        <a16:creationId xmlns:a16="http://schemas.microsoft.com/office/drawing/2014/main" xmlns="" id="{642F725E-3426-4771-9053-BB459F4448E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14400" y="2438400"/>
                    <a:ext cx="3056467" cy="3048000"/>
                  </a:xfrm>
                  <a:custGeom>
                    <a:avLst/>
                    <a:gdLst>
                      <a:gd name="T0" fmla="*/ 0 w 3056467"/>
                      <a:gd name="T1" fmla="*/ 3048000 h 3048000"/>
                      <a:gd name="T2" fmla="*/ 2133601 w 3056467"/>
                      <a:gd name="T3" fmla="*/ 3048000 h 3048000"/>
                      <a:gd name="T4" fmla="*/ 3056467 w 3056467"/>
                      <a:gd name="T5" fmla="*/ 1828800 h 3048000"/>
                      <a:gd name="T6" fmla="*/ 1532470 w 3056467"/>
                      <a:gd name="T7" fmla="*/ 0 h 3048000"/>
                      <a:gd name="T8" fmla="*/ 0 w 3056467"/>
                      <a:gd name="T9" fmla="*/ 3048000 h 304800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056467"/>
                      <a:gd name="T16" fmla="*/ 0 h 3048000"/>
                      <a:gd name="T17" fmla="*/ 3056467 w 3056467"/>
                      <a:gd name="T18" fmla="*/ 3048000 h 3048000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056467" h="3048000">
                        <a:moveTo>
                          <a:pt x="0" y="3048000"/>
                        </a:moveTo>
                        <a:lnTo>
                          <a:pt x="2133600" y="3048000"/>
                        </a:lnTo>
                        <a:lnTo>
                          <a:pt x="3056467" y="1828800"/>
                        </a:lnTo>
                        <a:lnTo>
                          <a:pt x="1532467" y="0"/>
                        </a:lnTo>
                        <a:lnTo>
                          <a:pt x="0" y="3048000"/>
                        </a:lnTo>
                        <a:close/>
                      </a:path>
                    </a:pathLst>
                  </a:custGeom>
                  <a:noFill/>
                  <a:ln w="19050" algn="ctr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ru-RU" sz="852"/>
                  </a:p>
                </p:txBody>
              </p:sp>
              <p:sp>
                <p:nvSpPr>
                  <p:cNvPr id="9235" name="Полилиния 63">
                    <a:extLst>
                      <a:ext uri="{FF2B5EF4-FFF2-40B4-BE49-F238E27FC236}">
                        <a16:creationId xmlns:a16="http://schemas.microsoft.com/office/drawing/2014/main" xmlns="" id="{779AF6CB-2D12-463B-A599-A19045A2310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14400" y="4267200"/>
                    <a:ext cx="3056467" cy="1219200"/>
                  </a:xfrm>
                  <a:custGeom>
                    <a:avLst/>
                    <a:gdLst>
                      <a:gd name="T0" fmla="*/ 0 w 3056467"/>
                      <a:gd name="T1" fmla="*/ 1219200 h 1219200"/>
                      <a:gd name="T2" fmla="*/ 922867 w 3056467"/>
                      <a:gd name="T3" fmla="*/ 0 h 1219200"/>
                      <a:gd name="T4" fmla="*/ 3056467 w 3056467"/>
                      <a:gd name="T5" fmla="*/ 0 h 1219200"/>
                      <a:gd name="T6" fmla="*/ 0 w 3056467"/>
                      <a:gd name="T7" fmla="*/ 1219200 h 12192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056467"/>
                      <a:gd name="T13" fmla="*/ 0 h 1219200"/>
                      <a:gd name="T14" fmla="*/ 3056467 w 3056467"/>
                      <a:gd name="T15" fmla="*/ 1219200 h 12192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056467" h="1219200">
                        <a:moveTo>
                          <a:pt x="0" y="1219200"/>
                        </a:moveTo>
                        <a:lnTo>
                          <a:pt x="922867" y="0"/>
                        </a:lnTo>
                        <a:lnTo>
                          <a:pt x="3056467" y="0"/>
                        </a:lnTo>
                        <a:lnTo>
                          <a:pt x="0" y="1219200"/>
                        </a:lnTo>
                        <a:close/>
                      </a:path>
                    </a:pathLst>
                  </a:custGeom>
                  <a:noFill/>
                  <a:ln w="19050" algn="ctr">
                    <a:solidFill>
                      <a:srgbClr val="000000"/>
                    </a:solidFill>
                    <a:prstDash val="dash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ru-RU" sz="852"/>
                  </a:p>
                </p:txBody>
              </p:sp>
              <p:cxnSp>
                <p:nvCxnSpPr>
                  <p:cNvPr id="9236" name="Прямая соединительная линия 64">
                    <a:extLst>
                      <a:ext uri="{FF2B5EF4-FFF2-40B4-BE49-F238E27FC236}">
                        <a16:creationId xmlns:a16="http://schemas.microsoft.com/office/drawing/2014/main" xmlns="" id="{FD766C10-65BB-4897-A991-4A3AA8D8D323}"/>
                      </a:ext>
                    </a:extLst>
                  </p:cNvPr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2446867" y="2446867"/>
                    <a:ext cx="609600" cy="3039533"/>
                  </a:xfrm>
                  <a:prstGeom prst="line">
                    <a:avLst/>
                  </a:prstGeom>
                  <a:noFill/>
                  <a:ln w="19050" algn="ctr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sp>
                <p:nvSpPr>
                  <p:cNvPr id="9237" name="TextBox 20">
                    <a:extLst>
                      <a:ext uri="{FF2B5EF4-FFF2-40B4-BE49-F238E27FC236}">
                        <a16:creationId xmlns:a16="http://schemas.microsoft.com/office/drawing/2014/main" xmlns="" id="{B4773392-F393-45FA-AAEC-64CCD6934020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48596" y="5418309"/>
                    <a:ext cx="576851" cy="5642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32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8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ru-RU" sz="1135" i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B</a:t>
                    </a:r>
                    <a:endParaRPr lang="ru-RU" altLang="ru-RU" sz="1135" i="1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9238" name="TextBox 21">
                    <a:extLst>
                      <a:ext uri="{FF2B5EF4-FFF2-40B4-BE49-F238E27FC236}">
                        <a16:creationId xmlns:a16="http://schemas.microsoft.com/office/drawing/2014/main" xmlns="" id="{52D4314F-5943-4E61-8145-6BA7432FDF43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31614" y="4216708"/>
                    <a:ext cx="614131" cy="5642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32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8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ru-RU" sz="1135" i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D</a:t>
                    </a:r>
                    <a:endParaRPr lang="ru-RU" altLang="ru-RU" sz="1135" i="1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9239" name="TextBox 22">
                    <a:extLst>
                      <a:ext uri="{FF2B5EF4-FFF2-40B4-BE49-F238E27FC236}">
                        <a16:creationId xmlns:a16="http://schemas.microsoft.com/office/drawing/2014/main" xmlns="" id="{A46D7587-7BC3-4C85-9622-16D4B962D848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62785" y="5418307"/>
                    <a:ext cx="576851" cy="5642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32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8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ru-RU" sz="1135" i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A</a:t>
                    </a:r>
                    <a:endParaRPr lang="ru-RU" altLang="ru-RU" sz="1135" i="1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9240" name="TextBox 20">
                    <a:extLst>
                      <a:ext uri="{FF2B5EF4-FFF2-40B4-BE49-F238E27FC236}">
                        <a16:creationId xmlns:a16="http://schemas.microsoft.com/office/drawing/2014/main" xmlns="" id="{E75D0A53-7496-47B4-8ED6-3094FA4DBA17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73356" y="2001851"/>
                    <a:ext cx="542959" cy="5642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32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8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ru-RU" sz="1135" i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S</a:t>
                    </a:r>
                    <a:endParaRPr lang="ru-RU" altLang="ru-RU" sz="1135" i="1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9241" name="TextBox 21">
                    <a:extLst>
                      <a:ext uri="{FF2B5EF4-FFF2-40B4-BE49-F238E27FC236}">
                        <a16:creationId xmlns:a16="http://schemas.microsoft.com/office/drawing/2014/main" xmlns="" id="{E1324CB7-ACDB-4B41-BC61-6F6F0C0F1D8D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49349" y="4216708"/>
                    <a:ext cx="597187" cy="5642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32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8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ru-RU" altLang="ru-RU" sz="1135" i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С</a:t>
                    </a:r>
                  </a:p>
                </p:txBody>
              </p:sp>
              <p:sp>
                <p:nvSpPr>
                  <p:cNvPr id="9242" name="TextBox 22">
                    <a:extLst>
                      <a:ext uri="{FF2B5EF4-FFF2-40B4-BE49-F238E27FC236}">
                        <a16:creationId xmlns:a16="http://schemas.microsoft.com/office/drawing/2014/main" xmlns="" id="{241B57AD-85D3-461B-AA26-81FE9DF42AD6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23655" y="4837874"/>
                    <a:ext cx="614131" cy="5642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32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8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ru-RU" sz="1135" i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O</a:t>
                    </a:r>
                    <a:endParaRPr lang="ru-RU" altLang="ru-RU" sz="1135" i="1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9243" name="Прямоугольник 80">
                    <a:extLst>
                      <a:ext uri="{FF2B5EF4-FFF2-40B4-BE49-F238E27FC236}">
                        <a16:creationId xmlns:a16="http://schemas.microsoft.com/office/drawing/2014/main" xmlns="" id="{F50560C3-FC2C-439B-927E-2B46F668460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711030" y="5418305"/>
                    <a:ext cx="847990" cy="5642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32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8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ru-RU" altLang="ru-RU" sz="1135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100</a:t>
                    </a:r>
                  </a:p>
                </p:txBody>
              </p:sp>
              <p:sp>
                <p:nvSpPr>
                  <p:cNvPr id="9244" name="Прямоугольник 115">
                    <a:extLst>
                      <a:ext uri="{FF2B5EF4-FFF2-40B4-BE49-F238E27FC236}">
                        <a16:creationId xmlns:a16="http://schemas.microsoft.com/office/drawing/2014/main" xmlns="" id="{C4EBD9FD-F67C-4CE4-BE6E-F6D89F264B6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97148" y="4476055"/>
                    <a:ext cx="695472" cy="5642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32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8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ru-RU" altLang="ru-RU" sz="1135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50</a:t>
                    </a:r>
                  </a:p>
                </p:txBody>
              </p:sp>
              <p:sp>
                <p:nvSpPr>
                  <p:cNvPr id="9245" name="Полилиния 73">
                    <a:extLst>
                      <a:ext uri="{FF2B5EF4-FFF2-40B4-BE49-F238E27FC236}">
                        <a16:creationId xmlns:a16="http://schemas.microsoft.com/office/drawing/2014/main" xmlns="" id="{6A7E6D2D-536D-4E54-9F58-EDDA07B96E4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837267" y="2446867"/>
                    <a:ext cx="1219200" cy="3039533"/>
                  </a:xfrm>
                  <a:custGeom>
                    <a:avLst/>
                    <a:gdLst>
                      <a:gd name="T0" fmla="*/ 1219200 w 1219200"/>
                      <a:gd name="T1" fmla="*/ 3039533 h 3039533"/>
                      <a:gd name="T2" fmla="*/ 0 w 1219200"/>
                      <a:gd name="T3" fmla="*/ 1828803 h 3039533"/>
                      <a:gd name="T4" fmla="*/ 609600 w 1219200"/>
                      <a:gd name="T5" fmla="*/ 0 h 3039533"/>
                      <a:gd name="T6" fmla="*/ 609600 w 1219200"/>
                      <a:gd name="T7" fmla="*/ 2421467 h 3039533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219200"/>
                      <a:gd name="T13" fmla="*/ 0 h 3039533"/>
                      <a:gd name="T14" fmla="*/ 1219200 w 1219200"/>
                      <a:gd name="T15" fmla="*/ 3039533 h 3039533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219200" h="3039533">
                        <a:moveTo>
                          <a:pt x="1219200" y="3039533"/>
                        </a:moveTo>
                        <a:lnTo>
                          <a:pt x="0" y="1828800"/>
                        </a:lnTo>
                        <a:lnTo>
                          <a:pt x="609600" y="0"/>
                        </a:lnTo>
                        <a:lnTo>
                          <a:pt x="609600" y="2421466"/>
                        </a:lnTo>
                      </a:path>
                    </a:pathLst>
                  </a:custGeom>
                  <a:noFill/>
                  <a:ln w="19050" algn="ctr">
                    <a:solidFill>
                      <a:srgbClr val="000000"/>
                    </a:solidFill>
                    <a:prstDash val="dash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ru-RU" sz="852"/>
                  </a:p>
                </p:txBody>
              </p:sp>
            </p:grpSp>
          </p:grpSp>
          <p:sp>
            <p:nvSpPr>
              <p:cNvPr id="9231" name="Полилиния 58">
                <a:extLst>
                  <a:ext uri="{FF2B5EF4-FFF2-40B4-BE49-F238E27FC236}">
                    <a16:creationId xmlns:a16="http://schemas.microsoft.com/office/drawing/2014/main" xmlns="" id="{3FA6899E-03DA-482D-AAF1-B5CC59EAA2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46867" y="4495800"/>
                <a:ext cx="211666" cy="287867"/>
              </a:xfrm>
              <a:custGeom>
                <a:avLst/>
                <a:gdLst>
                  <a:gd name="T0" fmla="*/ 0 w 211666"/>
                  <a:gd name="T1" fmla="*/ 84667 h 287867"/>
                  <a:gd name="T2" fmla="*/ 211666 w 211666"/>
                  <a:gd name="T3" fmla="*/ 0 h 287867"/>
                  <a:gd name="T4" fmla="*/ 211666 w 211666"/>
                  <a:gd name="T5" fmla="*/ 287867 h 287867"/>
                  <a:gd name="T6" fmla="*/ 0 60000 65536"/>
                  <a:gd name="T7" fmla="*/ 0 60000 65536"/>
                  <a:gd name="T8" fmla="*/ 0 60000 65536"/>
                  <a:gd name="T9" fmla="*/ 0 w 211666"/>
                  <a:gd name="T10" fmla="*/ 0 h 287867"/>
                  <a:gd name="T11" fmla="*/ 211666 w 211666"/>
                  <a:gd name="T12" fmla="*/ 287867 h 28786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666" h="287867">
                    <a:moveTo>
                      <a:pt x="0" y="84667"/>
                    </a:moveTo>
                    <a:lnTo>
                      <a:pt x="211666" y="0"/>
                    </a:lnTo>
                    <a:lnTo>
                      <a:pt x="211666" y="287867"/>
                    </a:lnTo>
                  </a:path>
                </a:pathLst>
              </a:custGeom>
              <a:noFill/>
              <a:ln w="12700" algn="ctr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ru-RU" sz="852"/>
              </a:p>
            </p:txBody>
          </p:sp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1D9ABD8-68C9-4747-BE69-A691239604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2071" y="1127073"/>
            <a:ext cx="1845377" cy="965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ru-RU" sz="946" dirty="0">
                <a:latin typeface="Times New Roman" panose="02020603050405020304" pitchFamily="18" charset="0"/>
              </a:rPr>
              <a:t>SABCD – </a:t>
            </a:r>
            <a:r>
              <a:rPr lang="ru-RU" altLang="ru-RU" sz="946" dirty="0">
                <a:latin typeface="Times New Roman" panose="02020603050405020304" pitchFamily="18" charset="0"/>
              </a:rPr>
              <a:t>правильная пирамида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946" dirty="0">
                <a:latin typeface="Times New Roman" panose="02020603050405020304" pitchFamily="18" charset="0"/>
              </a:rPr>
              <a:t>А</a:t>
            </a:r>
            <a:r>
              <a:rPr lang="en-US" altLang="ru-RU" sz="946" dirty="0">
                <a:latin typeface="Times New Roman" panose="02020603050405020304" pitchFamily="18" charset="0"/>
              </a:rPr>
              <a:t>BCD</a:t>
            </a:r>
            <a:r>
              <a:rPr lang="ru-RU" altLang="ru-RU" sz="946" dirty="0">
                <a:latin typeface="Times New Roman" panose="02020603050405020304" pitchFamily="18" charset="0"/>
              </a:rPr>
              <a:t> – квадрат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946" dirty="0">
                <a:latin typeface="Times New Roman" panose="02020603050405020304" pitchFamily="18" charset="0"/>
              </a:rPr>
              <a:t>АВ=ВС=С</a:t>
            </a:r>
            <a:r>
              <a:rPr lang="en-US" altLang="ru-RU" sz="946" dirty="0">
                <a:latin typeface="Times New Roman" panose="02020603050405020304" pitchFamily="18" charset="0"/>
              </a:rPr>
              <a:t>D=AD=100</a:t>
            </a:r>
            <a:r>
              <a:rPr lang="ru-RU" altLang="ru-RU" sz="946" dirty="0">
                <a:latin typeface="Times New Roman" panose="02020603050405020304" pitchFamily="18" charset="0"/>
              </a:rPr>
              <a:t> см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ru-RU" sz="946" dirty="0">
                <a:latin typeface="Times New Roman" panose="02020603050405020304" pitchFamily="18" charset="0"/>
              </a:rPr>
              <a:t>SC=130</a:t>
            </a:r>
            <a:r>
              <a:rPr lang="ru-RU" altLang="ru-RU" sz="946" dirty="0">
                <a:latin typeface="Times New Roman" panose="02020603050405020304" pitchFamily="18" charset="0"/>
              </a:rPr>
              <a:t> см</a:t>
            </a:r>
          </a:p>
          <a:p>
            <a:pPr>
              <a:spcBef>
                <a:spcPct val="0"/>
              </a:spcBef>
              <a:buFontTx/>
              <a:buNone/>
            </a:pPr>
            <a:endParaRPr lang="ru-RU" altLang="ru-RU" sz="946" dirty="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ru-RU" altLang="ru-RU" sz="946" dirty="0">
              <a:latin typeface="Times New Roman" panose="02020603050405020304" pitchFamily="18" charset="0"/>
            </a:endParaRPr>
          </a:p>
        </p:txBody>
      </p:sp>
      <p:sp>
        <p:nvSpPr>
          <p:cNvPr id="31" name="Прямоугольник 98">
            <a:extLst>
              <a:ext uri="{FF2B5EF4-FFF2-40B4-BE49-F238E27FC236}">
                <a16:creationId xmlns:a16="http://schemas.microsoft.com/office/drawing/2014/main" xmlns="" id="{9C9E0792-8607-4D17-85DD-C663759F05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6276" y="1816966"/>
            <a:ext cx="742511" cy="266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135" b="1" i="1">
                <a:solidFill>
                  <a:srgbClr val="7030A0"/>
                </a:solidFill>
                <a:latin typeface="Constantia" panose="02030602050306030303" pitchFamily="18" charset="0"/>
              </a:rPr>
              <a:t>Найти: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247B772-BFB6-4AF2-9051-E3893CC242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9078" y="1994982"/>
            <a:ext cx="503664" cy="528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ru-RU" sz="946">
                <a:latin typeface="Times New Roman" panose="02020603050405020304" pitchFamily="18" charset="0"/>
              </a:rPr>
              <a:t>SH=</a:t>
            </a:r>
            <a:r>
              <a:rPr lang="ru-RU" altLang="ru-RU" sz="946">
                <a:latin typeface="Times New Roman" panose="02020603050405020304" pitchFamily="18" charset="0"/>
              </a:rPr>
              <a:t>?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ru-RU" sz="946">
                <a:latin typeface="Times New Roman" panose="02020603050405020304" pitchFamily="18" charset="0"/>
              </a:rPr>
              <a:t>S</a:t>
            </a:r>
            <a:r>
              <a:rPr lang="ru-RU" altLang="ru-RU" sz="946" baseline="-25000">
                <a:latin typeface="Times New Roman" panose="02020603050405020304" pitchFamily="18" charset="0"/>
              </a:rPr>
              <a:t>п.п.</a:t>
            </a:r>
            <a:r>
              <a:rPr lang="ru-RU" altLang="ru-RU" sz="946">
                <a:latin typeface="Times New Roman" panose="02020603050405020304" pitchFamily="18" charset="0"/>
              </a:rPr>
              <a:t>=?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ru-RU" sz="946">
                <a:latin typeface="Times New Roman" panose="02020603050405020304" pitchFamily="18" charset="0"/>
              </a:rPr>
              <a:t>V=</a:t>
            </a:r>
            <a:r>
              <a:rPr lang="ru-RU" altLang="ru-RU" sz="946">
                <a:latin typeface="Times New Roman" panose="02020603050405020304" pitchFamily="18" charset="0"/>
              </a:rPr>
              <a:t> ?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62EC71B2-41FE-4C62-B448-6309E182BA72}"/>
              </a:ext>
            </a:extLst>
          </p:cNvPr>
          <p:cNvSpPr txBox="1"/>
          <p:nvPr/>
        </p:nvSpPr>
        <p:spPr>
          <a:xfrm>
            <a:off x="1206443" y="46548"/>
            <a:ext cx="366608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spc="5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РЕШЕНИЕ ЗАДАЧ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/>
      <p:bldP spid="2" grpId="0"/>
      <p:bldP spid="31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8074ACB-5705-4233-A8DC-8B9C12619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8900" y="98425"/>
            <a:ext cx="3893820" cy="331245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ru-RU" sz="3100" b="1" spc="5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РЕШЕНИЕ ЗАДАЧ</a:t>
            </a:r>
            <a:r>
              <a:rPr lang="ru-RU" sz="2000" b="1" dirty="0">
                <a:solidFill>
                  <a:schemeClr val="bg1"/>
                </a:solidFill>
              </a:rPr>
              <a:t/>
            </a:r>
            <a:br>
              <a:rPr lang="ru-RU" sz="2000" b="1" dirty="0">
                <a:solidFill>
                  <a:schemeClr val="bg1"/>
                </a:solidFill>
              </a:rPr>
            </a:br>
            <a:endParaRPr lang="ru-RU" sz="1892" i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37894" name="Picture 6">
            <a:extLst>
              <a:ext uri="{FF2B5EF4-FFF2-40B4-BE49-F238E27FC236}">
                <a16:creationId xmlns:a16="http://schemas.microsoft.com/office/drawing/2014/main" xmlns="" id="{941847BF-1981-4A50-9A87-DA9A5F89D17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74164" y="1927225"/>
            <a:ext cx="2080765" cy="119428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</p:pic>
      <p:pic>
        <p:nvPicPr>
          <p:cNvPr id="37895" name="Picture 7">
            <a:extLst>
              <a:ext uri="{FF2B5EF4-FFF2-40B4-BE49-F238E27FC236}">
                <a16:creationId xmlns:a16="http://schemas.microsoft.com/office/drawing/2014/main" xmlns="" id="{9316FDC7-7844-4B5D-9857-B4E4935DE1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9832" y="649323"/>
            <a:ext cx="858533" cy="1193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6">
            <a:extLst>
              <a:ext uri="{FF2B5EF4-FFF2-40B4-BE49-F238E27FC236}">
                <a16:creationId xmlns:a16="http://schemas.microsoft.com/office/drawing/2014/main" xmlns="" id="{A1D5D419-F088-4F14-B496-647E170B43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2758" y="669251"/>
            <a:ext cx="1223579" cy="1219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Picture 7">
            <a:extLst>
              <a:ext uri="{FF2B5EF4-FFF2-40B4-BE49-F238E27FC236}">
                <a16:creationId xmlns:a16="http://schemas.microsoft.com/office/drawing/2014/main" xmlns="" id="{544CAC81-62AA-4698-BC33-08C90DCB09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335" y="714797"/>
            <a:ext cx="1091381" cy="1186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893A706-4485-43BB-B682-27D56B988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5990" y="129945"/>
            <a:ext cx="3893820" cy="393588"/>
          </a:xfrm>
        </p:spPr>
        <p:txBody>
          <a:bodyPr rtlCol="0">
            <a:normAutofit/>
          </a:bodyPr>
          <a:lstStyle/>
          <a:p>
            <a:pPr algn="ctr">
              <a:defRPr/>
            </a:pPr>
            <a:r>
              <a:rPr kumimoji="0" lang="ru-RU" sz="2400" b="1" i="0" u="none" strike="noStrike" kern="0" cap="none" spc="5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РЕШЕНИЕ ЗАДАЧ</a:t>
            </a:r>
            <a:endParaRPr lang="ru-RU" sz="1703" dirty="0"/>
          </a:p>
        </p:txBody>
      </p:sp>
      <p:pic>
        <p:nvPicPr>
          <p:cNvPr id="40962" name="Picture 2">
            <a:extLst>
              <a:ext uri="{FF2B5EF4-FFF2-40B4-BE49-F238E27FC236}">
                <a16:creationId xmlns:a16="http://schemas.microsoft.com/office/drawing/2014/main" xmlns="" id="{96AA8F95-6412-4DCE-8F64-16BFCA45597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52205" y="941157"/>
            <a:ext cx="1900340" cy="172908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</p:pic>
      <p:pic>
        <p:nvPicPr>
          <p:cNvPr id="40963" name="Picture 3">
            <a:extLst>
              <a:ext uri="{FF2B5EF4-FFF2-40B4-BE49-F238E27FC236}">
                <a16:creationId xmlns:a16="http://schemas.microsoft.com/office/drawing/2014/main" xmlns="" id="{FB6E4CAB-9798-45AC-A4F6-BFD7452324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90" y="644100"/>
            <a:ext cx="1409858" cy="1417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4" name="Picture 4">
            <a:extLst>
              <a:ext uri="{FF2B5EF4-FFF2-40B4-BE49-F238E27FC236}">
                <a16:creationId xmlns:a16="http://schemas.microsoft.com/office/drawing/2014/main" xmlns="" id="{F4F6AEDE-8B47-435C-BB51-1ABBED94F3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1372" y="2091125"/>
            <a:ext cx="1090630" cy="104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FC71C84-13FC-4B16-AE57-DE9AC8470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5990" y="129945"/>
            <a:ext cx="3893820" cy="393588"/>
          </a:xfrm>
        </p:spPr>
        <p:txBody>
          <a:bodyPr rtlCol="0">
            <a:normAutofit/>
          </a:bodyPr>
          <a:lstStyle/>
          <a:p>
            <a:pPr algn="ctr">
              <a:defRPr/>
            </a:pPr>
            <a:r>
              <a:rPr kumimoji="0" lang="ru-RU" sz="2400" b="1" i="0" u="none" strike="noStrike" kern="0" cap="none" spc="5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РЕШЕНИЕ ЗАДАЧ</a:t>
            </a:r>
            <a:endParaRPr lang="ru-RU" sz="1703" dirty="0"/>
          </a:p>
        </p:txBody>
      </p:sp>
      <p:pic>
        <p:nvPicPr>
          <p:cNvPr id="12291" name="Picture 3">
            <a:extLst>
              <a:ext uri="{FF2B5EF4-FFF2-40B4-BE49-F238E27FC236}">
                <a16:creationId xmlns:a16="http://schemas.microsoft.com/office/drawing/2014/main" xmlns="" id="{B3A2EBF8-167A-469F-ACC5-53C3BA005FC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89420" y="613667"/>
            <a:ext cx="1160485" cy="120930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</p:pic>
      <p:pic>
        <p:nvPicPr>
          <p:cNvPr id="12293" name="Picture 6">
            <a:extLst>
              <a:ext uri="{FF2B5EF4-FFF2-40B4-BE49-F238E27FC236}">
                <a16:creationId xmlns:a16="http://schemas.microsoft.com/office/drawing/2014/main" xmlns="" id="{0B9AF4A8-E06B-4E70-A0AC-8C8EFD273B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9707" y="641459"/>
            <a:ext cx="1326483" cy="1181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6">
            <a:extLst>
              <a:ext uri="{FF2B5EF4-FFF2-40B4-BE49-F238E27FC236}">
                <a16:creationId xmlns:a16="http://schemas.microsoft.com/office/drawing/2014/main" xmlns="" id="{F4AAFB9A-DB97-4BAB-B155-E8FD40C23A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4794" y="2284915"/>
            <a:ext cx="2271395" cy="712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5" name="Picture 7">
            <a:extLst>
              <a:ext uri="{FF2B5EF4-FFF2-40B4-BE49-F238E27FC236}">
                <a16:creationId xmlns:a16="http://schemas.microsoft.com/office/drawing/2014/main" xmlns="" id="{F8AAB58D-C063-4966-BA08-194F34538E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253" y="2108402"/>
            <a:ext cx="1548815" cy="8885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xmlns="" id="{6A48EA94-B5F0-40BC-BE05-6A8EE88A42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2002" y="641459"/>
            <a:ext cx="1092132" cy="1181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1">
            <a:extLst>
              <a:ext uri="{FF2B5EF4-FFF2-40B4-BE49-F238E27FC236}">
                <a16:creationId xmlns:a16="http://schemas.microsoft.com/office/drawing/2014/main" xmlns="" id="{5213EE56-274F-491B-81B0-07B4222333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700" y="631825"/>
            <a:ext cx="5410200" cy="1951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90000"/>
              </a:lnSpc>
              <a:spcBef>
                <a:spcPts val="600"/>
              </a:spcBef>
              <a:buFont typeface="Arial" charset="0"/>
              <a:buNone/>
              <a:defRPr/>
            </a:pPr>
            <a:r>
              <a:rPr lang="ru-RU" altLang="ru-RU" sz="1600" b="1" u="sng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2.</a:t>
            </a:r>
            <a:endParaRPr lang="ru-RU" alt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90000"/>
              </a:lnSpc>
              <a:spcBef>
                <a:spcPts val="600"/>
              </a:spcBef>
              <a:buFontTx/>
              <a:buNone/>
              <a:defRPr/>
            </a:pPr>
            <a:r>
              <a:rPr lang="ru-RU" alt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Стороны основания правильной шестиугольной пирамиды равны 100 см, боковые </a:t>
            </a:r>
            <a:r>
              <a:rPr lang="ru-RU" alt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рёбра </a:t>
            </a:r>
            <a:r>
              <a:rPr lang="ru-RU" alt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равны 130 см. Найдите: </a:t>
            </a:r>
          </a:p>
          <a:p>
            <a:pPr marL="900113" indent="-161925" algn="just">
              <a:lnSpc>
                <a:spcPct val="90000"/>
              </a:lnSpc>
              <a:spcBef>
                <a:spcPts val="600"/>
              </a:spcBef>
              <a:buFontTx/>
              <a:buAutoNum type="arabicPeriod"/>
              <a:defRPr/>
            </a:pPr>
            <a:r>
              <a:rPr lang="ru-RU" alt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Апофему </a:t>
            </a:r>
            <a:r>
              <a:rPr lang="ru-RU" alt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пирамиды </a:t>
            </a:r>
          </a:p>
          <a:p>
            <a:pPr marL="900113" indent="-161925" algn="just">
              <a:lnSpc>
                <a:spcPct val="90000"/>
              </a:lnSpc>
              <a:spcBef>
                <a:spcPts val="600"/>
              </a:spcBef>
              <a:buFontTx/>
              <a:buAutoNum type="arabicPeriod"/>
              <a:defRPr/>
            </a:pPr>
            <a:r>
              <a:rPr lang="ru-RU" alt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Площадь </a:t>
            </a:r>
            <a:r>
              <a:rPr lang="ru-RU" alt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боковой поверхности пирамиды</a:t>
            </a:r>
          </a:p>
          <a:p>
            <a:pPr marL="900113" indent="-161925" algn="just">
              <a:lnSpc>
                <a:spcPct val="90000"/>
              </a:lnSpc>
              <a:spcBef>
                <a:spcPts val="600"/>
              </a:spcBef>
              <a:buFontTx/>
              <a:buAutoNum type="arabicPeriod"/>
              <a:defRPr/>
            </a:pPr>
            <a:r>
              <a:rPr lang="ru-RU" alt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Площадь </a:t>
            </a:r>
            <a:r>
              <a:rPr lang="ru-RU" alt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полной поверхности пирамиды</a:t>
            </a:r>
          </a:p>
        </p:txBody>
      </p:sp>
      <p:sp>
        <p:nvSpPr>
          <p:cNvPr id="13315" name="Rectangle 43">
            <a:extLst>
              <a:ext uri="{FF2B5EF4-FFF2-40B4-BE49-F238E27FC236}">
                <a16:creationId xmlns:a16="http://schemas.microsoft.com/office/drawing/2014/main" xmlns="" id="{A0153CED-E49B-4D40-BA34-6D2FE51169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667" y="-133498"/>
            <a:ext cx="184731" cy="266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135">
              <a:latin typeface="Tahoma" panose="020B060403050404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AD71A0AF-554E-4A1B-A2E7-A51357882B47}"/>
              </a:ext>
            </a:extLst>
          </p:cNvPr>
          <p:cNvSpPr txBox="1"/>
          <p:nvPr/>
        </p:nvSpPr>
        <p:spPr>
          <a:xfrm>
            <a:off x="596900" y="27089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ru-RU" sz="2400" b="1" i="0" u="none" strike="noStrike" kern="0" cap="none" spc="5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РЕШЕНИЕ ЗАДАЧ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43">
            <a:extLst>
              <a:ext uri="{FF2B5EF4-FFF2-40B4-BE49-F238E27FC236}">
                <a16:creationId xmlns:a16="http://schemas.microsoft.com/office/drawing/2014/main" xmlns="" id="{A0153CED-E49B-4D40-BA34-6D2FE51169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667" y="-133498"/>
            <a:ext cx="184731" cy="266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135">
              <a:latin typeface="Tahoma" panose="020B0604030504040204" pitchFamily="34" charset="0"/>
            </a:endParaRPr>
          </a:p>
        </p:txBody>
      </p:sp>
      <p:grpSp>
        <p:nvGrpSpPr>
          <p:cNvPr id="13316" name="Группа 1">
            <a:extLst>
              <a:ext uri="{FF2B5EF4-FFF2-40B4-BE49-F238E27FC236}">
                <a16:creationId xmlns:a16="http://schemas.microsoft.com/office/drawing/2014/main" xmlns="" id="{ADCB1A15-F88C-461C-917E-4F5C715BA02C}"/>
              </a:ext>
            </a:extLst>
          </p:cNvPr>
          <p:cNvGrpSpPr>
            <a:grpSpLocks/>
          </p:cNvGrpSpPr>
          <p:nvPr/>
        </p:nvGrpSpPr>
        <p:grpSpPr bwMode="auto">
          <a:xfrm>
            <a:off x="788019" y="874307"/>
            <a:ext cx="2071952" cy="2162157"/>
            <a:chOff x="103188" y="1426001"/>
            <a:chExt cx="4379077" cy="4569288"/>
          </a:xfrm>
        </p:grpSpPr>
        <p:grpSp>
          <p:nvGrpSpPr>
            <p:cNvPr id="13321" name="Группа 5">
              <a:extLst>
                <a:ext uri="{FF2B5EF4-FFF2-40B4-BE49-F238E27FC236}">
                  <a16:creationId xmlns:a16="http://schemas.microsoft.com/office/drawing/2014/main" xmlns="" id="{EDCC358E-554C-487C-81DB-DFA2CD60A40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3188" y="1426001"/>
              <a:ext cx="4379077" cy="4569288"/>
              <a:chOff x="415925" y="1570448"/>
              <a:chExt cx="4379276" cy="4568408"/>
            </a:xfrm>
          </p:grpSpPr>
          <p:cxnSp>
            <p:nvCxnSpPr>
              <p:cNvPr id="13323" name="Прямая соединительная линия 70">
                <a:extLst>
                  <a:ext uri="{FF2B5EF4-FFF2-40B4-BE49-F238E27FC236}">
                    <a16:creationId xmlns:a16="http://schemas.microsoft.com/office/drawing/2014/main" xmlns="" id="{3C0B4F69-8D96-40A2-9936-0CA30BBE481A}"/>
                  </a:ext>
                </a:extLst>
              </p:cNvPr>
              <p:cNvCxnSpPr>
                <a:cxnSpLocks noChangeShapeType="1"/>
                <a:endCxn id="13343" idx="1"/>
              </p:cNvCxnSpPr>
              <p:nvPr/>
            </p:nvCxnSpPr>
            <p:spPr bwMode="auto">
              <a:xfrm flipH="1" flipV="1">
                <a:off x="2565663" y="1973442"/>
                <a:ext cx="1" cy="3028934"/>
              </a:xfrm>
              <a:prstGeom prst="line">
                <a:avLst/>
              </a:prstGeom>
              <a:noFill/>
              <a:ln w="12700" algn="ctr">
                <a:solidFill>
                  <a:srgbClr val="0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3324" name="Прямая соединительная линия 61">
                <a:extLst>
                  <a:ext uri="{FF2B5EF4-FFF2-40B4-BE49-F238E27FC236}">
                    <a16:creationId xmlns:a16="http://schemas.microsoft.com/office/drawing/2014/main" xmlns="" id="{A2EE3C42-2DF9-4722-98B1-63C0D755253C}"/>
                  </a:ext>
                </a:extLst>
              </p:cNvPr>
              <p:cNvCxnSpPr>
                <a:cxnSpLocks noChangeShapeType="1"/>
                <a:stCxn id="13337" idx="2"/>
                <a:endCxn id="13343" idx="1"/>
              </p:cNvCxnSpPr>
              <p:nvPr/>
            </p:nvCxnSpPr>
            <p:spPr bwMode="auto">
              <a:xfrm flipV="1">
                <a:off x="1949936" y="1973442"/>
                <a:ext cx="615728" cy="2446760"/>
              </a:xfrm>
              <a:prstGeom prst="line">
                <a:avLst/>
              </a:prstGeom>
              <a:noFill/>
              <a:ln w="19050" algn="ctr">
                <a:solidFill>
                  <a:srgbClr val="0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3325" name="TextBox 20">
                <a:extLst>
                  <a:ext uri="{FF2B5EF4-FFF2-40B4-BE49-F238E27FC236}">
                    <a16:creationId xmlns:a16="http://schemas.microsoft.com/office/drawing/2014/main" xmlns="" id="{B2C16C25-DEE1-402D-8E8B-975EE9B269F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97441" y="5552165"/>
                <a:ext cx="576657" cy="564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ru-RU" sz="1135" i="1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</a:t>
                </a:r>
                <a:endParaRPr lang="ru-RU" altLang="ru-RU" sz="1135" i="1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326" name="TextBox 21">
                <a:extLst>
                  <a:ext uri="{FF2B5EF4-FFF2-40B4-BE49-F238E27FC236}">
                    <a16:creationId xmlns:a16="http://schemas.microsoft.com/office/drawing/2014/main" xmlns="" id="{DEC4C413-0FA2-4FC5-9D6C-106D6050F39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98215" y="4943113"/>
                <a:ext cx="596986" cy="564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ru-RU" sz="1135" i="1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</a:t>
                </a:r>
                <a:endParaRPr lang="ru-RU" altLang="ru-RU" sz="1135" i="1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327" name="TextBox 22">
                <a:extLst>
                  <a:ext uri="{FF2B5EF4-FFF2-40B4-BE49-F238E27FC236}">
                    <a16:creationId xmlns:a16="http://schemas.microsoft.com/office/drawing/2014/main" xmlns="" id="{C9BC2D67-D3E9-4B8E-9965-5F0519126DB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14658" y="5544212"/>
                <a:ext cx="576657" cy="564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ru-RU" sz="1135" i="1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endParaRPr lang="ru-RU" altLang="ru-RU" sz="1135" i="1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328" name="TextBox 20">
                <a:extLst>
                  <a:ext uri="{FF2B5EF4-FFF2-40B4-BE49-F238E27FC236}">
                    <a16:creationId xmlns:a16="http://schemas.microsoft.com/office/drawing/2014/main" xmlns="" id="{6DD41542-3686-490C-BC38-23B60D2131E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89342" y="1570448"/>
                <a:ext cx="542776" cy="564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ru-RU" sz="1135" i="1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</a:t>
                </a:r>
                <a:endParaRPr lang="ru-RU" altLang="ru-RU" sz="1135" i="1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3329" name="Прямая соединительная линия 44">
                <a:extLst>
                  <a:ext uri="{FF2B5EF4-FFF2-40B4-BE49-F238E27FC236}">
                    <a16:creationId xmlns:a16="http://schemas.microsoft.com/office/drawing/2014/main" xmlns="" id="{25263D9A-59D6-4EDC-B6FB-8ECD10AD0E24}"/>
                  </a:ext>
                </a:extLst>
              </p:cNvPr>
              <p:cNvCxnSpPr>
                <a:cxnSpLocks noChangeShapeType="1"/>
                <a:stCxn id="13336" idx="1"/>
                <a:endCxn id="13337" idx="1"/>
              </p:cNvCxnSpPr>
              <p:nvPr/>
            </p:nvCxnSpPr>
            <p:spPr bwMode="auto">
              <a:xfrm flipV="1">
                <a:off x="1344832" y="4420202"/>
                <a:ext cx="2424568" cy="1210682"/>
              </a:xfrm>
              <a:prstGeom prst="line">
                <a:avLst/>
              </a:prstGeom>
              <a:noFill/>
              <a:ln w="12700" algn="ctr">
                <a:solidFill>
                  <a:srgbClr val="0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3330" name="Прямая соединительная линия 66">
                <a:extLst>
                  <a:ext uri="{FF2B5EF4-FFF2-40B4-BE49-F238E27FC236}">
                    <a16:creationId xmlns:a16="http://schemas.microsoft.com/office/drawing/2014/main" xmlns="" id="{39122CA7-F824-481B-953F-B1CB71C302C7}"/>
                  </a:ext>
                </a:extLst>
              </p:cNvPr>
              <p:cNvCxnSpPr>
                <a:cxnSpLocks noChangeShapeType="1"/>
                <a:stCxn id="13337" idx="2"/>
                <a:endCxn id="13336" idx="2"/>
              </p:cNvCxnSpPr>
              <p:nvPr/>
            </p:nvCxnSpPr>
            <p:spPr bwMode="auto">
              <a:xfrm>
                <a:off x="1949936" y="4420202"/>
                <a:ext cx="1218586" cy="1210682"/>
              </a:xfrm>
              <a:prstGeom prst="line">
                <a:avLst/>
              </a:prstGeom>
              <a:noFill/>
              <a:ln w="12700" algn="ctr">
                <a:solidFill>
                  <a:srgbClr val="0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3331" name="TextBox 21">
                <a:extLst>
                  <a:ext uri="{FF2B5EF4-FFF2-40B4-BE49-F238E27FC236}">
                    <a16:creationId xmlns:a16="http://schemas.microsoft.com/office/drawing/2014/main" xmlns="" id="{F32182AE-449E-4DD1-B3BE-009CFF3A73B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48429" y="4358942"/>
                <a:ext cx="613924" cy="564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ru-RU" sz="1135" i="1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</a:t>
                </a:r>
                <a:endParaRPr lang="ru-RU" altLang="ru-RU" sz="1135" i="1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332" name="TextBox 22">
                <a:extLst>
                  <a:ext uri="{FF2B5EF4-FFF2-40B4-BE49-F238E27FC236}">
                    <a16:creationId xmlns:a16="http://schemas.microsoft.com/office/drawing/2014/main" xmlns="" id="{FF7EC95D-AF5C-4192-9F55-21861877371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88853" y="4954753"/>
                <a:ext cx="613924" cy="564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ru-RU" sz="1135" i="1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</a:t>
                </a:r>
                <a:endParaRPr lang="ru-RU" altLang="ru-RU" sz="1135" i="1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333" name="TextBox 25">
                <a:extLst>
                  <a:ext uri="{FF2B5EF4-FFF2-40B4-BE49-F238E27FC236}">
                    <a16:creationId xmlns:a16="http://schemas.microsoft.com/office/drawing/2014/main" xmlns="" id="{D5DE1A15-252D-4AD8-89B9-7C2CA0384EF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18967" y="3800157"/>
                <a:ext cx="647805" cy="564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ru-RU" sz="1135" i="1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</a:t>
                </a:r>
                <a:endParaRPr lang="ru-RU" altLang="ru-RU" sz="1135" i="1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334" name="Прямоугольник 41">
                <a:extLst>
                  <a:ext uri="{FF2B5EF4-FFF2-40B4-BE49-F238E27FC236}">
                    <a16:creationId xmlns:a16="http://schemas.microsoft.com/office/drawing/2014/main" xmlns="" id="{A5ACE4FE-3098-42B3-8871-4CF461C66B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72351" y="5574722"/>
                <a:ext cx="847705" cy="564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ru-RU" sz="1135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10</a:t>
                </a:r>
                <a:r>
                  <a:rPr lang="ru-RU" altLang="ru-RU" sz="1135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0</a:t>
                </a:r>
              </a:p>
            </p:txBody>
          </p:sp>
          <p:sp>
            <p:nvSpPr>
              <p:cNvPr id="13335" name="Прямоугольник 76">
                <a:extLst>
                  <a:ext uri="{FF2B5EF4-FFF2-40B4-BE49-F238E27FC236}">
                    <a16:creationId xmlns:a16="http://schemas.microsoft.com/office/drawing/2014/main" xmlns="" id="{760C88EF-5973-473E-AD66-871B9B61B7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03532" y="3328676"/>
                <a:ext cx="847705" cy="564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ru-RU" sz="1135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13</a:t>
                </a:r>
                <a:r>
                  <a:rPr lang="ru-RU" altLang="ru-RU" sz="1135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0</a:t>
                </a:r>
                <a:endParaRPr lang="ru-RU" altLang="ru-RU" sz="1135" i="1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336" name="Полилиния 40">
                <a:extLst>
                  <a:ext uri="{FF2B5EF4-FFF2-40B4-BE49-F238E27FC236}">
                    <a16:creationId xmlns:a16="http://schemas.microsoft.com/office/drawing/2014/main" xmlns="" id="{05C05339-30B0-4D76-95ED-68DA0AF4A7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8493" y="5021311"/>
                <a:ext cx="3655821" cy="609574"/>
              </a:xfrm>
              <a:custGeom>
                <a:avLst/>
                <a:gdLst>
                  <a:gd name="T0" fmla="*/ 0 w 3666067"/>
                  <a:gd name="T1" fmla="*/ 0 h 931334"/>
                  <a:gd name="T2" fmla="*/ 589381 w 3666067"/>
                  <a:gd name="T3" fmla="*/ 691 h 931334"/>
                  <a:gd name="T4" fmla="*/ 2333299 w 3666067"/>
                  <a:gd name="T5" fmla="*/ 691 h 931334"/>
                  <a:gd name="T6" fmla="*/ 3495909 w 3666067"/>
                  <a:gd name="T7" fmla="*/ 0 h 931334"/>
                  <a:gd name="T8" fmla="*/ 3495909 w 3666067"/>
                  <a:gd name="T9" fmla="*/ 0 h 93133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666067"/>
                  <a:gd name="T16" fmla="*/ 0 h 931334"/>
                  <a:gd name="T17" fmla="*/ 3666067 w 3666067"/>
                  <a:gd name="T18" fmla="*/ 931334 h 93133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666067" h="931334">
                    <a:moveTo>
                      <a:pt x="0" y="0"/>
                    </a:moveTo>
                    <a:lnTo>
                      <a:pt x="618067" y="931334"/>
                    </a:lnTo>
                    <a:lnTo>
                      <a:pt x="2446867" y="931334"/>
                    </a:lnTo>
                    <a:lnTo>
                      <a:pt x="3666067" y="0"/>
                    </a:lnTo>
                  </a:path>
                </a:pathLst>
              </a:custGeom>
              <a:noFill/>
              <a:ln w="19050" algn="ctr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ru-RU" sz="852"/>
              </a:p>
            </p:txBody>
          </p:sp>
          <p:sp>
            <p:nvSpPr>
              <p:cNvPr id="13337" name="Полилиния 43">
                <a:extLst>
                  <a:ext uri="{FF2B5EF4-FFF2-40B4-BE49-F238E27FC236}">
                    <a16:creationId xmlns:a16="http://schemas.microsoft.com/office/drawing/2014/main" xmlns="" id="{1F3BB9DF-D776-4573-9F95-421AF65609F3}"/>
                  </a:ext>
                </a:extLst>
              </p:cNvPr>
              <p:cNvSpPr>
                <a:spLocks/>
              </p:cNvSpPr>
              <p:nvPr/>
            </p:nvSpPr>
            <p:spPr bwMode="auto">
              <a:xfrm rot="10800000">
                <a:off x="736959" y="4420202"/>
                <a:ext cx="3647353" cy="601107"/>
              </a:xfrm>
              <a:custGeom>
                <a:avLst/>
                <a:gdLst>
                  <a:gd name="T0" fmla="*/ 0 w 3666067"/>
                  <a:gd name="T1" fmla="*/ 0 h 931334"/>
                  <a:gd name="T2" fmla="*/ 566599 w 3666067"/>
                  <a:gd name="T3" fmla="*/ 545 h 931334"/>
                  <a:gd name="T4" fmla="*/ 2243103 w 3666067"/>
                  <a:gd name="T5" fmla="*/ 545 h 931334"/>
                  <a:gd name="T6" fmla="*/ 3360773 w 3666067"/>
                  <a:gd name="T7" fmla="*/ 0 h 931334"/>
                  <a:gd name="T8" fmla="*/ 3360773 w 3666067"/>
                  <a:gd name="T9" fmla="*/ 0 h 93133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666067"/>
                  <a:gd name="T16" fmla="*/ 0 h 931334"/>
                  <a:gd name="T17" fmla="*/ 3666067 w 3666067"/>
                  <a:gd name="T18" fmla="*/ 931334 h 93133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666067" h="931334">
                    <a:moveTo>
                      <a:pt x="0" y="0"/>
                    </a:moveTo>
                    <a:lnTo>
                      <a:pt x="618067" y="931334"/>
                    </a:lnTo>
                    <a:lnTo>
                      <a:pt x="2446867" y="931334"/>
                    </a:lnTo>
                    <a:lnTo>
                      <a:pt x="3666067" y="0"/>
                    </a:lnTo>
                  </a:path>
                </a:pathLst>
              </a:custGeom>
              <a:noFill/>
              <a:ln w="19050" algn="ctr">
                <a:solidFill>
                  <a:srgbClr val="0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ru-RU" sz="852"/>
              </a:p>
            </p:txBody>
          </p:sp>
          <p:cxnSp>
            <p:nvCxnSpPr>
              <p:cNvPr id="13338" name="Прямая соединительная линия 66">
                <a:extLst>
                  <a:ext uri="{FF2B5EF4-FFF2-40B4-BE49-F238E27FC236}">
                    <a16:creationId xmlns:a16="http://schemas.microsoft.com/office/drawing/2014/main" xmlns="" id="{07C99EB9-674F-41E7-8BA0-1CD2FBA1154E}"/>
                  </a:ext>
                </a:extLst>
              </p:cNvPr>
              <p:cNvCxnSpPr>
                <a:cxnSpLocks noChangeShapeType="1"/>
                <a:endCxn id="13337" idx="0"/>
              </p:cNvCxnSpPr>
              <p:nvPr/>
            </p:nvCxnSpPr>
            <p:spPr bwMode="auto">
              <a:xfrm flipV="1">
                <a:off x="720026" y="5021309"/>
                <a:ext cx="3664286" cy="2"/>
              </a:xfrm>
              <a:prstGeom prst="line">
                <a:avLst/>
              </a:prstGeom>
              <a:noFill/>
              <a:ln w="12700" algn="ctr">
                <a:solidFill>
                  <a:srgbClr val="0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3339" name="Прямая соединительная линия 66">
                <a:extLst>
                  <a:ext uri="{FF2B5EF4-FFF2-40B4-BE49-F238E27FC236}">
                    <a16:creationId xmlns:a16="http://schemas.microsoft.com/office/drawing/2014/main" xmlns="" id="{E5D1CB39-4CBA-41CE-8FC1-06446EBDF24E}"/>
                  </a:ext>
                </a:extLst>
              </p:cNvPr>
              <p:cNvCxnSpPr>
                <a:cxnSpLocks noChangeShapeType="1"/>
                <a:stCxn id="13343" idx="1"/>
                <a:endCxn id="13337" idx="1"/>
              </p:cNvCxnSpPr>
              <p:nvPr/>
            </p:nvCxnSpPr>
            <p:spPr bwMode="auto">
              <a:xfrm>
                <a:off x="2565663" y="1973442"/>
                <a:ext cx="1203737" cy="2446760"/>
              </a:xfrm>
              <a:prstGeom prst="line">
                <a:avLst/>
              </a:prstGeom>
              <a:noFill/>
              <a:ln w="12700" algn="ctr">
                <a:solidFill>
                  <a:srgbClr val="0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3340" name="TextBox 21">
                <a:extLst>
                  <a:ext uri="{FF2B5EF4-FFF2-40B4-BE49-F238E27FC236}">
                    <a16:creationId xmlns:a16="http://schemas.microsoft.com/office/drawing/2014/main" xmlns="" id="{376E8721-7C85-401B-8FC8-47BAD5C7989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45121" y="4375874"/>
                <a:ext cx="576657" cy="564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ru-RU" sz="1135" i="1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</a:t>
                </a:r>
                <a:endParaRPr lang="ru-RU" altLang="ru-RU" sz="1135" i="1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341" name="TextBox 21">
                <a:extLst>
                  <a:ext uri="{FF2B5EF4-FFF2-40B4-BE49-F238E27FC236}">
                    <a16:creationId xmlns:a16="http://schemas.microsoft.com/office/drawing/2014/main" xmlns="" id="{9CACE489-DDC6-43BF-82FE-5B2B2B80C79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5925" y="4900785"/>
                <a:ext cx="576657" cy="564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ru-RU" sz="1135" i="1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</a:t>
                </a:r>
                <a:endParaRPr lang="ru-RU" altLang="ru-RU" sz="1135" i="1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342" name="Полилиния 81">
                <a:extLst>
                  <a:ext uri="{FF2B5EF4-FFF2-40B4-BE49-F238E27FC236}">
                    <a16:creationId xmlns:a16="http://schemas.microsoft.com/office/drawing/2014/main" xmlns="" id="{83D3CC61-7E41-4A41-B202-0BCB4B31FD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6959" y="1990374"/>
                <a:ext cx="3640475" cy="3030935"/>
              </a:xfrm>
              <a:custGeom>
                <a:avLst/>
                <a:gdLst>
                  <a:gd name="T0" fmla="*/ 3637608 w 3640666"/>
                  <a:gd name="T1" fmla="*/ 3028955 h 3031067"/>
                  <a:gd name="T2" fmla="*/ 1827264 w 3640666"/>
                  <a:gd name="T3" fmla="*/ 0 h 3031067"/>
                  <a:gd name="T4" fmla="*/ 0 w 3640666"/>
                  <a:gd name="T5" fmla="*/ 3028955 h 3031067"/>
                  <a:gd name="T6" fmla="*/ 0 60000 65536"/>
                  <a:gd name="T7" fmla="*/ 0 60000 65536"/>
                  <a:gd name="T8" fmla="*/ 0 60000 65536"/>
                  <a:gd name="T9" fmla="*/ 0 w 3640666"/>
                  <a:gd name="T10" fmla="*/ 0 h 3031067"/>
                  <a:gd name="T11" fmla="*/ 3640666 w 3640666"/>
                  <a:gd name="T12" fmla="*/ 3031067 h 303106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640666" h="3031067">
                    <a:moveTo>
                      <a:pt x="3640666" y="3031067"/>
                    </a:moveTo>
                    <a:lnTo>
                      <a:pt x="1828800" y="0"/>
                    </a:lnTo>
                    <a:lnTo>
                      <a:pt x="0" y="3031067"/>
                    </a:lnTo>
                  </a:path>
                </a:pathLst>
              </a:custGeom>
              <a:noFill/>
              <a:ln w="19050" algn="ctr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ru-RU" sz="852"/>
              </a:p>
            </p:txBody>
          </p:sp>
          <p:sp>
            <p:nvSpPr>
              <p:cNvPr id="13343" name="Полилиния 73">
                <a:extLst>
                  <a:ext uri="{FF2B5EF4-FFF2-40B4-BE49-F238E27FC236}">
                    <a16:creationId xmlns:a16="http://schemas.microsoft.com/office/drawing/2014/main" xmlns="" id="{1DC3245B-5EC8-47CC-9D22-743B0F032D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46527" y="1973442"/>
                <a:ext cx="1828704" cy="3657441"/>
              </a:xfrm>
              <a:custGeom>
                <a:avLst/>
                <a:gdLst>
                  <a:gd name="T0" fmla="*/ 1827264 w 1828800"/>
                  <a:gd name="T1" fmla="*/ 3646586 h 3657600"/>
                  <a:gd name="T2" fmla="*/ 1218176 w 1828800"/>
                  <a:gd name="T3" fmla="*/ 0 h 3657600"/>
                  <a:gd name="T4" fmla="*/ 0 w 1828800"/>
                  <a:gd name="T5" fmla="*/ 3655054 h 3657600"/>
                  <a:gd name="T6" fmla="*/ 0 60000 65536"/>
                  <a:gd name="T7" fmla="*/ 0 60000 65536"/>
                  <a:gd name="T8" fmla="*/ 0 60000 65536"/>
                  <a:gd name="T9" fmla="*/ 0 w 1828800"/>
                  <a:gd name="T10" fmla="*/ 0 h 3657600"/>
                  <a:gd name="T11" fmla="*/ 1828800 w 1828800"/>
                  <a:gd name="T12" fmla="*/ 3657600 h 3657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828800" h="3657600">
                    <a:moveTo>
                      <a:pt x="1828800" y="3649133"/>
                    </a:moveTo>
                    <a:lnTo>
                      <a:pt x="1219200" y="0"/>
                    </a:lnTo>
                    <a:lnTo>
                      <a:pt x="0" y="3657600"/>
                    </a:lnTo>
                  </a:path>
                </a:pathLst>
              </a:custGeom>
              <a:noFill/>
              <a:ln w="19050" algn="ctr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ru-RU" sz="852"/>
              </a:p>
            </p:txBody>
          </p:sp>
          <p:cxnSp>
            <p:nvCxnSpPr>
              <p:cNvPr id="13344" name="Прямая соединительная линия 34">
                <a:extLst>
                  <a:ext uri="{FF2B5EF4-FFF2-40B4-BE49-F238E27FC236}">
                    <a16:creationId xmlns:a16="http://schemas.microsoft.com/office/drawing/2014/main" xmlns="" id="{F6B36F72-7C57-45DD-9305-A91C72395CAC}"/>
                  </a:ext>
                </a:extLst>
              </p:cNvPr>
              <p:cNvCxnSpPr>
                <a:cxnSpLocks noChangeShapeType="1"/>
                <a:endCxn id="13342" idx="1"/>
              </p:cNvCxnSpPr>
              <p:nvPr/>
            </p:nvCxnSpPr>
            <p:spPr bwMode="auto">
              <a:xfrm flipH="1" flipV="1">
                <a:off x="2565498" y="1991015"/>
                <a:ext cx="1203380" cy="3339138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3345" name="TextBox 20">
                <a:extLst>
                  <a:ext uri="{FF2B5EF4-FFF2-40B4-BE49-F238E27FC236}">
                    <a16:creationId xmlns:a16="http://schemas.microsoft.com/office/drawing/2014/main" xmlns="" id="{364AC912-46E3-4AE1-96B3-A1352C269D0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23608" y="5228188"/>
                <a:ext cx="613924" cy="564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ru-RU" altLang="ru-RU" sz="1135" i="1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Н</a:t>
                </a:r>
              </a:p>
            </p:txBody>
          </p:sp>
          <p:sp>
            <p:nvSpPr>
              <p:cNvPr id="13346" name="Прямоугольник 80">
                <a:extLst>
                  <a:ext uri="{FF2B5EF4-FFF2-40B4-BE49-F238E27FC236}">
                    <a16:creationId xmlns:a16="http://schemas.microsoft.com/office/drawing/2014/main" xmlns="" id="{4D7E477A-CC7F-4E16-8242-17058FC901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02810" y="5099507"/>
                <a:ext cx="695239" cy="564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ru-RU" altLang="ru-RU" sz="1135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50</a:t>
                </a:r>
              </a:p>
            </p:txBody>
          </p:sp>
          <p:sp>
            <p:nvSpPr>
              <p:cNvPr id="13347" name="Полилиния 4">
                <a:extLst>
                  <a:ext uri="{FF2B5EF4-FFF2-40B4-BE49-F238E27FC236}">
                    <a16:creationId xmlns:a16="http://schemas.microsoft.com/office/drawing/2014/main" xmlns="" id="{BC12DD74-28F1-4A38-B782-0842A66EF3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91086" y="5020679"/>
                <a:ext cx="238136" cy="228534"/>
              </a:xfrm>
              <a:custGeom>
                <a:avLst/>
                <a:gdLst>
                  <a:gd name="T0" fmla="*/ 0 w 237066"/>
                  <a:gd name="T1" fmla="*/ 84547 h 228600"/>
                  <a:gd name="T2" fmla="*/ 164529 w 237066"/>
                  <a:gd name="T3" fmla="*/ 0 h 228600"/>
                  <a:gd name="T4" fmla="*/ 242465 w 237066"/>
                  <a:gd name="T5" fmla="*/ 228270 h 228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37066" h="228600">
                    <a:moveTo>
                      <a:pt x="0" y="84667"/>
                    </a:moveTo>
                    <a:lnTo>
                      <a:pt x="160866" y="0"/>
                    </a:lnTo>
                    <a:lnTo>
                      <a:pt x="237066" y="228600"/>
                    </a:lnTo>
                  </a:path>
                </a:pathLst>
              </a:custGeom>
              <a:noFill/>
              <a:ln w="1905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ru-RU" sz="852"/>
              </a:p>
            </p:txBody>
          </p:sp>
        </p:grpSp>
        <p:sp>
          <p:nvSpPr>
            <p:cNvPr id="13322" name="Полилиния 3">
              <a:extLst>
                <a:ext uri="{FF2B5EF4-FFF2-40B4-BE49-F238E27FC236}">
                  <a16:creationId xmlns:a16="http://schemas.microsoft.com/office/drawing/2014/main" xmlns="" id="{CB9DBF5F-ED0A-43C0-85B1-D9AE023E12B2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0713" y="4496846"/>
              <a:ext cx="194830" cy="287886"/>
            </a:xfrm>
            <a:custGeom>
              <a:avLst/>
              <a:gdLst>
                <a:gd name="T0" fmla="*/ 0 w 211666"/>
                <a:gd name="T1" fmla="*/ 84751 h 287867"/>
                <a:gd name="T2" fmla="*/ 66332 w 211666"/>
                <a:gd name="T3" fmla="*/ 0 h 287867"/>
                <a:gd name="T4" fmla="*/ 66332 w 211666"/>
                <a:gd name="T5" fmla="*/ 288133 h 287867"/>
                <a:gd name="T6" fmla="*/ 0 60000 65536"/>
                <a:gd name="T7" fmla="*/ 0 60000 65536"/>
                <a:gd name="T8" fmla="*/ 0 60000 65536"/>
                <a:gd name="T9" fmla="*/ 0 w 211666"/>
                <a:gd name="T10" fmla="*/ 0 h 287867"/>
                <a:gd name="T11" fmla="*/ 211666 w 211666"/>
                <a:gd name="T12" fmla="*/ 287867 h 28786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1666" h="287867">
                  <a:moveTo>
                    <a:pt x="0" y="84667"/>
                  </a:moveTo>
                  <a:lnTo>
                    <a:pt x="211666" y="0"/>
                  </a:lnTo>
                  <a:lnTo>
                    <a:pt x="211666" y="287867"/>
                  </a:lnTo>
                </a:path>
              </a:pathLst>
            </a:custGeom>
            <a:noFill/>
            <a:ln w="12700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ru-RU" sz="852"/>
            </a:p>
          </p:txBody>
        </p:sp>
      </p:grpSp>
      <p:sp>
        <p:nvSpPr>
          <p:cNvPr id="36" name="Прямоугольник 98">
            <a:extLst>
              <a:ext uri="{FF2B5EF4-FFF2-40B4-BE49-F238E27FC236}">
                <a16:creationId xmlns:a16="http://schemas.microsoft.com/office/drawing/2014/main" xmlns="" id="{B569B01C-BB36-4895-BBC2-0C34082649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2521" y="983220"/>
            <a:ext cx="595035" cy="266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135" b="1" i="1">
                <a:solidFill>
                  <a:srgbClr val="7030A0"/>
                </a:solidFill>
                <a:latin typeface="Constantia" panose="02030602050306030303" pitchFamily="18" charset="0"/>
              </a:rPr>
              <a:t>Дано: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5B530221-DF80-47DC-949D-7728038051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5389" y="1331741"/>
            <a:ext cx="2249334" cy="965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ru-RU" sz="946">
                <a:latin typeface="Times New Roman" panose="02020603050405020304" pitchFamily="18" charset="0"/>
              </a:rPr>
              <a:t>SABCDEF – </a:t>
            </a:r>
            <a:r>
              <a:rPr lang="ru-RU" altLang="ru-RU" sz="946">
                <a:latin typeface="Times New Roman" panose="02020603050405020304" pitchFamily="18" charset="0"/>
              </a:rPr>
              <a:t>правильная пирамида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946">
                <a:latin typeface="Times New Roman" panose="02020603050405020304" pitchFamily="18" charset="0"/>
              </a:rPr>
              <a:t>А</a:t>
            </a:r>
            <a:r>
              <a:rPr lang="en-US" altLang="ru-RU" sz="946">
                <a:latin typeface="Times New Roman" panose="02020603050405020304" pitchFamily="18" charset="0"/>
              </a:rPr>
              <a:t>BCDEF</a:t>
            </a:r>
            <a:r>
              <a:rPr lang="ru-RU" altLang="ru-RU" sz="946">
                <a:latin typeface="Times New Roman" panose="02020603050405020304" pitchFamily="18" charset="0"/>
              </a:rPr>
              <a:t> – правильный шестиугольник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946">
                <a:latin typeface="Times New Roman" panose="02020603050405020304" pitchFamily="18" charset="0"/>
              </a:rPr>
              <a:t>АВ=ВС=С</a:t>
            </a:r>
            <a:r>
              <a:rPr lang="en-US" altLang="ru-RU" sz="946">
                <a:latin typeface="Times New Roman" panose="02020603050405020304" pitchFamily="18" charset="0"/>
              </a:rPr>
              <a:t>D=DE=EF=AF=100</a:t>
            </a:r>
            <a:r>
              <a:rPr lang="ru-RU" altLang="ru-RU" sz="946">
                <a:latin typeface="Times New Roman" panose="02020603050405020304" pitchFamily="18" charset="0"/>
              </a:rPr>
              <a:t> см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ru-RU" sz="946">
                <a:latin typeface="Times New Roman" panose="02020603050405020304" pitchFamily="18" charset="0"/>
              </a:rPr>
              <a:t>SC=130</a:t>
            </a:r>
            <a:r>
              <a:rPr lang="ru-RU" altLang="ru-RU" sz="946">
                <a:latin typeface="Times New Roman" panose="02020603050405020304" pitchFamily="18" charset="0"/>
              </a:rPr>
              <a:t> см</a:t>
            </a:r>
          </a:p>
          <a:p>
            <a:pPr>
              <a:spcBef>
                <a:spcPct val="0"/>
              </a:spcBef>
              <a:buFontTx/>
              <a:buNone/>
            </a:pPr>
            <a:endParaRPr lang="ru-RU" altLang="ru-RU" sz="946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ru-RU" altLang="ru-RU" sz="946">
              <a:latin typeface="Times New Roman" panose="02020603050405020304" pitchFamily="18" charset="0"/>
            </a:endParaRPr>
          </a:p>
        </p:txBody>
      </p:sp>
      <p:sp>
        <p:nvSpPr>
          <p:cNvPr id="38" name="Прямоугольник 98">
            <a:extLst>
              <a:ext uri="{FF2B5EF4-FFF2-40B4-BE49-F238E27FC236}">
                <a16:creationId xmlns:a16="http://schemas.microsoft.com/office/drawing/2014/main" xmlns="" id="{46B1D712-B571-4567-A56A-B67AE9847C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8911" y="2004747"/>
            <a:ext cx="742511" cy="266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135" b="1" i="1">
                <a:solidFill>
                  <a:srgbClr val="7030A0"/>
                </a:solidFill>
                <a:latin typeface="Constantia" panose="02030602050306030303" pitchFamily="18" charset="0"/>
              </a:rPr>
              <a:t>Найти: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860AD14B-2974-488F-A404-6FBFB70F13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7665" y="2319467"/>
            <a:ext cx="503664" cy="528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ru-RU" sz="946">
                <a:latin typeface="Times New Roman" panose="02020603050405020304" pitchFamily="18" charset="0"/>
              </a:rPr>
              <a:t>SH=</a:t>
            </a:r>
            <a:r>
              <a:rPr lang="ru-RU" altLang="ru-RU" sz="946">
                <a:latin typeface="Times New Roman" panose="02020603050405020304" pitchFamily="18" charset="0"/>
              </a:rPr>
              <a:t>?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ru-RU" sz="946">
                <a:latin typeface="Times New Roman" panose="02020603050405020304" pitchFamily="18" charset="0"/>
              </a:rPr>
              <a:t>S</a:t>
            </a:r>
            <a:r>
              <a:rPr lang="ru-RU" altLang="ru-RU" sz="946" baseline="-25000">
                <a:latin typeface="Times New Roman" panose="02020603050405020304" pitchFamily="18" charset="0"/>
              </a:rPr>
              <a:t>б.п.</a:t>
            </a:r>
            <a:r>
              <a:rPr lang="ru-RU" altLang="ru-RU" sz="946">
                <a:latin typeface="Times New Roman" panose="02020603050405020304" pitchFamily="18" charset="0"/>
              </a:rPr>
              <a:t>=?</a:t>
            </a:r>
            <a:endParaRPr lang="en-US" altLang="ru-RU" sz="946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ru-RU" sz="946">
                <a:latin typeface="Times New Roman" panose="02020603050405020304" pitchFamily="18" charset="0"/>
              </a:rPr>
              <a:t>S</a:t>
            </a:r>
            <a:r>
              <a:rPr lang="ru-RU" altLang="ru-RU" sz="946" baseline="-25000">
                <a:latin typeface="Times New Roman" panose="02020603050405020304" pitchFamily="18" charset="0"/>
              </a:rPr>
              <a:t>п.п.</a:t>
            </a:r>
            <a:r>
              <a:rPr lang="ru-RU" altLang="ru-RU" sz="946">
                <a:latin typeface="Times New Roman" panose="02020603050405020304" pitchFamily="18" charset="0"/>
              </a:rPr>
              <a:t>=?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535B50E6-835B-4CC3-BB0A-B431C0B86E09}"/>
              </a:ext>
            </a:extLst>
          </p:cNvPr>
          <p:cNvSpPr txBox="1"/>
          <p:nvPr/>
        </p:nvSpPr>
        <p:spPr>
          <a:xfrm>
            <a:off x="1819383" y="112523"/>
            <a:ext cx="28818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1800" b="1" i="0" u="none" strike="noStrike" kern="0" cap="none" spc="5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РЕШЕНИЕ ЗАДАЧ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80066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38" grpId="0"/>
      <p:bldP spid="3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9469063-7961-42B9-851F-762EE8F84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5990" y="129945"/>
            <a:ext cx="3893820" cy="393588"/>
          </a:xfrm>
        </p:spPr>
        <p:txBody>
          <a:bodyPr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5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РЕШЕНИЕ ЗАДАЧ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4339" name="Picture 7">
            <a:extLst>
              <a:ext uri="{FF2B5EF4-FFF2-40B4-BE49-F238E27FC236}">
                <a16:creationId xmlns:a16="http://schemas.microsoft.com/office/drawing/2014/main" xmlns="" id="{8AE015DA-DD9D-4E50-BA81-F39A9198475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49300" y="648971"/>
            <a:ext cx="1253624" cy="129268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</p:pic>
      <p:pic>
        <p:nvPicPr>
          <p:cNvPr id="14340" name="Picture 8">
            <a:extLst>
              <a:ext uri="{FF2B5EF4-FFF2-40B4-BE49-F238E27FC236}">
                <a16:creationId xmlns:a16="http://schemas.microsoft.com/office/drawing/2014/main" xmlns="" id="{E925467A-EE42-41B7-8EEE-150DDD5735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5700" y="648971"/>
            <a:ext cx="1173254" cy="12731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5">
            <a:extLst>
              <a:ext uri="{FF2B5EF4-FFF2-40B4-BE49-F238E27FC236}">
                <a16:creationId xmlns:a16="http://schemas.microsoft.com/office/drawing/2014/main" xmlns="" id="{A827796B-C474-4B69-BADE-6822F5C09A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7196" y="660989"/>
            <a:ext cx="912614" cy="1268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42" name="Picture 6">
            <a:extLst>
              <a:ext uri="{FF2B5EF4-FFF2-40B4-BE49-F238E27FC236}">
                <a16:creationId xmlns:a16="http://schemas.microsoft.com/office/drawing/2014/main" xmlns="" id="{9F6C0289-F4B6-4EF5-80F5-FDB16B0005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7753" y="1941653"/>
            <a:ext cx="1912358" cy="1194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7AF5BEA-CB6E-433E-A486-A6641017C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5990" y="129945"/>
            <a:ext cx="3893820" cy="393588"/>
          </a:xfrm>
        </p:spPr>
        <p:txBody>
          <a:bodyPr rtlCol="0">
            <a:normAutofit/>
          </a:bodyPr>
          <a:lstStyle/>
          <a:p>
            <a:pPr algn="ctr">
              <a:defRPr/>
            </a:pPr>
            <a:r>
              <a:rPr kumimoji="0" lang="ru-RU" sz="2400" b="1" i="0" u="none" strike="noStrike" kern="0" cap="none" spc="5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РЕШЕНИЕ ЗАДАЧ</a:t>
            </a:r>
            <a:endParaRPr lang="ru-RU" sz="1703" dirty="0"/>
          </a:p>
        </p:txBody>
      </p:sp>
      <p:pic>
        <p:nvPicPr>
          <p:cNvPr id="15363" name="Объект 2">
            <a:extLst>
              <a:ext uri="{FF2B5EF4-FFF2-40B4-BE49-F238E27FC236}">
                <a16:creationId xmlns:a16="http://schemas.microsoft.com/office/drawing/2014/main" xmlns="" id="{ADFC8B79-CCF1-426C-9B8D-22872FF289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7472" y="2025778"/>
            <a:ext cx="1842504" cy="981717"/>
          </a:xfrm>
        </p:spPr>
      </p:pic>
      <p:pic>
        <p:nvPicPr>
          <p:cNvPr id="15364" name="Picture 4">
            <a:extLst>
              <a:ext uri="{FF2B5EF4-FFF2-40B4-BE49-F238E27FC236}">
                <a16:creationId xmlns:a16="http://schemas.microsoft.com/office/drawing/2014/main" xmlns="" id="{F4396C8D-9CFB-48A3-9642-AC1085B1B0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4437" y="576862"/>
            <a:ext cx="1254375" cy="1294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5">
            <a:extLst>
              <a:ext uri="{FF2B5EF4-FFF2-40B4-BE49-F238E27FC236}">
                <a16:creationId xmlns:a16="http://schemas.microsoft.com/office/drawing/2014/main" xmlns="" id="{C832DD01-1A3A-42CE-97AD-28763BECB4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8401" y="576862"/>
            <a:ext cx="1255126" cy="1294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53448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1800" spc="5" dirty="0">
                <a:latin typeface="Times New Roman" pitchFamily="18" charset="0"/>
                <a:cs typeface="Times New Roman" pitchFamily="18" charset="0"/>
              </a:rPr>
              <a:t>ПРОВЕРКА САМОСТОЯТЕЛЬНОГО ЗАДАНИЯ</a:t>
            </a:r>
            <a:endParaRPr sz="1800"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0" name="Picture 8">
            <a:extLst>
              <a:ext uri="{FF2B5EF4-FFF2-40B4-BE49-F238E27FC236}">
                <a16:creationId xmlns:a16="http://schemas.microsoft.com/office/drawing/2014/main" xmlns="" id="{6409C7E2-A080-421C-ADE9-F907759E4C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875" y="-53975"/>
            <a:ext cx="2257425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C238EAD7-CA77-4C28-BECB-A9BE9465A961}"/>
                  </a:ext>
                </a:extLst>
              </p:cNvPr>
              <p:cNvSpPr txBox="1"/>
              <p:nvPr/>
            </p:nvSpPr>
            <p:spPr>
              <a:xfrm>
                <a:off x="139700" y="567000"/>
                <a:ext cx="5562600" cy="9233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b="1" i="1" dirty="0">
                    <a:solidFill>
                      <a:schemeClr val="accent1">
                        <a:lumMod val="50000"/>
                      </a:schemeClr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Задача.</a:t>
                </a:r>
                <a:r>
                  <a:rPr lang="ru-RU" b="0" i="0" dirty="0">
                    <a:solidFill>
                      <a:schemeClr val="accent1">
                        <a:lumMod val="50000"/>
                      </a:schemeClr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Объём </a:t>
                </a:r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цилиндра равен 75</a:t>
                </a:r>
                <a14:m>
                  <m:oMath xmlns:m="http://schemas.openxmlformats.org/officeDocument/2006/math">
                    <m:r>
                      <a:rPr lang="ru-RU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, а площадь боковой поверхности равна 25</a:t>
                </a:r>
                <a14:m>
                  <m:oMath xmlns:m="http://schemas.openxmlformats.org/officeDocument/2006/math">
                    <m:r>
                      <a:rPr lang="ru-RU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. Найдите высоту цилиндра</a:t>
                </a:r>
                <a:r>
                  <a:rPr lang="ru-RU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dirty="0"/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C238EAD7-CA77-4C28-BECB-A9BE9465A9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567000"/>
                <a:ext cx="5562600" cy="923330"/>
              </a:xfrm>
              <a:prstGeom prst="rect">
                <a:avLst/>
              </a:prstGeom>
              <a:blipFill rotWithShape="0">
                <a:blip r:embed="rId3"/>
                <a:stretch>
                  <a:fillRect l="-987" t="-3311" r="-877" b="-927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Цилиндр 1">
            <a:extLst>
              <a:ext uri="{FF2B5EF4-FFF2-40B4-BE49-F238E27FC236}">
                <a16:creationId xmlns:a16="http://schemas.microsoft.com/office/drawing/2014/main" xmlns="" id="{AC7B0ABB-DEC4-445A-AD6D-C5E75693091F}"/>
              </a:ext>
            </a:extLst>
          </p:cNvPr>
          <p:cNvSpPr/>
          <p:nvPr/>
        </p:nvSpPr>
        <p:spPr>
          <a:xfrm>
            <a:off x="4254500" y="1394134"/>
            <a:ext cx="990600" cy="1477328"/>
          </a:xfrm>
          <a:prstGeom prst="ca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id="{547504DF-0FE0-4078-BC58-8691A6BE015E}"/>
                  </a:ext>
                </a:extLst>
              </p:cNvPr>
              <p:cNvSpPr txBox="1"/>
              <p:nvPr/>
            </p:nvSpPr>
            <p:spPr>
              <a:xfrm>
                <a:off x="162364" y="1747636"/>
                <a:ext cx="3959102" cy="135421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Формулы для нахождения </a:t>
                </a:r>
                <a:r>
                  <a:rPr lang="ru-RU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объёма </a:t>
                </a:r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и боковой поверхности цилиндра: </a:t>
                </a:r>
                <a:endParaRPr 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i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ru-RU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𝑉</m:t>
                    </m:r>
                    <m:r>
                      <a:rPr lang="ru-RU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ru-RU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ru-RU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ru-RU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ru-RU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бок.пов</m:t>
                        </m:r>
                      </m:sub>
                    </m:sSub>
                    <m:r>
                      <a:rPr lang="ru-RU" b="0" i="1" dirty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</a:rPr>
                      <m:t>=2</m:t>
                    </m:r>
                    <m:r>
                      <a:rPr lang="ru-RU" b="0" i="1" dirty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</a:rPr>
                      <m:t>𝜋</m:t>
                    </m:r>
                    <m:r>
                      <a:rPr lang="ru-RU" b="0" i="1" dirty="0" err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</a:rPr>
                      <m:t>𝑟h</m:t>
                    </m:r>
                  </m:oMath>
                </a14:m>
                <a:r>
                  <a:rPr lang="ru-RU" dirty="0"/>
                  <a:t/>
                </a:r>
                <a:br>
                  <a:rPr lang="ru-RU" dirty="0"/>
                </a:br>
                <a:endParaRPr lang="ru-RU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547504DF-0FE0-4078-BC58-8691A6BE01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364" y="1747636"/>
                <a:ext cx="3959102" cy="1354217"/>
              </a:xfrm>
              <a:prstGeom prst="rect">
                <a:avLst/>
              </a:prstGeom>
              <a:blipFill rotWithShape="0">
                <a:blip r:embed="rId4"/>
                <a:stretch>
                  <a:fillRect l="-462" t="-901" r="-1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xmlns="" id="{70DB8F76-A515-406B-9BF7-EFFCFFF806F8}"/>
              </a:ext>
            </a:extLst>
          </p:cNvPr>
          <p:cNvCxnSpPr/>
          <p:nvPr/>
        </p:nvCxnSpPr>
        <p:spPr>
          <a:xfrm>
            <a:off x="4787900" y="1546225"/>
            <a:ext cx="45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0E5A6CD1-D69A-466C-9D04-1CDC0AEB3849}"/>
                  </a:ext>
                </a:extLst>
              </p:cNvPr>
              <p:cNvSpPr txBox="1"/>
              <p:nvPr/>
            </p:nvSpPr>
            <p:spPr>
              <a:xfrm>
                <a:off x="4933015" y="1305664"/>
                <a:ext cx="16696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E5A6CD1-D69A-466C-9D04-1CDC0AEB38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3015" y="1305664"/>
                <a:ext cx="166969" cy="276999"/>
              </a:xfrm>
              <a:prstGeom prst="rect">
                <a:avLst/>
              </a:prstGeom>
              <a:blipFill>
                <a:blip r:embed="rId5"/>
                <a:stretch>
                  <a:fillRect l="-21429" r="-142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3A1CC4FA-C9B0-4E30-B95C-AF572384DC0B}"/>
                  </a:ext>
                </a:extLst>
              </p:cNvPr>
              <p:cNvSpPr txBox="1"/>
              <p:nvPr/>
            </p:nvSpPr>
            <p:spPr>
              <a:xfrm>
                <a:off x="5311144" y="2044328"/>
                <a:ext cx="18511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A1CC4FA-C9B0-4E30-B95C-AF572384DC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1144" y="2044328"/>
                <a:ext cx="185114" cy="276999"/>
              </a:xfrm>
              <a:prstGeom prst="rect">
                <a:avLst/>
              </a:prstGeom>
              <a:blipFill>
                <a:blip r:embed="rId6"/>
                <a:stretch>
                  <a:fillRect l="-32258" r="-25806" b="-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7849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03FECA2-606D-48BA-9BB5-A73AFE007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5990" y="129945"/>
            <a:ext cx="3893820" cy="393588"/>
          </a:xfrm>
        </p:spPr>
        <p:txBody>
          <a:bodyPr rtlCol="0">
            <a:normAutofit/>
          </a:bodyPr>
          <a:lstStyle/>
          <a:p>
            <a:pPr algn="ctr">
              <a:defRPr/>
            </a:pPr>
            <a:r>
              <a:rPr kumimoji="0" lang="ru-RU" sz="2400" b="1" i="0" u="none" strike="noStrike" kern="0" cap="none" spc="5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РЕШЕНИЕ ЗАДАЧ</a:t>
            </a:r>
            <a:endParaRPr lang="ru-RU" sz="1703" dirty="0"/>
          </a:p>
        </p:txBody>
      </p:sp>
      <p:pic>
        <p:nvPicPr>
          <p:cNvPr id="16387" name="Объект 2">
            <a:extLst>
              <a:ext uri="{FF2B5EF4-FFF2-40B4-BE49-F238E27FC236}">
                <a16:creationId xmlns:a16="http://schemas.microsoft.com/office/drawing/2014/main" xmlns="" id="{D2DEC397-78B6-4724-A089-CF25CB5963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24623" y="639957"/>
            <a:ext cx="1235597" cy="1392581"/>
          </a:xfrm>
        </p:spPr>
      </p:pic>
      <p:pic>
        <p:nvPicPr>
          <p:cNvPr id="16388" name="Picture 4">
            <a:extLst>
              <a:ext uri="{FF2B5EF4-FFF2-40B4-BE49-F238E27FC236}">
                <a16:creationId xmlns:a16="http://schemas.microsoft.com/office/drawing/2014/main" xmlns="" id="{3A6B90D0-90D3-45C5-BF89-E35A5611EA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4625" y="877311"/>
            <a:ext cx="2538044" cy="1136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389" name="Picture 5">
            <a:extLst>
              <a:ext uri="{FF2B5EF4-FFF2-40B4-BE49-F238E27FC236}">
                <a16:creationId xmlns:a16="http://schemas.microsoft.com/office/drawing/2014/main" xmlns="" id="{8E03AF60-AB32-408D-8498-48442ED218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5970" y="2166989"/>
            <a:ext cx="1708053" cy="504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500" y="102424"/>
            <a:ext cx="5638800" cy="553998"/>
          </a:xfrm>
        </p:spPr>
        <p:txBody>
          <a:bodyPr/>
          <a:lstStyle/>
          <a:p>
            <a:r>
              <a:rPr lang="ru-RU" sz="1800" dirty="0"/>
              <a:t>ЗАДАНИЕ ДЛЯ САМОСТОЯТЕЛЬНОГО РЕШЕНИЯ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631825"/>
            <a:ext cx="5486399" cy="1846659"/>
          </a:xfrm>
        </p:spPr>
        <p:txBody>
          <a:bodyPr/>
          <a:lstStyle/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Пишите, Поэты! Пишите! (Алевтина Кочеткова) / Проза.р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4812" y="1978381"/>
            <a:ext cx="1370337" cy="1170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616AE02-FE96-4CE5-8EA7-E8581CA1E4F8}"/>
              </a:ext>
            </a:extLst>
          </p:cNvPr>
          <p:cNvSpPr txBox="1"/>
          <p:nvPr/>
        </p:nvSpPr>
        <p:spPr>
          <a:xfrm>
            <a:off x="177800" y="631825"/>
            <a:ext cx="5486400" cy="23329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400" b="1" i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1.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Стороны основания правильной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четырёхугольной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пирамиды равны 6 см, боковые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рёбра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равны 5 см. Найдите: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FontTx/>
              <a:buAutoNum type="arabicPeriod"/>
              <a:defRPr/>
            </a:pPr>
            <a:r>
              <a:rPr lang="ru-RU" altLang="ru-RU" sz="1400" i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Апофему пирамиды 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FontTx/>
              <a:buAutoNum type="arabicPeriod"/>
              <a:defRPr/>
            </a:pPr>
            <a:r>
              <a:rPr lang="ru-RU" altLang="ru-RU" sz="1400" i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Площадь поверхности пирамиды 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FontTx/>
              <a:buAutoNum type="arabicPeriod"/>
              <a:defRPr/>
            </a:pPr>
            <a:r>
              <a:rPr lang="ru-RU" altLang="ru-RU" sz="1400" i="1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Объём </a:t>
            </a:r>
            <a:endParaRPr lang="ru-RU" sz="1400" i="1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ru-RU" sz="1400" b="1" i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2.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Стороны основания правильной шестиугольной пирамиды равны 16 см, боковые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рёбра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равны 10 см.</a:t>
            </a:r>
          </a:p>
          <a:p>
            <a:pPr>
              <a:defRPr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Найдите: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FontTx/>
              <a:buAutoNum type="arabicPeriod"/>
              <a:defRPr/>
            </a:pPr>
            <a:r>
              <a:rPr lang="ru-RU" altLang="ru-RU" sz="1400" i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Апофему пирамиды 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FontTx/>
              <a:buAutoNum type="arabicPeriod"/>
              <a:defRPr/>
            </a:pPr>
            <a:r>
              <a:rPr lang="ru-RU" altLang="ru-RU" sz="1400" i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Площадь боковой поверхности пирамиды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FontTx/>
              <a:buAutoNum type="arabicPeriod"/>
              <a:defRPr/>
            </a:pPr>
            <a:r>
              <a:rPr lang="ru-RU" altLang="ru-RU" sz="1400" i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Площадь полной поверхности пирамиды </a:t>
            </a:r>
          </a:p>
        </p:txBody>
      </p:sp>
    </p:spTree>
    <p:extLst>
      <p:ext uri="{BB962C8B-B14F-4D97-AF65-F5344CB8AC3E}">
        <p14:creationId xmlns:p14="http://schemas.microsoft.com/office/powerpoint/2010/main" val="171557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53448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1800" spc="5" dirty="0">
                <a:latin typeface="Times New Roman" pitchFamily="18" charset="0"/>
                <a:cs typeface="Times New Roman" pitchFamily="18" charset="0"/>
              </a:rPr>
              <a:t>ПРОВЕРКА САМОСТОЯТЕЛЬНОГО ЗАДАНИЯ</a:t>
            </a:r>
            <a:endParaRPr sz="1800"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0" name="Picture 8">
            <a:extLst>
              <a:ext uri="{FF2B5EF4-FFF2-40B4-BE49-F238E27FC236}">
                <a16:creationId xmlns:a16="http://schemas.microsoft.com/office/drawing/2014/main" xmlns="" id="{6409C7E2-A080-421C-ADE9-F907759E4C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875" y="-53975"/>
            <a:ext cx="2257425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Цилиндр 1">
            <a:extLst>
              <a:ext uri="{FF2B5EF4-FFF2-40B4-BE49-F238E27FC236}">
                <a16:creationId xmlns:a16="http://schemas.microsoft.com/office/drawing/2014/main" xmlns="" id="{AC7B0ABB-DEC4-445A-AD6D-C5E75693091F}"/>
              </a:ext>
            </a:extLst>
          </p:cNvPr>
          <p:cNvSpPr/>
          <p:nvPr/>
        </p:nvSpPr>
        <p:spPr>
          <a:xfrm>
            <a:off x="4254500" y="1394134"/>
            <a:ext cx="990600" cy="1477328"/>
          </a:xfrm>
          <a:prstGeom prst="ca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id="{547504DF-0FE0-4078-BC58-8691A6BE015E}"/>
                  </a:ext>
                </a:extLst>
              </p:cNvPr>
              <p:cNvSpPr txBox="1"/>
              <p:nvPr/>
            </p:nvSpPr>
            <p:spPr>
              <a:xfrm>
                <a:off x="368300" y="784225"/>
                <a:ext cx="3418418" cy="19150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400" dirty="0">
                    <a:solidFill>
                      <a:srgbClr val="000000"/>
                    </a:solidFill>
                    <a:latin typeface="Arial" panose="020B0604020202020204" pitchFamily="34" charset="0"/>
                    <a:ea typeface="MS PGothic" panose="020B0600070205080204" pitchFamily="34" charset="-128"/>
                    <a:cs typeface="Arial" panose="020B0604020202020204" pitchFamily="34" charset="0"/>
                  </a:rPr>
                  <a:t>Зная величину </a:t>
                </a:r>
                <a:r>
                  <a:rPr lang="ru-RU" sz="1400" dirty="0" smtClean="0">
                    <a:solidFill>
                      <a:srgbClr val="000000"/>
                    </a:solidFill>
                    <a:latin typeface="Arial" panose="020B0604020202020204" pitchFamily="34" charset="0"/>
                    <a:ea typeface="MS PGothic" panose="020B0600070205080204" pitchFamily="34" charset="-128"/>
                    <a:cs typeface="Arial" panose="020B0604020202020204" pitchFamily="34" charset="0"/>
                  </a:rPr>
                  <a:t>объёма </a:t>
                </a:r>
                <a:r>
                  <a:rPr lang="ru-RU" sz="1400" dirty="0">
                    <a:solidFill>
                      <a:srgbClr val="000000"/>
                    </a:solidFill>
                    <a:latin typeface="Arial" panose="020B0604020202020204" pitchFamily="34" charset="0"/>
                    <a:ea typeface="MS PGothic" panose="020B0600070205080204" pitchFamily="34" charset="-128"/>
                    <a:cs typeface="Arial" panose="020B0604020202020204" pitchFamily="34" charset="0"/>
                  </a:rPr>
                  <a:t>и боковой поверхности, можно выразить радиус цилиндра:</a:t>
                </a:r>
                <a:endPara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endParaRPr>
              </a:p>
              <a:p>
                <a:endParaRPr lang="en-US" sz="1400" dirty="0">
                  <a:solidFill>
                    <a:srgbClr val="000000"/>
                  </a:solidFill>
                  <a:latin typeface="Roboto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sSub>
                            <m:sSubPr>
                              <m:ctrlPr>
                                <a:rPr lang="ru-RU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uz-Cyrl-UZ" sz="1400" i="1">
                                  <a:latin typeface="Cambria Math" panose="02040503050406030204" pitchFamily="18" charset="0"/>
                                </a:rPr>
                                <m:t>бок</m:t>
                              </m:r>
                            </m:sub>
                          </m:sSub>
                        </m:den>
                      </m:f>
                      <m:r>
                        <a:rPr lang="ru-RU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400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  <m:sSup>
                            <m:sSupPr>
                              <m:ctrlPr>
                                <a:rPr lang="ru-RU" sz="1400" i="1" dirty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1400" i="1" dirty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ru-RU" sz="1400" i="1" dirty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ru-RU" sz="1400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ru-RU" sz="1400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ru-RU" sz="1400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  <m:r>
                            <a:rPr lang="ru-RU" sz="1400" i="1" dirty="0" err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𝑟h</m:t>
                          </m:r>
                          <m:r>
                            <m:rPr>
                              <m:nor/>
                            </m:rPr>
                            <a:rPr lang="ru-RU" sz="1400" dirty="0"/>
                            <m:t> 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uz-Cyrl-UZ" sz="1400" b="0" i="1" smtClean="0">
                              <a:latin typeface="Cambria Math" panose="02040503050406030204" pitchFamily="18" charset="0"/>
                            </a:rPr>
                            <m:t>75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25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uz-Cyrl-UZ" sz="1400" b="0" i="1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r>
                  <a:rPr lang="en-US" sz="1400" b="0" dirty="0"/>
                  <a:t/>
                </a:r>
                <a:br>
                  <a:rPr lang="en-US" sz="1400" b="0" dirty="0"/>
                </a:br>
                <a:endParaRPr lang="en-US" sz="1400" b="0" dirty="0"/>
              </a:p>
              <a:p>
                <a:endParaRPr lang="en-US" sz="1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=≫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=6</m:t>
                      </m:r>
                    </m:oMath>
                  </m:oMathPara>
                </a14:m>
                <a:r>
                  <a:rPr lang="en-US" dirty="0"/>
                  <a:t/>
                </a:r>
                <a:br>
                  <a:rPr lang="en-US" dirty="0"/>
                </a:br>
                <a:endParaRPr lang="ru-RU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547504DF-0FE0-4078-BC58-8691A6BE01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300" y="784225"/>
                <a:ext cx="3418418" cy="1915076"/>
              </a:xfrm>
              <a:prstGeom prst="rect">
                <a:avLst/>
              </a:prstGeom>
              <a:blipFill rotWithShape="0">
                <a:blip r:embed="rId3"/>
                <a:stretch>
                  <a:fillRect l="-535" t="-637" r="-5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xmlns="" id="{70DB8F76-A515-406B-9BF7-EFFCFFF806F8}"/>
              </a:ext>
            </a:extLst>
          </p:cNvPr>
          <p:cNvCxnSpPr/>
          <p:nvPr/>
        </p:nvCxnSpPr>
        <p:spPr>
          <a:xfrm>
            <a:off x="4787900" y="1546225"/>
            <a:ext cx="45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0E5A6CD1-D69A-466C-9D04-1CDC0AEB3849}"/>
                  </a:ext>
                </a:extLst>
              </p:cNvPr>
              <p:cNvSpPr txBox="1"/>
              <p:nvPr/>
            </p:nvSpPr>
            <p:spPr>
              <a:xfrm>
                <a:off x="4933015" y="1305664"/>
                <a:ext cx="16696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E5A6CD1-D69A-466C-9D04-1CDC0AEB38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3015" y="1305664"/>
                <a:ext cx="166969" cy="276999"/>
              </a:xfrm>
              <a:prstGeom prst="rect">
                <a:avLst/>
              </a:prstGeom>
              <a:blipFill>
                <a:blip r:embed="rId4"/>
                <a:stretch>
                  <a:fillRect l="-21429" r="-142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3A1CC4FA-C9B0-4E30-B95C-AF572384DC0B}"/>
                  </a:ext>
                </a:extLst>
              </p:cNvPr>
              <p:cNvSpPr txBox="1"/>
              <p:nvPr/>
            </p:nvSpPr>
            <p:spPr>
              <a:xfrm>
                <a:off x="5311144" y="2044328"/>
                <a:ext cx="18511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A1CC4FA-C9B0-4E30-B95C-AF572384DC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1144" y="2044328"/>
                <a:ext cx="185114" cy="276999"/>
              </a:xfrm>
              <a:prstGeom prst="rect">
                <a:avLst/>
              </a:prstGeom>
              <a:blipFill>
                <a:blip r:embed="rId5"/>
                <a:stretch>
                  <a:fillRect l="-32258" r="-25806" b="-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03686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53448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1800" spc="5" dirty="0">
                <a:latin typeface="Times New Roman" pitchFamily="18" charset="0"/>
                <a:cs typeface="Times New Roman" pitchFamily="18" charset="0"/>
              </a:rPr>
              <a:t>ПРОВЕРКА САМОСТОЯТЕЛЬНОГО ЗАДАНИЯ</a:t>
            </a:r>
            <a:endParaRPr sz="1800"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0" name="Picture 8">
            <a:extLst>
              <a:ext uri="{FF2B5EF4-FFF2-40B4-BE49-F238E27FC236}">
                <a16:creationId xmlns:a16="http://schemas.microsoft.com/office/drawing/2014/main" xmlns="" id="{6409C7E2-A080-421C-ADE9-F907759E4C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875" y="-53975"/>
            <a:ext cx="2257425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Цилиндр 1">
            <a:extLst>
              <a:ext uri="{FF2B5EF4-FFF2-40B4-BE49-F238E27FC236}">
                <a16:creationId xmlns:a16="http://schemas.microsoft.com/office/drawing/2014/main" xmlns="" id="{AC7B0ABB-DEC4-445A-AD6D-C5E75693091F}"/>
              </a:ext>
            </a:extLst>
          </p:cNvPr>
          <p:cNvSpPr/>
          <p:nvPr/>
        </p:nvSpPr>
        <p:spPr>
          <a:xfrm>
            <a:off x="4254500" y="1394134"/>
            <a:ext cx="990600" cy="1477328"/>
          </a:xfrm>
          <a:prstGeom prst="ca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id="{547504DF-0FE0-4078-BC58-8691A6BE015E}"/>
                  </a:ext>
                </a:extLst>
              </p:cNvPr>
              <p:cNvSpPr txBox="1"/>
              <p:nvPr/>
            </p:nvSpPr>
            <p:spPr>
              <a:xfrm>
                <a:off x="150282" y="732878"/>
                <a:ext cx="3959102" cy="227754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Подставим значение радиуса в формулу </a:t>
                </a:r>
                <a:r>
                  <a:rPr lang="ru-RU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объёма </a:t>
                </a:r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и </a:t>
                </a:r>
                <a:r>
                  <a:rPr lang="ru-RU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найдём </a:t>
                </a:r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из этой формулы искомую высоту:</a:t>
                </a:r>
                <a:endParaRPr lang="ru-RU" i="1" dirty="0" smtClean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pPr algn="just">
                  <a:spcBef>
                    <a:spcPts val="600"/>
                  </a:spcBef>
                </a:pPr>
                <a:endParaRPr lang="ru-RU" i="1" dirty="0" smtClean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pPr algn="ctr">
                  <a:spcBef>
                    <a:spcPts val="6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ru-RU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ru-RU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ru-RU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b="0" i="1" dirty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uz-Cyrl-UZ" b="0" i="1" dirty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36</m:t>
                      </m:r>
                      <m:r>
                        <a:rPr lang="en-US" b="0" i="1" dirty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b="0" i="1" dirty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</m:t>
                      </m:r>
                      <m:r>
                        <a:rPr lang="en-US" b="0" i="1" dirty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=75</m:t>
                      </m:r>
                      <m:r>
                        <a:rPr lang="en-US" b="0" i="1" dirty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r>
                  <a:rPr lang="ru-RU" b="0" dirty="0">
                    <a:solidFill>
                      <a:srgbClr val="000000"/>
                    </a:solidFill>
                    <a:ea typeface="Cambria Math" panose="02040503050406030204" pitchFamily="18" charset="0"/>
                  </a:rPr>
                  <a:t/>
                </a:r>
                <a:br>
                  <a:rPr lang="ru-RU" b="0" dirty="0">
                    <a:solidFill>
                      <a:srgbClr val="000000"/>
                    </a:solidFill>
                    <a:ea typeface="Cambria Math" panose="02040503050406030204" pitchFamily="18" charset="0"/>
                  </a:rPr>
                </a:br>
                <a:r>
                  <a:rPr lang="en-US" b="0" dirty="0">
                    <a:solidFill>
                      <a:srgbClr val="000000"/>
                    </a:solidFill>
                    <a:ea typeface="Cambria Math" panose="02040503050406030204" pitchFamily="18" charset="0"/>
                  </a:rPr>
                  <a:t/>
                </a:r>
                <a:br>
                  <a:rPr lang="en-US" b="0" dirty="0">
                    <a:solidFill>
                      <a:srgbClr val="000000"/>
                    </a:solidFill>
                    <a:ea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   </m:t>
                      </m:r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</m:t>
                      </m:r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uz-Cyrl-UZ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75</m:t>
                          </m:r>
                        </m:num>
                        <m:den>
                          <m:r>
                            <a:rPr lang="uz-Cyrl-UZ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36</m:t>
                          </m:r>
                        </m:den>
                      </m:f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uz-Cyrl-UZ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uz-Cyrl-UZ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08</m:t>
                      </m:r>
                    </m:oMath>
                  </m:oMathPara>
                </a14:m>
                <a:r>
                  <a:rPr lang="en-US" dirty="0"/>
                  <a:t/>
                </a:r>
                <a:br>
                  <a:rPr lang="en-US" dirty="0"/>
                </a:br>
                <a:endParaRPr lang="en-US" dirty="0"/>
              </a:p>
              <a:p>
                <a:endParaRPr lang="en-US" dirty="0"/>
              </a:p>
              <a:p>
                <a:endParaRPr lang="ru-RU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547504DF-0FE0-4078-BC58-8691A6BE01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282" y="732878"/>
                <a:ext cx="3959102" cy="2277547"/>
              </a:xfrm>
              <a:prstGeom prst="rect">
                <a:avLst/>
              </a:prstGeom>
              <a:blipFill rotWithShape="0">
                <a:blip r:embed="rId3"/>
                <a:stretch>
                  <a:fillRect l="-462" t="-535" r="-4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xmlns="" id="{70DB8F76-A515-406B-9BF7-EFFCFFF806F8}"/>
              </a:ext>
            </a:extLst>
          </p:cNvPr>
          <p:cNvCxnSpPr/>
          <p:nvPr/>
        </p:nvCxnSpPr>
        <p:spPr>
          <a:xfrm>
            <a:off x="4787900" y="1546225"/>
            <a:ext cx="45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0E5A6CD1-D69A-466C-9D04-1CDC0AEB3849}"/>
                  </a:ext>
                </a:extLst>
              </p:cNvPr>
              <p:cNvSpPr txBox="1"/>
              <p:nvPr/>
            </p:nvSpPr>
            <p:spPr>
              <a:xfrm>
                <a:off x="4933015" y="1305664"/>
                <a:ext cx="16696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E5A6CD1-D69A-466C-9D04-1CDC0AEB38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3015" y="1305664"/>
                <a:ext cx="166969" cy="276999"/>
              </a:xfrm>
              <a:prstGeom prst="rect">
                <a:avLst/>
              </a:prstGeom>
              <a:blipFill>
                <a:blip r:embed="rId4"/>
                <a:stretch>
                  <a:fillRect l="-21429" r="-142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3A1CC4FA-C9B0-4E30-B95C-AF572384DC0B}"/>
                  </a:ext>
                </a:extLst>
              </p:cNvPr>
              <p:cNvSpPr txBox="1"/>
              <p:nvPr/>
            </p:nvSpPr>
            <p:spPr>
              <a:xfrm>
                <a:off x="5311144" y="2044328"/>
                <a:ext cx="18511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A1CC4FA-C9B0-4E30-B95C-AF572384DC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1144" y="2044328"/>
                <a:ext cx="185114" cy="276999"/>
              </a:xfrm>
              <a:prstGeom prst="rect">
                <a:avLst/>
              </a:prstGeom>
              <a:blipFill>
                <a:blip r:embed="rId5"/>
                <a:stretch>
                  <a:fillRect l="-32258" r="-25806" b="-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4803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ages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01700" y="732655"/>
            <a:ext cx="1063590" cy="964442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/>
              <a:t>Пирамида</a:t>
            </a:r>
          </a:p>
        </p:txBody>
      </p:sp>
      <p:pic>
        <p:nvPicPr>
          <p:cNvPr id="5" name="Рисунок 4" descr="images (1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1006" y="755582"/>
            <a:ext cx="959935" cy="1068096"/>
          </a:xfrm>
          <a:prstGeom prst="rect">
            <a:avLst/>
          </a:prstGeom>
        </p:spPr>
      </p:pic>
      <p:pic>
        <p:nvPicPr>
          <p:cNvPr id="6" name="Рисунок 5" descr="0025-040-Dano-a8-v4-n47-L5-Najti-k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2100" y="741234"/>
            <a:ext cx="1002173" cy="919454"/>
          </a:xfrm>
          <a:prstGeom prst="rect">
            <a:avLst/>
          </a:prstGeom>
        </p:spPr>
      </p:pic>
      <p:pic>
        <p:nvPicPr>
          <p:cNvPr id="7" name="Рисунок 6" descr="slide-9.jpg"/>
          <p:cNvPicPr>
            <a:picLocks noChangeAspect="1"/>
          </p:cNvPicPr>
          <p:nvPr/>
        </p:nvPicPr>
        <p:blipFill>
          <a:blip r:embed="rId5"/>
          <a:srcRect t="16077"/>
          <a:stretch>
            <a:fillRect/>
          </a:stretch>
        </p:blipFill>
        <p:spPr>
          <a:xfrm>
            <a:off x="709388" y="1927225"/>
            <a:ext cx="1557328" cy="980222"/>
          </a:xfrm>
          <a:prstGeom prst="rect">
            <a:avLst/>
          </a:prstGeom>
        </p:spPr>
      </p:pic>
      <p:pic>
        <p:nvPicPr>
          <p:cNvPr id="8" name="Рисунок 7" descr="Tetraedrs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99086" y="1780605"/>
            <a:ext cx="1460386" cy="11268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8698809"/>
              </p:ext>
            </p:extLst>
          </p:nvPr>
        </p:nvGraphicFramePr>
        <p:xfrm>
          <a:off x="368300" y="631825"/>
          <a:ext cx="5105400" cy="2431719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32954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77585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1808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0" kern="1200" dirty="0"/>
                        <a:t>1</a:t>
                      </a:r>
                      <a:r>
                        <a:rPr kumimoji="0" lang="ru-RU" sz="900" b="0" kern="1200" dirty="0" smtClean="0"/>
                        <a:t>. Определение </a:t>
                      </a:r>
                      <a:r>
                        <a:rPr kumimoji="0" lang="ru-RU" sz="900" b="0" kern="1200" dirty="0"/>
                        <a:t>пирамиды</a:t>
                      </a:r>
                      <a:endParaRPr lang="ru-RU" sz="900" b="0" dirty="0"/>
                    </a:p>
                    <a:p>
                      <a:endParaRPr lang="ru-RU" sz="900" b="0" dirty="0"/>
                    </a:p>
                  </a:txBody>
                  <a:tcPr marL="43265" marR="43265" marT="21632" marB="21632"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0" lang="ru-RU" sz="900" b="0" kern="1200" dirty="0"/>
                        <a:t>Многогранник, составленный из двух</a:t>
                      </a:r>
                      <a:r>
                        <a:rPr kumimoji="0" lang="ru-RU" sz="900" b="0" kern="1200" baseline="0" dirty="0"/>
                        <a:t>  </a:t>
                      </a:r>
                      <a:r>
                        <a:rPr kumimoji="0" lang="ru-RU" sz="900" b="0" kern="1200" baseline="0" dirty="0" smtClean="0"/>
                        <a:t> </a:t>
                      </a:r>
                      <a:r>
                        <a:rPr kumimoji="0" lang="en-US" sz="900" b="0" kern="1200" baseline="0" dirty="0" smtClean="0"/>
                        <a:t>n</a:t>
                      </a:r>
                      <a:r>
                        <a:rPr kumimoji="0" lang="ru-RU" sz="900" b="0" kern="1200" dirty="0"/>
                        <a:t>-угольников и </a:t>
                      </a:r>
                      <a:r>
                        <a:rPr kumimoji="0" lang="en-US" sz="900" b="0" kern="1200" dirty="0"/>
                        <a:t>n</a:t>
                      </a:r>
                      <a:r>
                        <a:rPr kumimoji="0" lang="ru-RU" sz="900" b="0" kern="1200" dirty="0"/>
                        <a:t>-треугольников.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0" lang="ru-RU" sz="900" b="0" kern="1200" dirty="0"/>
                        <a:t>Многогранник, составленный из двух равных </a:t>
                      </a:r>
                      <a:r>
                        <a:rPr kumimoji="0" lang="en-US" sz="900" b="0" kern="1200" dirty="0"/>
                        <a:t>n</a:t>
                      </a:r>
                      <a:r>
                        <a:rPr kumimoji="0" lang="ru-RU" sz="900" b="0" kern="1200" dirty="0"/>
                        <a:t>-угольников, расположенных в параллельных плоскостях и </a:t>
                      </a:r>
                      <a:r>
                        <a:rPr kumimoji="0" lang="en-US" sz="900" b="0" kern="1200" dirty="0"/>
                        <a:t>n</a:t>
                      </a:r>
                      <a:r>
                        <a:rPr kumimoji="0" lang="ru-RU" sz="900" b="0" kern="1200" dirty="0"/>
                        <a:t> параллелограммов.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0" lang="ru-RU" sz="900" b="0" kern="1200" dirty="0"/>
                        <a:t>Многогранник, составленный из </a:t>
                      </a:r>
                      <a:r>
                        <a:rPr kumimoji="0" lang="ru-RU" sz="900" b="0" kern="1200" dirty="0" smtClean="0"/>
                        <a:t>одного </a:t>
                      </a:r>
                      <a:r>
                        <a:rPr kumimoji="0" lang="en-US" sz="900" b="0" kern="1200" dirty="0" smtClean="0"/>
                        <a:t>n</a:t>
                      </a:r>
                      <a:r>
                        <a:rPr kumimoji="0" lang="ru-RU" sz="900" b="0" kern="1200" dirty="0"/>
                        <a:t>-угольника и </a:t>
                      </a:r>
                      <a:r>
                        <a:rPr kumimoji="0" lang="en-US" sz="900" b="0" kern="1200" dirty="0"/>
                        <a:t>n</a:t>
                      </a:r>
                      <a:r>
                        <a:rPr kumimoji="0" lang="ru-RU" sz="900" b="0" kern="1200" dirty="0"/>
                        <a:t>-треугольников.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0" lang="ru-RU" sz="900" b="0" kern="1200" dirty="0"/>
                        <a:t>Многогранник, составленный из двух равных </a:t>
                      </a:r>
                      <a:r>
                        <a:rPr kumimoji="0" lang="en-US" sz="900" b="0" kern="1200" dirty="0"/>
                        <a:t>n</a:t>
                      </a:r>
                      <a:r>
                        <a:rPr kumimoji="0" lang="ru-RU" sz="900" b="0" kern="1200" dirty="0"/>
                        <a:t>-угольников и </a:t>
                      </a:r>
                      <a:r>
                        <a:rPr kumimoji="0" lang="en-US" sz="900" b="0" kern="1200" dirty="0"/>
                        <a:t>n</a:t>
                      </a:r>
                      <a:r>
                        <a:rPr kumimoji="0" lang="ru-RU" sz="900" b="0" kern="1200" dirty="0"/>
                        <a:t>-треугольников.</a:t>
                      </a:r>
                    </a:p>
                  </a:txBody>
                  <a:tcPr marL="43265" marR="43265" marT="21632" marB="21632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589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kern="1200" dirty="0"/>
                        <a:t>2</a:t>
                      </a:r>
                      <a:r>
                        <a:rPr kumimoji="0" lang="ru-RU" sz="900" kern="1200" dirty="0" smtClean="0"/>
                        <a:t>. Что </a:t>
                      </a:r>
                      <a:r>
                        <a:rPr kumimoji="0" lang="ru-RU" sz="900" kern="1200" dirty="0"/>
                        <a:t>представляет собой боковая грань пирамиды?</a:t>
                      </a:r>
                      <a:endParaRPr lang="ru-RU" sz="900" dirty="0"/>
                    </a:p>
                  </a:txBody>
                  <a:tcPr marL="43265" marR="43265" marT="21632" marB="21632"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0" lang="ru-RU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Параллелограмм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0" lang="ru-RU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Круг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0" lang="ru-RU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Прямоугольник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0" lang="ru-RU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Треугольник</a:t>
                      </a:r>
                    </a:p>
                  </a:txBody>
                  <a:tcPr marL="43265" marR="43265" marT="21632" marB="21632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7697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 Определение </a:t>
                      </a:r>
                      <a:r>
                        <a:rPr kumimoji="0" lang="ru-RU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апофемы</a:t>
                      </a:r>
                      <a:endParaRPr lang="ru-RU" sz="900" b="0" dirty="0"/>
                    </a:p>
                  </a:txBody>
                  <a:tcPr marL="43265" marR="43265" marT="21632" marB="21632"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0" lang="ru-RU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Высота грани </a:t>
                      </a:r>
                      <a:r>
                        <a:rPr kumimoji="0" lang="ru-RU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пирамиды</a:t>
                      </a:r>
                      <a:endParaRPr kumimoji="0" lang="ru-RU" sz="9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0" lang="ru-RU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Высота боковой грани правильной </a:t>
                      </a:r>
                      <a:r>
                        <a:rPr kumimoji="0" lang="ru-RU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пирамиды</a:t>
                      </a:r>
                      <a:endParaRPr kumimoji="0" lang="ru-RU" sz="9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0" lang="ru-RU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Высота боковой грани </a:t>
                      </a:r>
                      <a:r>
                        <a:rPr kumimoji="0" lang="ru-RU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пирамиды</a:t>
                      </a:r>
                      <a:endParaRPr kumimoji="0" lang="ru-RU" sz="9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0" lang="ru-RU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Высота грани правильной </a:t>
                      </a:r>
                      <a:r>
                        <a:rPr kumimoji="0" lang="ru-RU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пирамиды</a:t>
                      </a:r>
                      <a:endParaRPr kumimoji="0" lang="ru-RU" sz="9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265" marR="43265" marT="21632" marB="21632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35990" y="129944"/>
            <a:ext cx="3893820" cy="315471"/>
          </a:xfrm>
        </p:spPr>
        <p:txBody>
          <a:bodyPr/>
          <a:lstStyle/>
          <a:p>
            <a:pPr algn="ctr"/>
            <a:r>
              <a:rPr lang="ru-RU" dirty="0"/>
              <a:t>Теоретический тест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0358108"/>
              </p:ext>
            </p:extLst>
          </p:nvPr>
        </p:nvGraphicFramePr>
        <p:xfrm>
          <a:off x="368300" y="631825"/>
          <a:ext cx="5029200" cy="2322491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30969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71950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7305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 Определение правильной </a:t>
                      </a:r>
                      <a:r>
                        <a:rPr kumimoji="0" lang="ru-RU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пирамиды</a:t>
                      </a:r>
                      <a:endParaRPr lang="ru-RU" sz="900" dirty="0"/>
                    </a:p>
                  </a:txBody>
                  <a:tcPr marL="43265" marR="43265" marT="21632" marB="21632"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0" lang="ru-RU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Прямая пирамида называется правильной, если в основании лежит правильный </a:t>
                      </a:r>
                      <a:r>
                        <a:rPr kumimoji="0" lang="ru-RU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многоугольник</a:t>
                      </a:r>
                      <a:endParaRPr kumimoji="0" lang="ru-RU" sz="9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0" lang="ru-RU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Пирамида называется правильной, </a:t>
                      </a:r>
                      <a:r>
                        <a:rPr kumimoji="0" lang="ru-RU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если </a:t>
                      </a:r>
                      <a:r>
                        <a:rPr kumimoji="0" lang="ru-RU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основании лежит правильный многоугольник, а отрезок, соединяющий вершину пирамиды с центром основания, является </a:t>
                      </a:r>
                      <a:r>
                        <a:rPr kumimoji="0" lang="ru-RU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её высотой</a:t>
                      </a:r>
                      <a:endParaRPr kumimoji="0" lang="ru-RU" sz="9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0" lang="ru-RU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Пирамида называется правильной, если отрезок, соединяющий вершину пирамиды с центром основания, является </a:t>
                      </a:r>
                      <a:r>
                        <a:rPr kumimoji="0" lang="ru-RU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её </a:t>
                      </a:r>
                      <a:r>
                        <a:rPr kumimoji="0" lang="ru-RU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высотой.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0" lang="ru-RU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Пирамида называется правильной, если в основании лежит многоугольник, а отрезок, соединяющий вершину пирамиды с центром основания, является </a:t>
                      </a:r>
                      <a:r>
                        <a:rPr kumimoji="0" lang="ru-RU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её </a:t>
                      </a:r>
                      <a:r>
                        <a:rPr kumimoji="0" lang="ru-RU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высотой.</a:t>
                      </a:r>
                    </a:p>
                  </a:txBody>
                  <a:tcPr marL="43265" marR="43265" marT="21632" marB="21632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24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5. Сколько боковых граней имеет треугольная пирамида?</a:t>
                      </a:r>
                      <a:endParaRPr lang="ru-RU" sz="900" dirty="0"/>
                    </a:p>
                  </a:txBody>
                  <a:tcPr marL="43265" marR="43265" marT="21632" marB="21632"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0" lang="ru-RU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Одну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0" lang="ru-RU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Две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0" lang="ru-RU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Три</a:t>
                      </a:r>
                      <a:endParaRPr kumimoji="0" lang="ru-RU" sz="9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0" lang="ru-RU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Много</a:t>
                      </a:r>
                      <a:endParaRPr kumimoji="0" lang="ru-RU" sz="9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265" marR="43265" marT="21632" marB="21632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35990" y="129944"/>
            <a:ext cx="3893820" cy="315471"/>
          </a:xfrm>
        </p:spPr>
        <p:txBody>
          <a:bodyPr/>
          <a:lstStyle/>
          <a:p>
            <a:pPr algn="ctr"/>
            <a:r>
              <a:rPr lang="ru-RU" dirty="0"/>
              <a:t>Теоретический тест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4601378"/>
              </p:ext>
            </p:extLst>
          </p:nvPr>
        </p:nvGraphicFramePr>
        <p:xfrm>
          <a:off x="368300" y="708025"/>
          <a:ext cx="5029200" cy="1859823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30969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71950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760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6.Площадь боковой поверхности правильной </a:t>
                      </a:r>
                      <a:r>
                        <a:rPr kumimoji="0" lang="ru-RU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пирамиды</a:t>
                      </a:r>
                      <a:endParaRPr lang="ru-RU" sz="900" b="0" dirty="0"/>
                    </a:p>
                  </a:txBody>
                  <a:tcPr marL="43265" marR="43265" marT="21632" marB="21632"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0" lang="en-US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S=PH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0" lang="en-US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S=2</a:t>
                      </a:r>
                      <a:r>
                        <a:rPr kumimoji="0" lang="el-GR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π</a:t>
                      </a:r>
                      <a:r>
                        <a:rPr kumimoji="0" lang="en-US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endParaRPr kumimoji="0" lang="ru-RU" sz="9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0" lang="en-US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S=</a:t>
                      </a:r>
                      <a:r>
                        <a:rPr kumimoji="0" lang="el-GR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π</a:t>
                      </a:r>
                      <a:r>
                        <a:rPr kumimoji="0" lang="en-US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0" lang="en-US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S=</a:t>
                      </a:r>
                      <a:r>
                        <a:rPr kumimoji="0" lang="ru-RU" sz="7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1/2 </a:t>
                      </a:r>
                      <a:r>
                        <a:rPr kumimoji="0" lang="en-US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Pl</a:t>
                      </a:r>
                    </a:p>
                  </a:txBody>
                  <a:tcPr marL="43265" marR="43265" marT="21632" marB="21632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24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7. Площадь полной поверхности </a:t>
                      </a:r>
                      <a:r>
                        <a:rPr kumimoji="0" lang="ru-RU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пирамиды</a:t>
                      </a:r>
                      <a:endParaRPr lang="ru-RU" sz="900" dirty="0"/>
                    </a:p>
                  </a:txBody>
                  <a:tcPr marL="43265" marR="43265" marT="21632" marB="21632"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0" lang="en-US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2S</a:t>
                      </a:r>
                      <a:r>
                        <a:rPr kumimoji="0" lang="ru-RU" sz="900" b="0" i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бок.+</a:t>
                      </a:r>
                      <a:r>
                        <a:rPr kumimoji="0" lang="ru-RU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r>
                        <a:rPr kumimoji="0" lang="ru-RU" sz="900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осн</a:t>
                      </a:r>
                      <a:endParaRPr kumimoji="0" lang="ru-RU" sz="9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0" lang="ru-RU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en-US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r>
                        <a:rPr kumimoji="0" lang="ru-RU" sz="900" b="0" i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бок.+</a:t>
                      </a:r>
                      <a:r>
                        <a:rPr kumimoji="0" lang="ru-RU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</a:t>
                      </a:r>
                      <a:r>
                        <a:rPr kumimoji="0" lang="en-US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r>
                        <a:rPr kumimoji="0" lang="ru-RU" sz="900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осн</a:t>
                      </a:r>
                      <a:endParaRPr kumimoji="0" lang="ru-RU" sz="9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0" lang="en-US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r>
                        <a:rPr kumimoji="0" lang="ru-RU" sz="900" b="0" i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бок.+</a:t>
                      </a:r>
                      <a:r>
                        <a:rPr kumimoji="0" lang="ru-RU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r>
                        <a:rPr kumimoji="0" lang="ru-RU" sz="900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осн</a:t>
                      </a:r>
                      <a:endParaRPr kumimoji="0" lang="ru-RU" sz="900" b="0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0" lang="en-US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r>
                        <a:rPr kumimoji="0" lang="ru-RU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бок.+ 2</a:t>
                      </a:r>
                      <a:r>
                        <a:rPr kumimoji="0" lang="en-US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r>
                        <a:rPr kumimoji="0" lang="ru-RU" sz="900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осн</a:t>
                      </a:r>
                      <a:endParaRPr kumimoji="0" lang="ru-RU" sz="9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265" marR="43265" marT="21632" marB="21632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624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8. Что представляет собой боковая грань правильной пирамиды?</a:t>
                      </a:r>
                      <a:endParaRPr lang="ru-RU" sz="900" b="0" dirty="0"/>
                    </a:p>
                  </a:txBody>
                  <a:tcPr marL="43265" marR="43265" marT="21632" marB="21632"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0" lang="ru-RU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Равносторонний треугольник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0" lang="ru-RU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Квадрат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0" lang="ru-RU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Прямоугольник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0" lang="ru-RU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Равнобедренный треугольник</a:t>
                      </a:r>
                    </a:p>
                  </a:txBody>
                  <a:tcPr marL="43265" marR="43265" marT="21632" marB="21632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35990" y="129944"/>
            <a:ext cx="3893820" cy="315471"/>
          </a:xfrm>
        </p:spPr>
        <p:txBody>
          <a:bodyPr/>
          <a:lstStyle/>
          <a:p>
            <a:pPr algn="ctr"/>
            <a:r>
              <a:rPr lang="ru-RU" dirty="0"/>
              <a:t>Теоретический тест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6979579"/>
              </p:ext>
            </p:extLst>
          </p:nvPr>
        </p:nvGraphicFramePr>
        <p:xfrm>
          <a:off x="520700" y="936625"/>
          <a:ext cx="4800600" cy="1183808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25016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5043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624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9. Какая фигура не может быть в основании пирамиды?</a:t>
                      </a:r>
                      <a:endParaRPr lang="ru-RU" sz="900" dirty="0"/>
                    </a:p>
                  </a:txBody>
                  <a:tcPr marL="43265" marR="43265" marT="21632" marB="21632"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0" lang="ru-RU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Трапеция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0" lang="ru-RU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Круг</a:t>
                      </a:r>
                      <a:endParaRPr kumimoji="0" lang="ru-RU" sz="9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0" lang="ru-RU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Треугольник</a:t>
                      </a:r>
                      <a:endParaRPr kumimoji="0" lang="ru-RU" sz="9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0" lang="ru-RU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Квадрат</a:t>
                      </a:r>
                      <a:endParaRPr kumimoji="0" lang="ru-RU" sz="9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265" marR="43265" marT="21632" marB="21632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24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10. Сколько оснований имеет правильная пирамида?</a:t>
                      </a:r>
                      <a:endParaRPr lang="ru-RU" sz="900" dirty="0"/>
                    </a:p>
                  </a:txBody>
                  <a:tcPr marL="43265" marR="43265" marT="21632" marB="21632"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0" lang="ru-RU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Одно</a:t>
                      </a:r>
                      <a:endParaRPr kumimoji="0" lang="ru-RU" sz="9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0" lang="ru-RU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Два</a:t>
                      </a:r>
                      <a:endParaRPr kumimoji="0" lang="ru-RU" sz="9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0" lang="ru-RU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Три</a:t>
                      </a:r>
                      <a:endParaRPr kumimoji="0" lang="ru-RU" sz="9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0" lang="ru-RU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Много</a:t>
                      </a:r>
                      <a:endParaRPr kumimoji="0" lang="ru-RU" sz="9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265" marR="43265" marT="21632" marB="21632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35990" y="129944"/>
            <a:ext cx="3893820" cy="315471"/>
          </a:xfrm>
        </p:spPr>
        <p:txBody>
          <a:bodyPr/>
          <a:lstStyle/>
          <a:p>
            <a:pPr algn="ctr"/>
            <a:r>
              <a:rPr lang="ru-RU" dirty="0"/>
              <a:t>Теоретический тест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35dc9c2d33221992ce9868bd462ece3a7f5d81d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6632</TotalTime>
  <Words>624</Words>
  <Application>Microsoft Office PowerPoint</Application>
  <PresentationFormat>Произвольный</PresentationFormat>
  <Paragraphs>205</Paragraphs>
  <Slides>21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21</vt:i4>
      </vt:variant>
    </vt:vector>
  </HeadingPairs>
  <TitlesOfParts>
    <vt:vector size="32" baseType="lpstr">
      <vt:lpstr>BatangChe</vt:lpstr>
      <vt:lpstr>MS PGothic</vt:lpstr>
      <vt:lpstr>Arial</vt:lpstr>
      <vt:lpstr>Calibri</vt:lpstr>
      <vt:lpstr>Cambria Math</vt:lpstr>
      <vt:lpstr>Constantia</vt:lpstr>
      <vt:lpstr>Roboto</vt:lpstr>
      <vt:lpstr>Tahoma</vt:lpstr>
      <vt:lpstr>Times New Roman</vt:lpstr>
      <vt:lpstr>Office Theme</vt:lpstr>
      <vt:lpstr>1_Office Theme</vt:lpstr>
      <vt:lpstr>Презентация PowerPoint</vt:lpstr>
      <vt:lpstr>ПРОВЕРКА САМОСТОЯТЕЛЬНОГО ЗАДАНИЯ</vt:lpstr>
      <vt:lpstr>ПРОВЕРКА САМОСТОЯТЕЛЬНОГО ЗАДАНИЯ</vt:lpstr>
      <vt:lpstr>ПРОВЕРКА САМОСТОЯТЕЛЬНОГО ЗАДАНИЯ</vt:lpstr>
      <vt:lpstr>Пирамида</vt:lpstr>
      <vt:lpstr>Теоретический тест</vt:lpstr>
      <vt:lpstr>Теоретический тест</vt:lpstr>
      <vt:lpstr>Теоретический тест</vt:lpstr>
      <vt:lpstr>Теоретический тест</vt:lpstr>
      <vt:lpstr>Результаты теста</vt:lpstr>
      <vt:lpstr>РЕШЕНИЕ ЗАДАЧ</vt:lpstr>
      <vt:lpstr>Презентация PowerPoint</vt:lpstr>
      <vt:lpstr>РЕШЕНИЕ ЗАДАЧ </vt:lpstr>
      <vt:lpstr>РЕШЕНИЕ ЗАДАЧ</vt:lpstr>
      <vt:lpstr>РЕШЕНИЕ ЗАДАЧ</vt:lpstr>
      <vt:lpstr>Презентация PowerPoint</vt:lpstr>
      <vt:lpstr>Презентация PowerPoint</vt:lpstr>
      <vt:lpstr>РЕШЕНИЕ ЗАДАЧ</vt:lpstr>
      <vt:lpstr>РЕШЕНИЕ ЗАДАЧ</vt:lpstr>
      <vt:lpstr>РЕШЕНИЕ ЗАДАЧ</vt:lpstr>
      <vt:lpstr>ЗАДАНИЕ ДЛЯ САМОСТОЯТЕЛЬНОГО РЕШЕНИЯ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Закирова Ф.М</dc:creator>
  <cp:lastModifiedBy>Закирова Ф.М</cp:lastModifiedBy>
  <cp:revision>654</cp:revision>
  <dcterms:created xsi:type="dcterms:W3CDTF">2020-04-13T08:05:16Z</dcterms:created>
  <dcterms:modified xsi:type="dcterms:W3CDTF">2020-12-16T05:15:59Z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