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1381" r:id="rId2"/>
    <p:sldId id="1544" r:id="rId3"/>
    <p:sldId id="1545" r:id="rId4"/>
    <p:sldId id="1546" r:id="rId5"/>
    <p:sldId id="1547" r:id="rId6"/>
    <p:sldId id="1548" r:id="rId7"/>
    <p:sldId id="1549" r:id="rId8"/>
    <p:sldId id="1550" r:id="rId9"/>
    <p:sldId id="1551" r:id="rId10"/>
    <p:sldId id="1552" r:id="rId11"/>
    <p:sldId id="1553" r:id="rId12"/>
    <p:sldId id="1554" r:id="rId13"/>
    <p:sldId id="1555" r:id="rId14"/>
    <p:sldId id="1536" r:id="rId15"/>
  </p:sldIdLst>
  <p:sldSz cx="9144000" cy="5143500" type="screen16x9"/>
  <p:notesSz cx="5765800" cy="3244850"/>
  <p:custDataLst>
    <p:tags r:id="rId17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81" autoAdjust="0"/>
    <p:restoredTop sz="94618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3532" y="-666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014191" y="2130637"/>
            <a:ext cx="6010434" cy="2065034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ВЗАИМНОЕ РАСПОЛОЖЕНИЕ ПРЯМЫХ И ПЛОСКОСТЕЙ В ПРОСТРАНСТВЕ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2319476"/>
            <a:ext cx="545553" cy="1534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588224" y="361576"/>
            <a:ext cx="1915005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588224" y="361576"/>
            <a:ext cx="1915005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594947" y="480082"/>
            <a:ext cx="1948356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10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ГЕОМЕТРИЯ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7327FCA0-AD07-3D49-8705-439D297BCF58}"/>
              </a:ext>
            </a:extLst>
          </p:cNvPr>
          <p:cNvSpPr/>
          <p:nvPr/>
        </p:nvSpPr>
        <p:spPr>
          <a:xfrm>
            <a:off x="7039401" y="2571750"/>
            <a:ext cx="1837429" cy="23103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46A917B8-D015-E34E-A852-A214A8CF8C72}"/>
              </a:ext>
            </a:extLst>
          </p:cNvPr>
          <p:cNvSpPr/>
          <p:nvPr/>
        </p:nvSpPr>
        <p:spPr>
          <a:xfrm>
            <a:off x="416127" y="210895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77551" y="160133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194841" y="946339"/>
            <a:ext cx="87031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две прямые в пространстве взаимно пересекаются или взаимно параллельны, то они лежат в одной плоскости.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пространстве прямые, не лежащие в одной плоскости называются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скрещивающимися прямыми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араллелограмм 1">
            <a:extLst>
              <a:ext uri="{FF2B5EF4-FFF2-40B4-BE49-F238E27FC236}">
                <a16:creationId xmlns:a16="http://schemas.microsoft.com/office/drawing/2014/main" xmlns="" id="{E5DC3623-6C6D-784B-A957-817D075FD268}"/>
              </a:ext>
            </a:extLst>
          </p:cNvPr>
          <p:cNvSpPr/>
          <p:nvPr/>
        </p:nvSpPr>
        <p:spPr>
          <a:xfrm rot="20707367">
            <a:off x="2773741" y="2191993"/>
            <a:ext cx="2304256" cy="876892"/>
          </a:xfrm>
          <a:prstGeom prst="parallelogram">
            <a:avLst>
              <a:gd name="adj" fmla="val 40642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14" name="Параллелограмм 13">
            <a:extLst>
              <a:ext uri="{FF2B5EF4-FFF2-40B4-BE49-F238E27FC236}">
                <a16:creationId xmlns:a16="http://schemas.microsoft.com/office/drawing/2014/main" xmlns="" id="{B0268A9E-F2F0-F944-B15D-989306DBD0E2}"/>
              </a:ext>
            </a:extLst>
          </p:cNvPr>
          <p:cNvSpPr/>
          <p:nvPr/>
        </p:nvSpPr>
        <p:spPr>
          <a:xfrm rot="20707367">
            <a:off x="6376173" y="2015898"/>
            <a:ext cx="2304256" cy="876892"/>
          </a:xfrm>
          <a:prstGeom prst="parallelogram">
            <a:avLst>
              <a:gd name="adj" fmla="val 40642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02CB990F-57DC-5C4B-B6C6-0AEDA6E8B345}"/>
                  </a:ext>
                </a:extLst>
              </p:cNvPr>
              <p:cNvSpPr txBox="1"/>
              <p:nvPr/>
            </p:nvSpPr>
            <p:spPr>
              <a:xfrm>
                <a:off x="2944113" y="3020011"/>
                <a:ext cx="2193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x-none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CB990F-57DC-5C4B-B6C6-0AEDA6E8B3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113" y="3020011"/>
                <a:ext cx="219354" cy="307777"/>
              </a:xfrm>
              <a:prstGeom prst="rect">
                <a:avLst/>
              </a:prstGeom>
              <a:blipFill>
                <a:blip r:embed="rId2"/>
                <a:stretch>
                  <a:fillRect l="-10526" r="-105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2B51A467-2D6A-8648-86F5-D5394B5A2B9E}"/>
                  </a:ext>
                </a:extLst>
              </p:cNvPr>
              <p:cNvSpPr txBox="1"/>
              <p:nvPr/>
            </p:nvSpPr>
            <p:spPr>
              <a:xfrm>
                <a:off x="6569825" y="2796929"/>
                <a:ext cx="2193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x-none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B51A467-2D6A-8648-86F5-D5394B5A2B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9825" y="2796929"/>
                <a:ext cx="219354" cy="307777"/>
              </a:xfrm>
              <a:prstGeom prst="rect">
                <a:avLst/>
              </a:prstGeom>
              <a:blipFill>
                <a:blip r:embed="rId3"/>
                <a:stretch>
                  <a:fillRect l="-11111" r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2CC1A33B-863E-5945-8A1E-93EDB8F048AB}"/>
              </a:ext>
            </a:extLst>
          </p:cNvPr>
          <p:cNvCxnSpPr/>
          <p:nvPr/>
        </p:nvCxnSpPr>
        <p:spPr>
          <a:xfrm flipV="1">
            <a:off x="3592185" y="2148857"/>
            <a:ext cx="767210" cy="1025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2356930C-DE7D-7B44-92DD-16DDE9B89943}"/>
              </a:ext>
            </a:extLst>
          </p:cNvPr>
          <p:cNvCxnSpPr>
            <a:cxnSpLocks/>
          </p:cNvCxnSpPr>
          <p:nvPr/>
        </p:nvCxnSpPr>
        <p:spPr>
          <a:xfrm>
            <a:off x="3301006" y="2405320"/>
            <a:ext cx="1349568" cy="4464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FE22D8EC-5FDB-AD4E-86E4-6DE805F3DE31}"/>
              </a:ext>
            </a:extLst>
          </p:cNvPr>
          <p:cNvCxnSpPr/>
          <p:nvPr/>
        </p:nvCxnSpPr>
        <p:spPr>
          <a:xfrm flipV="1">
            <a:off x="7011063" y="1970187"/>
            <a:ext cx="767210" cy="1025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1A8FBACB-42B0-3A44-AD1D-00099FB32E99}"/>
              </a:ext>
            </a:extLst>
          </p:cNvPr>
          <p:cNvCxnSpPr/>
          <p:nvPr/>
        </p:nvCxnSpPr>
        <p:spPr>
          <a:xfrm flipV="1">
            <a:off x="7528301" y="1867405"/>
            <a:ext cx="767210" cy="10250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487BF6A9-98B0-EA41-9C4E-D33A67FA7B32}"/>
                  </a:ext>
                </a:extLst>
              </p:cNvPr>
              <p:cNvSpPr txBox="1"/>
              <p:nvPr/>
            </p:nvSpPr>
            <p:spPr>
              <a:xfrm>
                <a:off x="3592185" y="2249038"/>
                <a:ext cx="20666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87BF6A9-98B0-EA41-9C4E-D33A67FA7B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185" y="2249038"/>
                <a:ext cx="206660" cy="307777"/>
              </a:xfrm>
              <a:prstGeom prst="rect">
                <a:avLst/>
              </a:prstGeom>
              <a:blipFill>
                <a:blip r:embed="rId4"/>
                <a:stretch>
                  <a:fillRect l="-16667" r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D877BA11-ADB9-3843-A379-0D442F24886A}"/>
                  </a:ext>
                </a:extLst>
              </p:cNvPr>
              <p:cNvSpPr txBox="1"/>
              <p:nvPr/>
            </p:nvSpPr>
            <p:spPr>
              <a:xfrm>
                <a:off x="7394668" y="1970187"/>
                <a:ext cx="20666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877BA11-ADB9-3843-A379-0D442F2488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668" y="1970187"/>
                <a:ext cx="206660" cy="307777"/>
              </a:xfrm>
              <a:prstGeom prst="rect">
                <a:avLst/>
              </a:prstGeom>
              <a:blipFill>
                <a:blip r:embed="rId5"/>
                <a:stretch>
                  <a:fillRect l="-17647" r="-1176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7CE04690-014A-DD49-ACEA-515086DD0AC7}"/>
                  </a:ext>
                </a:extLst>
              </p:cNvPr>
              <p:cNvSpPr txBox="1"/>
              <p:nvPr/>
            </p:nvSpPr>
            <p:spPr>
              <a:xfrm>
                <a:off x="4256065" y="2171991"/>
                <a:ext cx="2012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CE04690-014A-DD49-ACEA-515086DD0A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065" y="2171991"/>
                <a:ext cx="201209" cy="307777"/>
              </a:xfrm>
              <a:prstGeom prst="rect">
                <a:avLst/>
              </a:prstGeom>
              <a:blipFill>
                <a:blip r:embed="rId6"/>
                <a:stretch>
                  <a:fillRect l="-31250" r="-31250" b="-769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1F4ADCE4-A4BF-1A40-B104-F62AAFAD2045}"/>
                  </a:ext>
                </a:extLst>
              </p:cNvPr>
              <p:cNvSpPr txBox="1"/>
              <p:nvPr/>
            </p:nvSpPr>
            <p:spPr>
              <a:xfrm>
                <a:off x="7909386" y="1880665"/>
                <a:ext cx="2012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4ADCE4-A4BF-1A40-B104-F62AAFAD2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386" y="1880665"/>
                <a:ext cx="201209" cy="307777"/>
              </a:xfrm>
              <a:prstGeom prst="rect">
                <a:avLst/>
              </a:prstGeom>
              <a:blipFill>
                <a:blip r:embed="rId7"/>
                <a:stretch>
                  <a:fillRect l="-29412" r="-29412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араллелограмм 25">
            <a:extLst>
              <a:ext uri="{FF2B5EF4-FFF2-40B4-BE49-F238E27FC236}">
                <a16:creationId xmlns:a16="http://schemas.microsoft.com/office/drawing/2014/main" xmlns="" id="{82375929-B071-E74E-A956-3D825A0E750F}"/>
              </a:ext>
            </a:extLst>
          </p:cNvPr>
          <p:cNvSpPr/>
          <p:nvPr/>
        </p:nvSpPr>
        <p:spPr>
          <a:xfrm>
            <a:off x="6345870" y="4258881"/>
            <a:ext cx="2304256" cy="562446"/>
          </a:xfrm>
          <a:prstGeom prst="parallelogram">
            <a:avLst>
              <a:gd name="adj" fmla="val 10870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94548D61-6357-3F4B-A55A-885EFD26C72D}"/>
              </a:ext>
            </a:extLst>
          </p:cNvPr>
          <p:cNvCxnSpPr>
            <a:cxnSpLocks/>
          </p:cNvCxnSpPr>
          <p:nvPr/>
        </p:nvCxnSpPr>
        <p:spPr>
          <a:xfrm flipV="1">
            <a:off x="6626736" y="4266686"/>
            <a:ext cx="974592" cy="4886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E33DA4C9-439A-3841-9796-510C6347720E}"/>
                  </a:ext>
                </a:extLst>
              </p:cNvPr>
              <p:cNvSpPr txBox="1"/>
              <p:nvPr/>
            </p:nvSpPr>
            <p:spPr>
              <a:xfrm>
                <a:off x="7053955" y="4146054"/>
                <a:ext cx="20666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33DA4C9-439A-3841-9796-510C634772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955" y="4146054"/>
                <a:ext cx="206660" cy="307777"/>
              </a:xfrm>
              <a:prstGeom prst="rect">
                <a:avLst/>
              </a:prstGeom>
              <a:blipFill>
                <a:blip r:embed="rId8"/>
                <a:stretch>
                  <a:fillRect l="-17647" r="-176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EDE3A3C7-7462-C042-8451-250056E68847}"/>
              </a:ext>
            </a:extLst>
          </p:cNvPr>
          <p:cNvCxnSpPr>
            <a:cxnSpLocks/>
          </p:cNvCxnSpPr>
          <p:nvPr/>
        </p:nvCxnSpPr>
        <p:spPr>
          <a:xfrm flipV="1">
            <a:off x="7787532" y="3861379"/>
            <a:ext cx="304338" cy="6787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2E7E0E54-CA9E-DF48-AFD8-4545951B1177}"/>
                  </a:ext>
                </a:extLst>
              </p:cNvPr>
              <p:cNvSpPr txBox="1"/>
              <p:nvPr/>
            </p:nvSpPr>
            <p:spPr>
              <a:xfrm>
                <a:off x="8103145" y="3907802"/>
                <a:ext cx="2012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E7E0E54-CA9E-DF48-AFD8-4545951B11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3145" y="3907802"/>
                <a:ext cx="201209" cy="307777"/>
              </a:xfrm>
              <a:prstGeom prst="rect">
                <a:avLst/>
              </a:prstGeom>
              <a:blipFill>
                <a:blip r:embed="rId9"/>
                <a:stretch>
                  <a:fillRect l="-23529" r="-29412" b="-769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xmlns="" id="{C9D61DEA-B6C0-5245-A9F0-9A3BA4DB1AE7}"/>
              </a:ext>
            </a:extLst>
          </p:cNvPr>
          <p:cNvCxnSpPr>
            <a:cxnSpLocks/>
          </p:cNvCxnSpPr>
          <p:nvPr/>
        </p:nvCxnSpPr>
        <p:spPr>
          <a:xfrm flipV="1">
            <a:off x="7644996" y="4533357"/>
            <a:ext cx="142536" cy="311461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4ED84140-5873-B94B-BBFE-37F8ABC71FC2}"/>
              </a:ext>
            </a:extLst>
          </p:cNvPr>
          <p:cNvCxnSpPr>
            <a:cxnSpLocks/>
          </p:cNvCxnSpPr>
          <p:nvPr/>
        </p:nvCxnSpPr>
        <p:spPr>
          <a:xfrm flipV="1">
            <a:off x="7601328" y="4840584"/>
            <a:ext cx="48839" cy="1427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2500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194841" y="1248344"/>
            <a:ext cx="8703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4.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одна из двух прямых лежит в некоторой плоскости,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другая пересекает эту плоскость в точке, не лежащей на первой прямой, то эти прямые скрещивающиеся.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араллелограмм 9">
            <a:extLst>
              <a:ext uri="{FF2B5EF4-FFF2-40B4-BE49-F238E27FC236}">
                <a16:creationId xmlns:a16="http://schemas.microsoft.com/office/drawing/2014/main" xmlns="" id="{1112E9E1-27E8-E14D-B5CF-6DD1BBD68F54}"/>
              </a:ext>
            </a:extLst>
          </p:cNvPr>
          <p:cNvSpPr/>
          <p:nvPr/>
        </p:nvSpPr>
        <p:spPr>
          <a:xfrm>
            <a:off x="6156176" y="3613933"/>
            <a:ext cx="2304256" cy="562446"/>
          </a:xfrm>
          <a:prstGeom prst="parallelogram">
            <a:avLst>
              <a:gd name="adj" fmla="val 10870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F7877B68-195A-3748-84CD-55ACA7AAABD0}"/>
              </a:ext>
            </a:extLst>
          </p:cNvPr>
          <p:cNvCxnSpPr>
            <a:cxnSpLocks/>
          </p:cNvCxnSpPr>
          <p:nvPr/>
        </p:nvCxnSpPr>
        <p:spPr>
          <a:xfrm flipV="1">
            <a:off x="6437042" y="3621739"/>
            <a:ext cx="974592" cy="4886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E57FC09A-AA17-5D4D-B9D9-80F71327C9FD}"/>
                  </a:ext>
                </a:extLst>
              </p:cNvPr>
              <p:cNvSpPr txBox="1"/>
              <p:nvPr/>
            </p:nvSpPr>
            <p:spPr>
              <a:xfrm>
                <a:off x="6864261" y="3501106"/>
                <a:ext cx="20666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57FC09A-AA17-5D4D-B9D9-80F71327C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261" y="3501106"/>
                <a:ext cx="206660" cy="307777"/>
              </a:xfrm>
              <a:prstGeom prst="rect">
                <a:avLst/>
              </a:prstGeom>
              <a:blipFill>
                <a:blip r:embed="rId2"/>
                <a:stretch>
                  <a:fillRect l="-17647" r="-176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6C0F6FDD-B55C-4440-85E1-AF4B4326E73C}"/>
              </a:ext>
            </a:extLst>
          </p:cNvPr>
          <p:cNvCxnSpPr>
            <a:cxnSpLocks/>
          </p:cNvCxnSpPr>
          <p:nvPr/>
        </p:nvCxnSpPr>
        <p:spPr>
          <a:xfrm flipV="1">
            <a:off x="7597838" y="3216432"/>
            <a:ext cx="304338" cy="6787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0106F92E-00A6-584F-9F37-8D0712000BAC}"/>
                  </a:ext>
                </a:extLst>
              </p:cNvPr>
              <p:cNvSpPr txBox="1"/>
              <p:nvPr/>
            </p:nvSpPr>
            <p:spPr>
              <a:xfrm>
                <a:off x="7913451" y="3262854"/>
                <a:ext cx="20120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106F92E-00A6-584F-9F37-8D0712000B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3451" y="3262854"/>
                <a:ext cx="201209" cy="307777"/>
              </a:xfrm>
              <a:prstGeom prst="rect">
                <a:avLst/>
              </a:prstGeom>
              <a:blipFill>
                <a:blip r:embed="rId3"/>
                <a:stretch>
                  <a:fillRect l="-31250" r="-31250" b="-769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4DC97769-513A-7140-9231-782C6986BB51}"/>
              </a:ext>
            </a:extLst>
          </p:cNvPr>
          <p:cNvCxnSpPr>
            <a:cxnSpLocks/>
          </p:cNvCxnSpPr>
          <p:nvPr/>
        </p:nvCxnSpPr>
        <p:spPr>
          <a:xfrm flipV="1">
            <a:off x="7455302" y="3888410"/>
            <a:ext cx="142536" cy="31146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904EFD3C-9205-ED44-9F87-4009109C7543}"/>
              </a:ext>
            </a:extLst>
          </p:cNvPr>
          <p:cNvCxnSpPr>
            <a:cxnSpLocks/>
          </p:cNvCxnSpPr>
          <p:nvPr/>
        </p:nvCxnSpPr>
        <p:spPr>
          <a:xfrm flipV="1">
            <a:off x="7308304" y="4195637"/>
            <a:ext cx="152169" cy="3203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00347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араллелограмм 9">
            <a:extLst>
              <a:ext uri="{FF2B5EF4-FFF2-40B4-BE49-F238E27FC236}">
                <a16:creationId xmlns:a16="http://schemas.microsoft.com/office/drawing/2014/main" xmlns="" id="{1112E9E1-27E8-E14D-B5CF-6DD1BBD68F54}"/>
              </a:ext>
            </a:extLst>
          </p:cNvPr>
          <p:cNvSpPr/>
          <p:nvPr/>
        </p:nvSpPr>
        <p:spPr>
          <a:xfrm rot="10800000">
            <a:off x="5220071" y="3489096"/>
            <a:ext cx="2520281" cy="1092070"/>
          </a:xfrm>
          <a:prstGeom prst="parallelogram">
            <a:avLst>
              <a:gd name="adj" fmla="val 10870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8AB0FCA-4D6B-7C47-9E44-7ECC1F600E34}"/>
              </a:ext>
            </a:extLst>
          </p:cNvPr>
          <p:cNvSpPr/>
          <p:nvPr/>
        </p:nvSpPr>
        <p:spPr>
          <a:xfrm rot="2807444">
            <a:off x="5019229" y="2882304"/>
            <a:ext cx="953494" cy="1604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288605" y="937030"/>
            <a:ext cx="87031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Меньший из двух прилежащих углов, получившихся при пересечении двух прямых, называется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углом между прямыми. </a:t>
            </a:r>
          </a:p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Углом между скрещивающимися прямыми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называется угол между пересекающимися прямыми, параллельным данным прямым.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F7877B68-195A-3748-84CD-55ACA7AAABD0}"/>
              </a:ext>
            </a:extLst>
          </p:cNvPr>
          <p:cNvCxnSpPr>
            <a:cxnSpLocks/>
          </p:cNvCxnSpPr>
          <p:nvPr/>
        </p:nvCxnSpPr>
        <p:spPr>
          <a:xfrm flipV="1">
            <a:off x="4788024" y="3314322"/>
            <a:ext cx="1475440" cy="7078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E57FC09A-AA17-5D4D-B9D9-80F71327C9FD}"/>
                  </a:ext>
                </a:extLst>
              </p:cNvPr>
              <p:cNvSpPr txBox="1"/>
              <p:nvPr/>
            </p:nvSpPr>
            <p:spPr>
              <a:xfrm>
                <a:off x="5186059" y="3393203"/>
                <a:ext cx="20666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57FC09A-AA17-5D4D-B9D9-80F71327C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059" y="3393203"/>
                <a:ext cx="206660" cy="307777"/>
              </a:xfrm>
              <a:prstGeom prst="rect">
                <a:avLst/>
              </a:prstGeom>
              <a:blipFill>
                <a:blip r:embed="rId2"/>
                <a:stretch>
                  <a:fillRect l="-17647" r="-176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0106F92E-00A6-584F-9F37-8D0712000BAC}"/>
                  </a:ext>
                </a:extLst>
              </p:cNvPr>
              <p:cNvSpPr txBox="1"/>
              <p:nvPr/>
            </p:nvSpPr>
            <p:spPr>
              <a:xfrm>
                <a:off x="5553021" y="3590718"/>
                <a:ext cx="20120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106F92E-00A6-584F-9F37-8D0712000B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021" y="3590718"/>
                <a:ext cx="201209" cy="307777"/>
              </a:xfrm>
              <a:prstGeom prst="rect">
                <a:avLst/>
              </a:prstGeom>
              <a:blipFill>
                <a:blip r:embed="rId3"/>
                <a:stretch>
                  <a:fillRect l="-29412" r="-23529" b="-769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EDA82C43-B5A4-3E40-87F8-94D98856FDB6}"/>
              </a:ext>
            </a:extLst>
          </p:cNvPr>
          <p:cNvCxnSpPr>
            <a:cxnSpLocks/>
          </p:cNvCxnSpPr>
          <p:nvPr/>
        </p:nvCxnSpPr>
        <p:spPr>
          <a:xfrm flipV="1">
            <a:off x="5220071" y="3111799"/>
            <a:ext cx="263877" cy="133216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>
            <a:extLst>
              <a:ext uri="{FF2B5EF4-FFF2-40B4-BE49-F238E27FC236}">
                <a16:creationId xmlns:a16="http://schemas.microsoft.com/office/drawing/2014/main" xmlns="" id="{24BB07E7-2A59-D84D-A99D-6B9184375B7D}"/>
              </a:ext>
            </a:extLst>
          </p:cNvPr>
          <p:cNvSpPr/>
          <p:nvPr/>
        </p:nvSpPr>
        <p:spPr>
          <a:xfrm>
            <a:off x="5343854" y="3597790"/>
            <a:ext cx="132638" cy="130303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3F53B653-E22D-D04D-86A7-0764A8739262}"/>
              </a:ext>
            </a:extLst>
          </p:cNvPr>
          <p:cNvCxnSpPr>
            <a:cxnSpLocks/>
            <a:endCxn id="10" idx="3"/>
          </p:cNvCxnSpPr>
          <p:nvPr/>
        </p:nvCxnSpPr>
        <p:spPr>
          <a:xfrm flipV="1">
            <a:off x="5764801" y="3489096"/>
            <a:ext cx="1308956" cy="10927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BAB0D35A-C82D-4B4B-AEF2-F1E99738EF62}"/>
              </a:ext>
            </a:extLst>
          </p:cNvPr>
          <p:cNvCxnSpPr>
            <a:cxnSpLocks/>
          </p:cNvCxnSpPr>
          <p:nvPr/>
        </p:nvCxnSpPr>
        <p:spPr>
          <a:xfrm flipH="1" flipV="1">
            <a:off x="5942468" y="3889629"/>
            <a:ext cx="519739" cy="7435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DA81DEC0-4435-8043-914C-BD08CED56D10}"/>
              </a:ext>
            </a:extLst>
          </p:cNvPr>
          <p:cNvCxnSpPr>
            <a:cxnSpLocks/>
          </p:cNvCxnSpPr>
          <p:nvPr/>
        </p:nvCxnSpPr>
        <p:spPr>
          <a:xfrm flipV="1">
            <a:off x="6081548" y="3962814"/>
            <a:ext cx="171345" cy="15508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xmlns="" id="{016B6304-83C3-3C4A-9B35-53C1016660C2}"/>
              </a:ext>
            </a:extLst>
          </p:cNvPr>
          <p:cNvCxnSpPr>
            <a:cxnSpLocks/>
          </p:cNvCxnSpPr>
          <p:nvPr/>
        </p:nvCxnSpPr>
        <p:spPr>
          <a:xfrm flipH="1" flipV="1">
            <a:off x="6249701" y="3992910"/>
            <a:ext cx="61573" cy="12498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A2796387-1F63-BD4E-9E55-BE3ABFA85078}"/>
                  </a:ext>
                </a:extLst>
              </p:cNvPr>
              <p:cNvSpPr txBox="1"/>
              <p:nvPr/>
            </p:nvSpPr>
            <p:spPr>
              <a:xfrm>
                <a:off x="6081548" y="3623267"/>
                <a:ext cx="20666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2796387-1F63-BD4E-9E55-BE3ABFA850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548" y="3623267"/>
                <a:ext cx="206660" cy="307777"/>
              </a:xfrm>
              <a:prstGeom prst="rect">
                <a:avLst/>
              </a:prstGeom>
              <a:blipFill>
                <a:blip r:embed="rId4"/>
                <a:stretch>
                  <a:fillRect l="-35294" r="-41176" b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E343ECFF-AB96-AA46-9D4F-57C8AE208A21}"/>
                  </a:ext>
                </a:extLst>
              </p:cNvPr>
              <p:cNvSpPr txBox="1"/>
              <p:nvPr/>
            </p:nvSpPr>
            <p:spPr>
              <a:xfrm>
                <a:off x="6941621" y="3499413"/>
                <a:ext cx="20120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343ECFF-AB96-AA46-9D4F-57C8AE208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621" y="3499413"/>
                <a:ext cx="201209" cy="307777"/>
              </a:xfrm>
              <a:prstGeom prst="rect">
                <a:avLst/>
              </a:prstGeom>
              <a:blipFill>
                <a:blip r:embed="rId5"/>
                <a:stretch>
                  <a:fillRect l="-41176" r="-41176" b="-16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547712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8AB0FCA-4D6B-7C47-9E44-7ECC1F600E34}"/>
              </a:ext>
            </a:extLst>
          </p:cNvPr>
          <p:cNvSpPr/>
          <p:nvPr/>
        </p:nvSpPr>
        <p:spPr>
          <a:xfrm rot="2807444">
            <a:off x="5019229" y="2882304"/>
            <a:ext cx="953494" cy="1604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52CFFBA7-6495-6A43-871B-38D17E17A026}"/>
                  </a:ext>
                </a:extLst>
              </p:cNvPr>
              <p:cNvSpPr txBox="1"/>
              <p:nvPr/>
            </p:nvSpPr>
            <p:spPr>
              <a:xfrm>
                <a:off x="288605" y="937030"/>
                <a:ext cx="8703156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Для нахождения угла между скрещивающимися прямыми: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выбирается некоторая точка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из точки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проводятся прямые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параллельные скрещивающимся прямым;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измеряется угол между этими прямыми;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x-none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2CFFBA7-6495-6A43-871B-38D17E17A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05" y="937030"/>
                <a:ext cx="8703156" cy="2677656"/>
              </a:xfrm>
              <a:prstGeom prst="rect">
                <a:avLst/>
              </a:prstGeom>
              <a:blipFill>
                <a:blip r:embed="rId2"/>
                <a:stretch>
                  <a:fillRect l="-1020" t="-14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F7877B68-195A-3748-84CD-55ACA7AAABD0}"/>
              </a:ext>
            </a:extLst>
          </p:cNvPr>
          <p:cNvCxnSpPr>
            <a:cxnSpLocks/>
          </p:cNvCxnSpPr>
          <p:nvPr/>
        </p:nvCxnSpPr>
        <p:spPr>
          <a:xfrm flipV="1">
            <a:off x="4788024" y="3314322"/>
            <a:ext cx="1475440" cy="7078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EDA82C43-B5A4-3E40-87F8-94D98856FDB6}"/>
              </a:ext>
            </a:extLst>
          </p:cNvPr>
          <p:cNvCxnSpPr>
            <a:cxnSpLocks/>
          </p:cNvCxnSpPr>
          <p:nvPr/>
        </p:nvCxnSpPr>
        <p:spPr>
          <a:xfrm flipV="1">
            <a:off x="5220071" y="3111799"/>
            <a:ext cx="263877" cy="133216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>
            <a:extLst>
              <a:ext uri="{FF2B5EF4-FFF2-40B4-BE49-F238E27FC236}">
                <a16:creationId xmlns:a16="http://schemas.microsoft.com/office/drawing/2014/main" xmlns="" id="{24BB07E7-2A59-D84D-A99D-6B9184375B7D}"/>
              </a:ext>
            </a:extLst>
          </p:cNvPr>
          <p:cNvSpPr/>
          <p:nvPr/>
        </p:nvSpPr>
        <p:spPr>
          <a:xfrm>
            <a:off x="5343854" y="3597790"/>
            <a:ext cx="132638" cy="130303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A2796387-1F63-BD4E-9E55-BE3ABFA85078}"/>
                  </a:ext>
                </a:extLst>
              </p:cNvPr>
              <p:cNvSpPr txBox="1"/>
              <p:nvPr/>
            </p:nvSpPr>
            <p:spPr>
              <a:xfrm>
                <a:off x="5021381" y="3403161"/>
                <a:ext cx="20666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2796387-1F63-BD4E-9E55-BE3ABFA850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381" y="3403161"/>
                <a:ext cx="206660" cy="307777"/>
              </a:xfrm>
              <a:prstGeom prst="rect">
                <a:avLst/>
              </a:prstGeom>
              <a:blipFill>
                <a:blip r:embed="rId3"/>
                <a:stretch>
                  <a:fillRect l="-29412" r="-47059" b="-1153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E343ECFF-AB96-AA46-9D4F-57C8AE208A21}"/>
                  </a:ext>
                </a:extLst>
              </p:cNvPr>
              <p:cNvSpPr txBox="1"/>
              <p:nvPr/>
            </p:nvSpPr>
            <p:spPr>
              <a:xfrm>
                <a:off x="5579013" y="3645558"/>
                <a:ext cx="20120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x-none" sz="20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343ECFF-AB96-AA46-9D4F-57C8AE208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013" y="3645558"/>
                <a:ext cx="201209" cy="307777"/>
              </a:xfrm>
              <a:prstGeom prst="rect">
                <a:avLst/>
              </a:prstGeom>
              <a:blipFill>
                <a:blip r:embed="rId4"/>
                <a:stretch>
                  <a:fillRect l="-41176" r="-41176" b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43BADD11-9BA9-654C-98EC-F0B75F0FC34A}"/>
              </a:ext>
            </a:extLst>
          </p:cNvPr>
          <p:cNvSpPr/>
          <p:nvPr/>
        </p:nvSpPr>
        <p:spPr>
          <a:xfrm>
            <a:off x="5306858" y="3696573"/>
            <a:ext cx="103315" cy="891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="" id="{FB071B2A-912F-B747-9765-7B5415AA9025}"/>
                  </a:ext>
                </a:extLst>
              </p:cNvPr>
              <p:cNvSpPr/>
              <p:nvPr/>
            </p:nvSpPr>
            <p:spPr>
              <a:xfrm>
                <a:off x="4894057" y="3727073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B071B2A-912F-B747-9765-7B5415AA90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4057" y="3727073"/>
                <a:ext cx="541366" cy="584775"/>
              </a:xfrm>
              <a:prstGeom prst="rect">
                <a:avLst/>
              </a:prstGeom>
              <a:blipFill>
                <a:blip r:embed="rId5"/>
                <a:stretch>
                  <a:fillRect l="-227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32950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656" y="2139702"/>
            <a:ext cx="43924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320" y="915566"/>
            <a:ext cx="8795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 стр.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 задания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4.1 - 4.4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араллелограмм 24">
            <a:extLst>
              <a:ext uri="{FF2B5EF4-FFF2-40B4-BE49-F238E27FC236}">
                <a16:creationId xmlns:a16="http://schemas.microsoft.com/office/drawing/2014/main" xmlns="" id="{17195084-1159-CB4E-B5E0-70C51F5CF8B3}"/>
              </a:ext>
            </a:extLst>
          </p:cNvPr>
          <p:cNvSpPr/>
          <p:nvPr/>
        </p:nvSpPr>
        <p:spPr>
          <a:xfrm>
            <a:off x="4669320" y="2839510"/>
            <a:ext cx="3431072" cy="2031902"/>
          </a:xfrm>
          <a:prstGeom prst="parallelogram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52CFFBA7-6495-6A43-871B-38D17E17A026}"/>
                  </a:ext>
                </a:extLst>
              </p:cNvPr>
              <p:cNvSpPr txBox="1"/>
              <p:nvPr/>
            </p:nvSpPr>
            <p:spPr>
              <a:xfrm>
                <a:off x="213129" y="905112"/>
                <a:ext cx="8703156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Две прямые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и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в пространстве называются </a:t>
                </a:r>
                <a:r>
                  <a:rPr lang="x-none" sz="2400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параллельными,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если они лежат в одной плоскости и не пересекаются. </a:t>
                </a:r>
              </a:p>
              <a:p>
                <a:endParaRPr lang="x-non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араллельность прямых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и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обозначается так:</a:t>
                </a:r>
              </a:p>
              <a:p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400" b="1" i="1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∥</m:t>
                    </m:r>
                    <m:r>
                      <a:rPr lang="en-US" sz="2400" b="1" i="1">
                        <a:solidFill>
                          <a:schemeClr val="accent3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</m:oMath>
                </a14:m>
                <a:r>
                  <a:rPr lang="x-none" sz="2400" b="1" dirty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x-none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2CFFBA7-6495-6A43-871B-38D17E17A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29" y="905112"/>
                <a:ext cx="8703156" cy="2308324"/>
              </a:xfrm>
              <a:prstGeom prst="rect">
                <a:avLst/>
              </a:prstGeom>
              <a:blipFill>
                <a:blip r:embed="rId2"/>
                <a:stretch>
                  <a:fillRect l="-1019" t="-219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934C9D56-DF83-654A-9134-878CC9F6D1E5}"/>
              </a:ext>
            </a:extLst>
          </p:cNvPr>
          <p:cNvCxnSpPr/>
          <p:nvPr/>
        </p:nvCxnSpPr>
        <p:spPr>
          <a:xfrm flipV="1">
            <a:off x="6084168" y="3363838"/>
            <a:ext cx="1440160" cy="1333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7856D707-3483-F146-8F7D-B81B269296F0}"/>
              </a:ext>
            </a:extLst>
          </p:cNvPr>
          <p:cNvCxnSpPr/>
          <p:nvPr/>
        </p:nvCxnSpPr>
        <p:spPr>
          <a:xfrm flipV="1">
            <a:off x="5436096" y="2966049"/>
            <a:ext cx="1440160" cy="1333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xmlns="" id="{88046928-6121-5442-B6F2-F6D9D20C93AF}"/>
                  </a:ext>
                </a:extLst>
              </p:cNvPr>
              <p:cNvSpPr/>
              <p:nvPr/>
            </p:nvSpPr>
            <p:spPr>
              <a:xfrm>
                <a:off x="6683418" y="3855461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88046928-6121-5442-B6F2-F6D9D20C93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418" y="3855461"/>
                <a:ext cx="51687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xmlns="" id="{0F5453B0-9792-3243-A18D-6FD2A81E3DD9}"/>
                  </a:ext>
                </a:extLst>
              </p:cNvPr>
              <p:cNvSpPr/>
              <p:nvPr/>
            </p:nvSpPr>
            <p:spPr>
              <a:xfrm>
                <a:off x="6176447" y="3317262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0F5453B0-9792-3243-A18D-6FD2A81E3D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447" y="3317262"/>
                <a:ext cx="50789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7F3810B2-E97A-AE4A-A355-5E61BC4118D3}"/>
                  </a:ext>
                </a:extLst>
              </p:cNvPr>
              <p:cNvSpPr txBox="1"/>
              <p:nvPr/>
            </p:nvSpPr>
            <p:spPr>
              <a:xfrm>
                <a:off x="4788024" y="4425136"/>
                <a:ext cx="31745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x-non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F3810B2-E97A-AE4A-A355-5E61BC411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4425136"/>
                <a:ext cx="317458" cy="446276"/>
              </a:xfrm>
              <a:prstGeom prst="rect">
                <a:avLst/>
              </a:prstGeom>
              <a:blipFill>
                <a:blip r:embed="rId5"/>
                <a:stretch>
                  <a:fillRect l="-14815" r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04330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194841" y="1248344"/>
            <a:ext cx="8703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1.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пространстве через любую точку, не лежащую на данной прямой, можно провести единственную прямую, параллельную этой прямой. 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араллелограмм 14">
            <a:extLst>
              <a:ext uri="{FF2B5EF4-FFF2-40B4-BE49-F238E27FC236}">
                <a16:creationId xmlns:a16="http://schemas.microsoft.com/office/drawing/2014/main" xmlns="" id="{47320CB8-4A77-9F4D-8EFD-85087EF23570}"/>
              </a:ext>
            </a:extLst>
          </p:cNvPr>
          <p:cNvSpPr/>
          <p:nvPr/>
        </p:nvSpPr>
        <p:spPr>
          <a:xfrm>
            <a:off x="4932040" y="2744234"/>
            <a:ext cx="3431072" cy="2031902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2574A063-CF18-174F-948C-362BFB39B832}"/>
              </a:ext>
            </a:extLst>
          </p:cNvPr>
          <p:cNvCxnSpPr/>
          <p:nvPr/>
        </p:nvCxnSpPr>
        <p:spPr>
          <a:xfrm flipV="1">
            <a:off x="6346888" y="3268562"/>
            <a:ext cx="1440160" cy="1333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411E94E3-67EF-2F47-A893-355CC356EC3B}"/>
              </a:ext>
            </a:extLst>
          </p:cNvPr>
          <p:cNvCxnSpPr/>
          <p:nvPr/>
        </p:nvCxnSpPr>
        <p:spPr>
          <a:xfrm flipV="1">
            <a:off x="5698816" y="2870773"/>
            <a:ext cx="1440160" cy="1333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xmlns="" id="{7A77B1A5-E8FF-BC47-AFE7-E2E27DA3D484}"/>
                  </a:ext>
                </a:extLst>
              </p:cNvPr>
              <p:cNvSpPr/>
              <p:nvPr/>
            </p:nvSpPr>
            <p:spPr>
              <a:xfrm>
                <a:off x="6531283" y="2569460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A77B1A5-E8FF-BC47-AFE7-E2E27DA3D4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283" y="2569460"/>
                <a:ext cx="516873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xmlns="" id="{01C11792-56E9-3845-B55A-A3B743F28F34}"/>
                  </a:ext>
                </a:extLst>
              </p:cNvPr>
              <p:cNvSpPr/>
              <p:nvPr/>
            </p:nvSpPr>
            <p:spPr>
              <a:xfrm>
                <a:off x="7313236" y="2919011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01C11792-56E9-3845-B55A-A3B743F28F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3236" y="2919011"/>
                <a:ext cx="507896" cy="584775"/>
              </a:xfrm>
              <a:prstGeom prst="rect">
                <a:avLst/>
              </a:prstGeom>
              <a:blipFill>
                <a:blip r:embed="rId3"/>
                <a:stretch>
                  <a:fillRect l="-25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60163FC0-FCDB-EA4C-B694-ED500922C792}"/>
                  </a:ext>
                </a:extLst>
              </p:cNvPr>
              <p:cNvSpPr txBox="1"/>
              <p:nvPr/>
            </p:nvSpPr>
            <p:spPr>
              <a:xfrm>
                <a:off x="5050744" y="4329860"/>
                <a:ext cx="31745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x-non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0163FC0-FCDB-EA4C-B694-ED500922C7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744" y="4329860"/>
                <a:ext cx="317458" cy="446276"/>
              </a:xfrm>
              <a:prstGeom prst="rect">
                <a:avLst/>
              </a:prstGeom>
              <a:blipFill>
                <a:blip r:embed="rId4"/>
                <a:stretch>
                  <a:fillRect l="-15385" r="-1153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Овал 21">
            <a:extLst>
              <a:ext uri="{FF2B5EF4-FFF2-40B4-BE49-F238E27FC236}">
                <a16:creationId xmlns:a16="http://schemas.microsoft.com/office/drawing/2014/main" xmlns="" id="{AA2FC9DC-8CC9-C34E-A291-E2F13D15EEBB}"/>
              </a:ext>
            </a:extLst>
          </p:cNvPr>
          <p:cNvSpPr/>
          <p:nvPr/>
        </p:nvSpPr>
        <p:spPr>
          <a:xfrm>
            <a:off x="7066968" y="3844626"/>
            <a:ext cx="72008" cy="90883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xmlns="" id="{F40440BB-EEB3-1846-BEAC-2E243286C70B}"/>
                  </a:ext>
                </a:extLst>
              </p:cNvPr>
              <p:cNvSpPr/>
              <p:nvPr/>
            </p:nvSpPr>
            <p:spPr>
              <a:xfrm>
                <a:off x="7027741" y="3780385"/>
                <a:ext cx="57099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М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F40440BB-EEB3-1846-BEAC-2E243286C7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741" y="3780385"/>
                <a:ext cx="570990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794929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араллелограмм 24">
            <a:extLst>
              <a:ext uri="{FF2B5EF4-FFF2-40B4-BE49-F238E27FC236}">
                <a16:creationId xmlns:a16="http://schemas.microsoft.com/office/drawing/2014/main" xmlns="" id="{17195084-1159-CB4E-B5E0-70C51F5CF8B3}"/>
              </a:ext>
            </a:extLst>
          </p:cNvPr>
          <p:cNvSpPr/>
          <p:nvPr/>
        </p:nvSpPr>
        <p:spPr>
          <a:xfrm>
            <a:off x="4669320" y="2839510"/>
            <a:ext cx="3431072" cy="2031902"/>
          </a:xfrm>
          <a:prstGeom prst="parallelogram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52CFFBA7-6495-6A43-871B-38D17E17A026}"/>
                  </a:ext>
                </a:extLst>
              </p:cNvPr>
              <p:cNvSpPr txBox="1"/>
              <p:nvPr/>
            </p:nvSpPr>
            <p:spPr>
              <a:xfrm>
                <a:off x="194841" y="962811"/>
                <a:ext cx="8703156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Доказательство. </a:t>
                </a:r>
                <a:endParaRPr lang="x-none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усть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 заданная прямая и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-точка, не лежащая на этой прямой.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 доказанной теореме - через заданную прямую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не лежащую на ней точку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можно провести единственную плоскость.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в плоскости </a:t>
                </a:r>
                <a14:m>
                  <m:oMath xmlns:m="http://schemas.openxmlformats.org/officeDocument/2006/math">
                    <m:r>
                      <a:rPr lang="x-non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через точку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endParaRPr lang="x-non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ожно провести единственную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</a:t>
                </a:r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рямую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параллельную</a:t>
                </a:r>
              </a:p>
              <a:p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заданной прямой </a:t>
                </a:r>
                <a14:m>
                  <m:oMath xmlns:m="http://schemas.openxmlformats.org/officeDocument/2006/math">
                    <m:r>
                      <a:rPr lang="x-non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x-non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  <a:p>
                <a:endParaRPr lang="x-none" sz="2400" dirty="0"/>
              </a:p>
              <a:p>
                <a:endParaRPr lang="x-non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2CFFBA7-6495-6A43-871B-38D17E17A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41" y="962811"/>
                <a:ext cx="8703156" cy="4524315"/>
              </a:xfrm>
              <a:prstGeom prst="rect">
                <a:avLst/>
              </a:prstGeom>
              <a:blipFill>
                <a:blip r:embed="rId2"/>
                <a:stretch>
                  <a:fillRect l="-1166" t="-83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934C9D56-DF83-654A-9134-878CC9F6D1E5}"/>
              </a:ext>
            </a:extLst>
          </p:cNvPr>
          <p:cNvCxnSpPr/>
          <p:nvPr/>
        </p:nvCxnSpPr>
        <p:spPr>
          <a:xfrm flipV="1">
            <a:off x="6084168" y="3363838"/>
            <a:ext cx="1440160" cy="1333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7856D707-3483-F146-8F7D-B81B269296F0}"/>
              </a:ext>
            </a:extLst>
          </p:cNvPr>
          <p:cNvCxnSpPr/>
          <p:nvPr/>
        </p:nvCxnSpPr>
        <p:spPr>
          <a:xfrm flipV="1">
            <a:off x="5436096" y="2966049"/>
            <a:ext cx="1440160" cy="1333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xmlns="" id="{88046928-6121-5442-B6F2-F6D9D20C93AF}"/>
                  </a:ext>
                </a:extLst>
              </p:cNvPr>
              <p:cNvSpPr/>
              <p:nvPr/>
            </p:nvSpPr>
            <p:spPr>
              <a:xfrm>
                <a:off x="6268563" y="2664736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88046928-6121-5442-B6F2-F6D9D20C93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563" y="2664736"/>
                <a:ext cx="51687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xmlns="" id="{0F5453B0-9792-3243-A18D-6FD2A81E3DD9}"/>
                  </a:ext>
                </a:extLst>
              </p:cNvPr>
              <p:cNvSpPr/>
              <p:nvPr/>
            </p:nvSpPr>
            <p:spPr>
              <a:xfrm>
                <a:off x="7050516" y="3014287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0F5453B0-9792-3243-A18D-6FD2A81E3D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0516" y="3014287"/>
                <a:ext cx="507896" cy="584775"/>
              </a:xfrm>
              <a:prstGeom prst="rect">
                <a:avLst/>
              </a:prstGeom>
              <a:blipFill>
                <a:blip r:embed="rId4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AC35CFE5-7060-F44D-8E65-E3E763EEB6FD}"/>
                  </a:ext>
                </a:extLst>
              </p:cNvPr>
              <p:cNvSpPr txBox="1"/>
              <p:nvPr/>
            </p:nvSpPr>
            <p:spPr>
              <a:xfrm>
                <a:off x="4788024" y="4425136"/>
                <a:ext cx="31745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x-non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35CFE5-7060-F44D-8E65-E3E763EEB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4425136"/>
                <a:ext cx="317458" cy="446276"/>
              </a:xfrm>
              <a:prstGeom prst="rect">
                <a:avLst/>
              </a:prstGeom>
              <a:blipFill>
                <a:blip r:embed="rId5"/>
                <a:stretch>
                  <a:fillRect l="-14815" r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Овал 1">
            <a:extLst>
              <a:ext uri="{FF2B5EF4-FFF2-40B4-BE49-F238E27FC236}">
                <a16:creationId xmlns:a16="http://schemas.microsoft.com/office/drawing/2014/main" xmlns="" id="{08B2FAAF-F6B8-5349-A522-2AD8261A1F15}"/>
              </a:ext>
            </a:extLst>
          </p:cNvPr>
          <p:cNvSpPr/>
          <p:nvPr/>
        </p:nvSpPr>
        <p:spPr>
          <a:xfrm>
            <a:off x="6804248" y="3939902"/>
            <a:ext cx="72008" cy="90883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xmlns="" id="{796FCE15-C552-B94C-ACED-051B8FFFAE42}"/>
                  </a:ext>
                </a:extLst>
              </p:cNvPr>
              <p:cNvSpPr/>
              <p:nvPr/>
            </p:nvSpPr>
            <p:spPr>
              <a:xfrm>
                <a:off x="6765021" y="3875661"/>
                <a:ext cx="57099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М</m:t>
                      </m:r>
                    </m:oMath>
                  </m:oMathPara>
                </a14:m>
                <a:endParaRPr lang="x-none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796FCE15-C552-B94C-ACED-051B8FFFAE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5021" y="3875661"/>
                <a:ext cx="570990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967596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13" grpId="0"/>
      <p:bldP spid="2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194841" y="1248344"/>
            <a:ext cx="8703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2.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одна из двух прямых, заданных в пространстве, пересекает плоскость, то и вторая прямая тоже пересекает эту плоскость.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6300E09-E2C9-6941-8CCC-E9F95A7BB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2692556"/>
            <a:ext cx="1752740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5450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74220"/>
            <a:ext cx="8835601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000" b="1" kern="0" dirty="0"/>
              <a:t>ВЗАИМНОЕ РАСПОЛОЖЕНИЕ ПРЯМЫХ </a:t>
            </a:r>
          </a:p>
          <a:p>
            <a:pPr algn="ctr" defTabSz="914400"/>
            <a:r>
              <a:rPr lang="ru-RU" sz="2000" b="1" kern="0" dirty="0"/>
              <a:t>И ПЛОСКОСТЕЙ В ПРОСТРАНСТВЕ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194841" y="1248344"/>
            <a:ext cx="8703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3.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две прямые параллельны третьей прямой, то они взаимно параллельны.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араллелограмм 1">
            <a:extLst>
              <a:ext uri="{FF2B5EF4-FFF2-40B4-BE49-F238E27FC236}">
                <a16:creationId xmlns:a16="http://schemas.microsoft.com/office/drawing/2014/main" xmlns="" id="{B31D9804-D92B-B84E-8925-CFCF323B0209}"/>
              </a:ext>
            </a:extLst>
          </p:cNvPr>
          <p:cNvSpPr/>
          <p:nvPr/>
        </p:nvSpPr>
        <p:spPr>
          <a:xfrm rot="20213391">
            <a:off x="4264934" y="3206529"/>
            <a:ext cx="2520280" cy="1152128"/>
          </a:xfrm>
          <a:prstGeom prst="parallelogram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41011F5F-D916-054F-8A03-B01AA5235CFE}"/>
                  </a:ext>
                </a:extLst>
              </p:cNvPr>
              <p:cNvSpPr txBox="1"/>
              <p:nvPr/>
            </p:nvSpPr>
            <p:spPr>
              <a:xfrm>
                <a:off x="4452469" y="3438220"/>
                <a:ext cx="26257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x-none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x-none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011F5F-D916-054F-8A03-B01AA5235C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469" y="3438220"/>
                <a:ext cx="262571" cy="369332"/>
              </a:xfrm>
              <a:prstGeom prst="rect">
                <a:avLst/>
              </a:prstGeom>
              <a:blipFill>
                <a:blip r:embed="rId2"/>
                <a:stretch>
                  <a:fillRect l="-13636" r="-909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BCB95F03-2625-9F40-9F4A-C440E73C02D2}"/>
              </a:ext>
            </a:extLst>
          </p:cNvPr>
          <p:cNvCxnSpPr/>
          <p:nvPr/>
        </p:nvCxnSpPr>
        <p:spPr>
          <a:xfrm flipV="1">
            <a:off x="4833743" y="3045753"/>
            <a:ext cx="936104" cy="14911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4861E73-B41B-AE42-814A-BAF87A18EE6A}"/>
              </a:ext>
            </a:extLst>
          </p:cNvPr>
          <p:cNvCxnSpPr/>
          <p:nvPr/>
        </p:nvCxnSpPr>
        <p:spPr>
          <a:xfrm flipV="1">
            <a:off x="5350505" y="2994633"/>
            <a:ext cx="936104" cy="14911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19D458B5-7227-BE45-BC08-23D4972BAE67}"/>
              </a:ext>
            </a:extLst>
          </p:cNvPr>
          <p:cNvCxnSpPr/>
          <p:nvPr/>
        </p:nvCxnSpPr>
        <p:spPr>
          <a:xfrm flipV="1">
            <a:off x="6754661" y="3438220"/>
            <a:ext cx="936104" cy="14911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C8DD7369-9CD8-884E-B737-B994FA3E119F}"/>
              </a:ext>
            </a:extLst>
          </p:cNvPr>
          <p:cNvSpPr/>
          <p:nvPr/>
        </p:nvSpPr>
        <p:spPr>
          <a:xfrm>
            <a:off x="5256076" y="380755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FFC60F3-4500-7B4F-89CC-A68E293E054C}"/>
                  </a:ext>
                </a:extLst>
              </p:cNvPr>
              <p:cNvSpPr txBox="1"/>
              <p:nvPr/>
            </p:nvSpPr>
            <p:spPr>
              <a:xfrm>
                <a:off x="5722415" y="2941161"/>
                <a:ext cx="33227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x-none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FFC60F3-4500-7B4F-89CC-A68E293E05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415" y="2941161"/>
                <a:ext cx="332270" cy="369332"/>
              </a:xfrm>
              <a:prstGeom prst="rect">
                <a:avLst/>
              </a:prstGeom>
              <a:blipFill>
                <a:blip r:embed="rId3"/>
                <a:stretch>
                  <a:fillRect l="-11111" r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FC1E7CCB-BF9A-E44E-80CE-B4EE62D31FC5}"/>
                  </a:ext>
                </a:extLst>
              </p:cNvPr>
              <p:cNvSpPr txBox="1"/>
              <p:nvPr/>
            </p:nvSpPr>
            <p:spPr>
              <a:xfrm>
                <a:off x="6120474" y="3103045"/>
                <a:ext cx="2505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x-none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C1E7CCB-BF9A-E44E-80CE-B4EE62D31F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474" y="3103045"/>
                <a:ext cx="250517" cy="369332"/>
              </a:xfrm>
              <a:prstGeom prst="rect">
                <a:avLst/>
              </a:prstGeom>
              <a:blipFill>
                <a:blip r:embed="rId4"/>
                <a:stretch>
                  <a:fillRect l="-9524" r="-1428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976FC533-401C-5045-9B8B-92C4BCD79431}"/>
                  </a:ext>
                </a:extLst>
              </p:cNvPr>
              <p:cNvSpPr txBox="1"/>
              <p:nvPr/>
            </p:nvSpPr>
            <p:spPr>
              <a:xfrm>
                <a:off x="7603987" y="3483938"/>
                <a:ext cx="24423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x-none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76FC533-401C-5045-9B8B-92C4BCD794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3987" y="3483938"/>
                <a:ext cx="244234" cy="369332"/>
              </a:xfrm>
              <a:prstGeom prst="rect">
                <a:avLst/>
              </a:prstGeom>
              <a:blipFill>
                <a:blip r:embed="rId5"/>
                <a:stretch>
                  <a:fillRect l="-25000" r="-30000" b="-233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479024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29977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СВОЙСТВО ПАРАЛЛЕЛИПИПЕДА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52CFFBA7-6495-6A43-871B-38D17E17A026}"/>
                  </a:ext>
                </a:extLst>
              </p:cNvPr>
              <p:cNvSpPr txBox="1"/>
              <p:nvPr/>
            </p:nvSpPr>
            <p:spPr>
              <a:xfrm>
                <a:off x="194841" y="1038666"/>
                <a:ext cx="8703156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Свойство 1.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 параллелепипеде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четырёхугольника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образованный из боковых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рёбер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и диагоналей оснований, является параллелограммом.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x-none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2CFFBA7-6495-6A43-871B-38D17E17A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41" y="1038666"/>
                <a:ext cx="8703156" cy="1938992"/>
              </a:xfrm>
              <a:prstGeom prst="rect">
                <a:avLst/>
              </a:prstGeom>
              <a:blipFill rotWithShape="0">
                <a:blip r:embed="rId2"/>
                <a:stretch>
                  <a:fillRect l="-1120" t="-22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DD2DC1C-56BE-B749-B247-F814936F0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2" y="2499742"/>
            <a:ext cx="1972940" cy="214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7211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29977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СВОЙСТВО ПАРАЛЛЕЛИПИПЕДА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52CFFBA7-6495-6A43-871B-38D17E17A026}"/>
                  </a:ext>
                </a:extLst>
              </p:cNvPr>
              <p:cNvSpPr txBox="1"/>
              <p:nvPr/>
            </p:nvSpPr>
            <p:spPr>
              <a:xfrm>
                <a:off x="194841" y="1038666"/>
                <a:ext cx="870315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Свойство 2.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Противоположные грани параллелепипеда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взаимно равны. 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x-none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2CFFBA7-6495-6A43-871B-38D17E17A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41" y="1038666"/>
                <a:ext cx="8703156" cy="1569660"/>
              </a:xfrm>
              <a:prstGeom prst="rect">
                <a:avLst/>
              </a:prstGeom>
              <a:blipFill>
                <a:blip r:embed="rId2"/>
                <a:stretch>
                  <a:fillRect l="-1166" t="-32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Параллелепипед - Wikiwand">
            <a:extLst>
              <a:ext uri="{FF2B5EF4-FFF2-40B4-BE49-F238E27FC236}">
                <a16:creationId xmlns:a16="http://schemas.microsoft.com/office/drawing/2014/main" xmlns="" id="{69C87E68-2B59-644B-A430-9BBF3025A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31218"/>
            <a:ext cx="2325006" cy="303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9474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29977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СВОЙСТВО ПАРАЛЛЕЛИПИПЕДА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43557"/>
            <a:ext cx="87951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6E0352D-466E-B543-80EC-B53AD88FF68E}"/>
              </a:ext>
            </a:extLst>
          </p:cNvPr>
          <p:cNvSpPr txBox="1"/>
          <p:nvPr/>
        </p:nvSpPr>
        <p:spPr>
          <a:xfrm>
            <a:off x="4379976" y="502920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0A02DF2-6F79-6B4E-BCA3-02ED5602B244}"/>
              </a:ext>
            </a:extLst>
          </p:cNvPr>
          <p:cNvSpPr txBox="1"/>
          <p:nvPr/>
        </p:nvSpPr>
        <p:spPr>
          <a:xfrm>
            <a:off x="4361688" y="301752"/>
            <a:ext cx="18473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2CFFBA7-6495-6A43-871B-38D17E17A026}"/>
              </a:ext>
            </a:extLst>
          </p:cNvPr>
          <p:cNvSpPr txBox="1"/>
          <p:nvPr/>
        </p:nvSpPr>
        <p:spPr>
          <a:xfrm>
            <a:off x="194841" y="1038666"/>
            <a:ext cx="8703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3.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Все диагонали параллелепипеда пересекаются в одной точке и в этой точке делятся пополам.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Параллелепипед - Wikiwand">
            <a:extLst>
              <a:ext uri="{FF2B5EF4-FFF2-40B4-BE49-F238E27FC236}">
                <a16:creationId xmlns:a16="http://schemas.microsoft.com/office/drawing/2014/main" xmlns="" id="{69C87E68-2B59-644B-A430-9BBF3025A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765" y="1931218"/>
            <a:ext cx="2325006" cy="303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FCF20CB0-6062-4042-8304-980C58876A71}"/>
              </a:ext>
            </a:extLst>
          </p:cNvPr>
          <p:cNvCxnSpPr/>
          <p:nvPr/>
        </p:nvCxnSpPr>
        <p:spPr>
          <a:xfrm flipV="1">
            <a:off x="6156176" y="2499742"/>
            <a:ext cx="1656184" cy="194421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BBB3267E-F9F0-C945-9703-02B462C6DF1C}"/>
              </a:ext>
            </a:extLst>
          </p:cNvPr>
          <p:cNvCxnSpPr/>
          <p:nvPr/>
        </p:nvCxnSpPr>
        <p:spPr>
          <a:xfrm>
            <a:off x="6156176" y="2608326"/>
            <a:ext cx="1656184" cy="1691617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DD1DC742-CC5D-F644-BC83-CD256ED32288}"/>
              </a:ext>
            </a:extLst>
          </p:cNvPr>
          <p:cNvSpPr/>
          <p:nvPr/>
        </p:nvSpPr>
        <p:spPr>
          <a:xfrm>
            <a:off x="6984268" y="344997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763282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736da4760d47241cd70a479b376c651ecdeedf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16105</TotalTime>
  <Words>439</Words>
  <Application>Microsoft Office PowerPoint</Application>
  <PresentationFormat>Экран (16:9)</PresentationFormat>
  <Paragraphs>123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1304</cp:revision>
  <dcterms:created xsi:type="dcterms:W3CDTF">2020-04-09T07:32:19Z</dcterms:created>
  <dcterms:modified xsi:type="dcterms:W3CDTF">2021-01-13T07:32:51Z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