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544" r:id="rId3"/>
    <p:sldId id="1555" r:id="rId4"/>
    <p:sldId id="1557" r:id="rId5"/>
    <p:sldId id="1558" r:id="rId6"/>
    <p:sldId id="1559" r:id="rId7"/>
    <p:sldId id="1560" r:id="rId8"/>
    <p:sldId id="1561" r:id="rId9"/>
    <p:sldId id="1562" r:id="rId10"/>
    <p:sldId id="1563" r:id="rId11"/>
    <p:sldId id="1536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4618" autoAdjust="0"/>
  </p:normalViewPr>
  <p:slideViewPr>
    <p:cSldViewPr>
      <p:cViewPr varScale="1">
        <p:scale>
          <a:sx n="65" d="100"/>
          <a:sy n="65" d="100"/>
        </p:scale>
        <p:origin x="80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3532" y="-66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4191" y="2643342"/>
            <a:ext cx="6010434" cy="93652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РЕШЕНИЕ ЗАДАЧ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4" y="361576"/>
            <a:ext cx="191500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91500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94947" y="480082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10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ГЕОМЕТРИЯ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7327FCA0-AD07-3D49-8705-439D297BCF58}"/>
              </a:ext>
            </a:extLst>
          </p:cNvPr>
          <p:cNvSpPr/>
          <p:nvPr/>
        </p:nvSpPr>
        <p:spPr>
          <a:xfrm>
            <a:off x="6251020" y="2286314"/>
            <a:ext cx="1837429" cy="231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5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416127" y="210895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251520" y="941381"/>
                <a:ext cx="8703156" cy="261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latin typeface="Cambria Math" panose="02040503050406030204" pitchFamily="18" charset="0"/>
                        </a:rPr>
                        <m:t>3) </m:t>
                      </m:r>
                      <m:r>
                        <a:rPr lang="ru-RU" sz="2400" i="1" dirty="0" smtClean="0">
                          <a:latin typeface="Cambria Math" panose="02040503050406030204" pitchFamily="18" charset="0"/>
                        </a:rPr>
                        <m:t>﻿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𝑀𝑉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𝑁𝑈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" i="1" dirty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" i="1" dirty="0">
                          <a:latin typeface="Cambria Math" panose="02040503050406030204" pitchFamily="18" charset="0"/>
                        </a:rPr>
                        <m:t>⋅20=10</m:t>
                      </m:r>
                      <m:d>
                        <m:dPr>
                          <m:ctrlPr>
                            <a:rPr lang="e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</m:d>
                      <m:r>
                        <a:rPr lang="ru-RU" i="1" dirty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i="1" dirty="0" smtClean="0">
                          <a:latin typeface="Cambria Math" panose="02040503050406030204" pitchFamily="18" charset="0"/>
                        </a:rPr>
                        <m:t>𝑀𝑁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𝑈𝑉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" i="1" dirty="0">
                          <a:latin typeface="Cambria Math" panose="02040503050406030204" pitchFamily="18" charset="0"/>
                        </a:rPr>
                        <m:t>​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" i="1" dirty="0">
                          <a:latin typeface="Cambria Math" panose="02040503050406030204" pitchFamily="18" charset="0"/>
                        </a:rPr>
                        <m:t>​⋅30=15(</m:t>
                      </m:r>
                      <m:r>
                        <a:rPr lang="ru-RU" i="1" dirty="0">
                          <a:latin typeface="Cambria Math" panose="02040503050406030204" pitchFamily="18" charset="0"/>
                        </a:rPr>
                        <m:t>см);</m:t>
                      </m:r>
                      <m:r>
                        <a:rPr lang="ru-RU" i="1" dirty="0">
                          <a:latin typeface="Cambria Math" panose="02040503050406030204" pitchFamily="18" charset="0"/>
                        </a:rPr>
                        <m:t>﻿</m:t>
                      </m:r>
                    </m:oMath>
                  </m:oMathPara>
                </a14:m>
                <a:endParaRPr lang="ru-RU" dirty="0"/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﻿</m:t>
                      </m:r>
                      <m:sSub>
                        <m:sSub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" i="1" dirty="0">
                              <a:latin typeface="Cambria Math" panose="02040503050406030204" pitchFamily="18" charset="0"/>
                            </a:rPr>
                            <m:t>𝑀𝑁𝐾𝑉</m:t>
                          </m:r>
                        </m:sub>
                      </m:sSub>
                      <m:r>
                        <a:rPr lang="en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𝑀𝑁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𝑁𝑈</m:t>
                      </m:r>
                      <m:r>
                        <a:rPr lang="en" i="1" dirty="0">
                          <a:latin typeface="Cambria Math" panose="02040503050406030204" pitchFamily="18" charset="0"/>
                        </a:rPr>
                        <m:t>)⋅2=(10+15)⋅2=50(см).</m:t>
                      </m:r>
                    </m:oMath>
                  </m:oMathPara>
                </a14:m>
                <a:endParaRPr lang="en-US" dirty="0"/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Ответ</m:t>
                      </m:r>
                      <m:r>
                        <a:rPr lang="ru-RU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ru-RU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ru-RU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см.</m:t>
                      </m:r>
                    </m:oMath>
                  </m:oMathPara>
                </a14:m>
                <a:endParaRPr lang="ru-RU" b="1" dirty="0">
                  <a:solidFill>
                    <a:schemeClr val="accent1">
                      <a:lumMod val="7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41381"/>
                <a:ext cx="8703156" cy="2615652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1622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 задания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4.5(а),</a:t>
            </a:r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4.14</a:t>
            </a:r>
            <a:r>
              <a:rPr 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48593" y="22841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C5425741-D5F7-644F-A7B3-A3BE7AC3831A}"/>
                  </a:ext>
                </a:extLst>
              </p:cNvPr>
              <p:cNvSpPr txBox="1"/>
              <p:nvPr/>
            </p:nvSpPr>
            <p:spPr>
              <a:xfrm>
                <a:off x="365760" y="1033272"/>
                <a:ext cx="852672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4.1.</a:t>
                </a:r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Определите пары </a:t>
                </a:r>
                <a:r>
                  <a:rPr lang="x-none" sz="240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параллельных </a:t>
                </a:r>
                <a:r>
                  <a:rPr lang="ru-RU" sz="2400">
                    <a:latin typeface="Arial" panose="020B0604020202020204" pitchFamily="34" charset="0"/>
                    <a:cs typeface="Arial" panose="020B0604020202020204" pitchFamily="34" charset="0"/>
                  </a:rPr>
                  <a:t>рёбер</a:t>
                </a:r>
                <a:r>
                  <a:rPr lang="x-none" sz="240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x-non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призмы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x-non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" dirty="0"/>
                  <a:t/>
                </a:r>
                <a:br>
                  <a:rPr lang="en" dirty="0"/>
                </a:br>
                <a:r>
                  <a:rPr lang="en" dirty="0"/>
                  <a:t/>
                </a:r>
                <a:br>
                  <a:rPr lang="en" dirty="0"/>
                </a:br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425741-D5F7-644F-A7B3-A3BE7AC38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033272"/>
                <a:ext cx="8526720" cy="2092881"/>
              </a:xfrm>
              <a:prstGeom prst="rect">
                <a:avLst/>
              </a:prstGeom>
              <a:blipFill>
                <a:blip r:embed="rId2"/>
                <a:stretch>
                  <a:fillRect l="-1072" t="-2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214D658-EFD2-7440-8877-D20317A76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32" y="2095140"/>
            <a:ext cx="1340470" cy="1896275"/>
          </a:xfrm>
          <a:prstGeom prst="rect">
            <a:avLst/>
          </a:prstGeom>
        </p:spPr>
      </p:pic>
      <p:pic>
        <p:nvPicPr>
          <p:cNvPr id="18" name="Picture 6" descr="Подготовка школьников к ЕГЭ (Справочник по математике - Стереометрия -  Призма. Виды призм. Примеры призм. Теорема Эйлера. Параллелепипед)">
            <a:extLst>
              <a:ext uri="{FF2B5EF4-FFF2-40B4-BE49-F238E27FC236}">
                <a16:creationId xmlns:a16="http://schemas.microsoft.com/office/drawing/2014/main" xmlns="" id="{0959C3B9-A775-1C49-9498-1A7B83C4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88" y="1836804"/>
            <a:ext cx="2794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43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288605" y="937030"/>
                <a:ext cx="870315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4.5.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отрезке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вершина которого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лежит в плоскости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выбрана точка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Параллельные прямые</a:t>
                </a:r>
                <a:r>
                  <a:rPr lang="ru-RU" sz="2400">
                    <a:latin typeface="Arial" panose="020B0604020202020204" pitchFamily="34" charset="0"/>
                    <a:cs typeface="Arial" panose="020B0604020202020204" pitchFamily="34" charset="0"/>
                  </a:rPr>
                  <a:t>, проведённые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через точки </a:t>
                </a:r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пересекают плоскость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точках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соответственно. Найдите длину отрезка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400" i="1" dirty="0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  <m:sub>
                        <m:r>
                          <a:rPr lang="e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3:2 и 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sSub>
                      <m:sSubPr>
                        <m:ctrlPr>
                          <a:rPr lang="en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50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x-none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5" y="937030"/>
                <a:ext cx="8703156" cy="2677656"/>
              </a:xfrm>
              <a:prstGeom prst="rect">
                <a:avLst/>
              </a:prstGeom>
              <a:blipFill>
                <a:blip r:embed="rId2"/>
                <a:stretch>
                  <a:fillRect l="-1050" t="-1822" r="-1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xmlns="" id="{7A9FC6BE-E14C-F94A-A292-0AF8BDC21AF3}"/>
              </a:ext>
            </a:extLst>
          </p:cNvPr>
          <p:cNvSpPr/>
          <p:nvPr/>
        </p:nvSpPr>
        <p:spPr>
          <a:xfrm>
            <a:off x="5220072" y="3672807"/>
            <a:ext cx="3240360" cy="1067326"/>
          </a:xfrm>
          <a:prstGeom prst="parallelogram">
            <a:avLst>
              <a:gd name="adj" fmla="val 8214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xmlns="" id="{2FF41B6E-AAC9-2846-A156-219B6A0EA7C0}"/>
              </a:ext>
            </a:extLst>
          </p:cNvPr>
          <p:cNvSpPr/>
          <p:nvPr/>
        </p:nvSpPr>
        <p:spPr>
          <a:xfrm rot="16200000">
            <a:off x="6156176" y="2986885"/>
            <a:ext cx="1368152" cy="1368152"/>
          </a:xfrm>
          <a:prstGeom prst="rtTriangl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16112C79-3AA2-7448-B78E-D41A56730371}"/>
                  </a:ext>
                </a:extLst>
              </p:cNvPr>
              <p:cNvSpPr/>
              <p:nvPr/>
            </p:nvSpPr>
            <p:spPr>
              <a:xfrm>
                <a:off x="5324707" y="4370801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x-none" sz="18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6112C79-3AA2-7448-B78E-D41A56730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07" y="4370801"/>
                <a:ext cx="38241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1B1F60C4-BE0F-FF46-8D40-A30B7CAE4ED9}"/>
                  </a:ext>
                </a:extLst>
              </p:cNvPr>
              <p:cNvSpPr/>
              <p:nvPr/>
            </p:nvSpPr>
            <p:spPr>
              <a:xfrm>
                <a:off x="5839880" y="3951493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B1F60C4-BE0F-FF46-8D40-A30B7CAE4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880" y="3951493"/>
                <a:ext cx="4521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CCE2A8B9-BECD-DC4A-A038-FEC464038B31}"/>
                  </a:ext>
                </a:extLst>
              </p:cNvPr>
              <p:cNvSpPr/>
              <p:nvPr/>
            </p:nvSpPr>
            <p:spPr>
              <a:xfrm>
                <a:off x="7226975" y="2601788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CE2A8B9-BECD-DC4A-A038-FEC464038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975" y="2601788"/>
                <a:ext cx="46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755F6AA5-5203-2847-9837-7EDDA22184B7}"/>
                  </a:ext>
                </a:extLst>
              </p:cNvPr>
              <p:cNvSpPr/>
              <p:nvPr/>
            </p:nvSpPr>
            <p:spPr>
              <a:xfrm>
                <a:off x="6414632" y="3390458"/>
                <a:ext cx="451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24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755F6AA5-5203-2847-9837-7EDDA2218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32" y="3390458"/>
                <a:ext cx="45146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6FB0658-93F7-3B4D-8924-8274C3F45430}"/>
              </a:ext>
            </a:extLst>
          </p:cNvPr>
          <p:cNvCxnSpPr/>
          <p:nvPr/>
        </p:nvCxnSpPr>
        <p:spPr>
          <a:xfrm>
            <a:off x="6732240" y="3771338"/>
            <a:ext cx="0" cy="5836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xmlns="" id="{888E9B38-9D33-224C-9A0D-35711990B542}"/>
                  </a:ext>
                </a:extLst>
              </p:cNvPr>
              <p:cNvSpPr/>
              <p:nvPr/>
            </p:nvSpPr>
            <p:spPr>
              <a:xfrm>
                <a:off x="6414632" y="4285456"/>
                <a:ext cx="5554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888E9B38-9D33-224C-9A0D-35711990B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32" y="4285456"/>
                <a:ext cx="555408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xmlns="" id="{D3069B99-E058-8645-9F06-E3CE03269549}"/>
                  </a:ext>
                </a:extLst>
              </p:cNvPr>
              <p:cNvSpPr/>
              <p:nvPr/>
            </p:nvSpPr>
            <p:spPr>
              <a:xfrm>
                <a:off x="7235563" y="4296119"/>
                <a:ext cx="577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sz="24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D3069B99-E058-8645-9F06-E3CE03269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563" y="4296119"/>
                <a:ext cx="577529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3295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288605" y="937030"/>
                <a:ext cx="8703156" cy="3824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коэффициент пропорциональности.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Тогда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x-non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∼∆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 по признака УСУ)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=30</m:t>
                      </m:r>
                    </m:oMath>
                  </m:oMathPara>
                </a14:m>
                <a:endParaRPr lang="en-US" sz="2400" b="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ru-RU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</m:oMath>
                </a14:m>
                <a:endParaRPr lang="x-none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5" y="937030"/>
                <a:ext cx="8703156" cy="3824445"/>
              </a:xfrm>
              <a:prstGeom prst="rect">
                <a:avLst/>
              </a:prstGeom>
              <a:blipFill>
                <a:blip r:embed="rId2"/>
                <a:stretch>
                  <a:fillRect l="-1020" t="-993" b="-26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xmlns="" id="{7A9FC6BE-E14C-F94A-A292-0AF8BDC21AF3}"/>
              </a:ext>
            </a:extLst>
          </p:cNvPr>
          <p:cNvSpPr/>
          <p:nvPr/>
        </p:nvSpPr>
        <p:spPr>
          <a:xfrm>
            <a:off x="5220072" y="3672807"/>
            <a:ext cx="3240360" cy="1067326"/>
          </a:xfrm>
          <a:prstGeom prst="parallelogram">
            <a:avLst>
              <a:gd name="adj" fmla="val 8214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xmlns="" id="{2FF41B6E-AAC9-2846-A156-219B6A0EA7C0}"/>
              </a:ext>
            </a:extLst>
          </p:cNvPr>
          <p:cNvSpPr/>
          <p:nvPr/>
        </p:nvSpPr>
        <p:spPr>
          <a:xfrm rot="16200000">
            <a:off x="6156176" y="2986885"/>
            <a:ext cx="1368152" cy="1368152"/>
          </a:xfrm>
          <a:prstGeom prst="rtTriangl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16112C79-3AA2-7448-B78E-D41A56730371}"/>
                  </a:ext>
                </a:extLst>
              </p:cNvPr>
              <p:cNvSpPr/>
              <p:nvPr/>
            </p:nvSpPr>
            <p:spPr>
              <a:xfrm>
                <a:off x="5324707" y="4370801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x-none" sz="18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6112C79-3AA2-7448-B78E-D41A56730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07" y="4370801"/>
                <a:ext cx="38241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1B1F60C4-BE0F-FF46-8D40-A30B7CAE4ED9}"/>
                  </a:ext>
                </a:extLst>
              </p:cNvPr>
              <p:cNvSpPr/>
              <p:nvPr/>
            </p:nvSpPr>
            <p:spPr>
              <a:xfrm>
                <a:off x="5839880" y="3951493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B1F60C4-BE0F-FF46-8D40-A30B7CAE4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880" y="3951493"/>
                <a:ext cx="4521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CCE2A8B9-BECD-DC4A-A038-FEC464038B31}"/>
                  </a:ext>
                </a:extLst>
              </p:cNvPr>
              <p:cNvSpPr/>
              <p:nvPr/>
            </p:nvSpPr>
            <p:spPr>
              <a:xfrm>
                <a:off x="7226975" y="2601788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CCE2A8B9-BECD-DC4A-A038-FEC464038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975" y="2601788"/>
                <a:ext cx="46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755F6AA5-5203-2847-9837-7EDDA22184B7}"/>
                  </a:ext>
                </a:extLst>
              </p:cNvPr>
              <p:cNvSpPr/>
              <p:nvPr/>
            </p:nvSpPr>
            <p:spPr>
              <a:xfrm>
                <a:off x="6414632" y="3390458"/>
                <a:ext cx="451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24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755F6AA5-5203-2847-9837-7EDDA2218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32" y="3390458"/>
                <a:ext cx="45146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6FB0658-93F7-3B4D-8924-8274C3F45430}"/>
              </a:ext>
            </a:extLst>
          </p:cNvPr>
          <p:cNvCxnSpPr/>
          <p:nvPr/>
        </p:nvCxnSpPr>
        <p:spPr>
          <a:xfrm>
            <a:off x="6732240" y="3771338"/>
            <a:ext cx="0" cy="5836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xmlns="" id="{888E9B38-9D33-224C-9A0D-35711990B542}"/>
                  </a:ext>
                </a:extLst>
              </p:cNvPr>
              <p:cNvSpPr/>
              <p:nvPr/>
            </p:nvSpPr>
            <p:spPr>
              <a:xfrm>
                <a:off x="6414632" y="4285456"/>
                <a:ext cx="5554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888E9B38-9D33-224C-9A0D-35711990B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32" y="4285456"/>
                <a:ext cx="555408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xmlns="" id="{D3069B99-E058-8645-9F06-E3CE03269549}"/>
                  </a:ext>
                </a:extLst>
              </p:cNvPr>
              <p:cNvSpPr/>
              <p:nvPr/>
            </p:nvSpPr>
            <p:spPr>
              <a:xfrm>
                <a:off x="7235563" y="4296119"/>
                <a:ext cx="577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sz="24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D3069B99-E058-8645-9F06-E3CE03269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563" y="4296119"/>
                <a:ext cx="577529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2926DA0B-AC5B-CF40-A4F8-05A6C242C05A}"/>
                  </a:ext>
                </a:extLst>
              </p:cNvPr>
              <p:cNvSpPr/>
              <p:nvPr/>
            </p:nvSpPr>
            <p:spPr>
              <a:xfrm>
                <a:off x="6074743" y="3692798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2926DA0B-AC5B-CF40-A4F8-05A6C242C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743" y="3692798"/>
                <a:ext cx="53360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D523580F-F620-3D4C-9432-38451115FABC}"/>
                  </a:ext>
                </a:extLst>
              </p:cNvPr>
              <p:cNvSpPr/>
              <p:nvPr/>
            </p:nvSpPr>
            <p:spPr>
              <a:xfrm>
                <a:off x="6718655" y="3103045"/>
                <a:ext cx="4991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</m:oMath>
                  </m:oMathPara>
                </a14:m>
                <a:endParaRPr lang="x-none" sz="18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523580F-F620-3D4C-9432-38451115FA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655" y="3103045"/>
                <a:ext cx="49917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69DC8ABC-A798-D448-A4E1-8792D00165CA}"/>
                  </a:ext>
                </a:extLst>
              </p:cNvPr>
              <p:cNvSpPr/>
              <p:nvPr/>
            </p:nvSpPr>
            <p:spPr>
              <a:xfrm>
                <a:off x="7461904" y="3457248"/>
                <a:ext cx="5277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50</m:t>
                      </m:r>
                    </m:oMath>
                  </m:oMathPara>
                </a14:m>
                <a:endParaRPr lang="x-none" sz="2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9DC8ABC-A798-D448-A4E1-8792D00165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04" y="3457248"/>
                <a:ext cx="52770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526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288605" y="937030"/>
                <a:ext cx="8703156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Плоскости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r>
                      <a:rPr lang="el-GR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l-GR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пересекаются по прямой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АВ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Прямая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параллельна как плоскости </a:t>
                </a: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α,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 и плоскости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прямые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 и АВ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параллельны. </a:t>
                </a: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Через точку </a:t>
                </a:r>
                <a:r>
                  <a:rPr lang="ru-RU" sz="2000">
                    <a:latin typeface="Arial" panose="020B0604020202020204" pitchFamily="34" charset="0"/>
                    <a:cs typeface="Arial" panose="020B0604020202020204" pitchFamily="34" charset="0"/>
                  </a:rPr>
                  <a:t>А проведём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прямую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AM,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параллельную прямой а.  Так как прямая а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параллельна плоскостям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α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β,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прямая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AM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лежит как в плоскости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α,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 и в плоскости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Таким образом,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AM —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прямая, 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которой пересекаются плоскости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α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β,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т. е. она совпадает с прямой АВ.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Следовательно, АВ||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α.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x-none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5" y="937030"/>
                <a:ext cx="8703156" cy="4708981"/>
              </a:xfrm>
              <a:prstGeom prst="rect">
                <a:avLst/>
              </a:prstGeom>
              <a:blipFill>
                <a:blip r:embed="rId2"/>
                <a:stretch>
                  <a:fillRect l="-1050" t="-1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A616F9F-58B8-EA46-BB83-4FCE0DAD0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64" b="10783"/>
          <a:stretch/>
        </p:blipFill>
        <p:spPr bwMode="auto">
          <a:xfrm>
            <a:off x="6522145" y="2051348"/>
            <a:ext cx="2335498" cy="282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08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288605" y="937030"/>
                <a:ext cx="8703156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лежит вне плоскости треугольника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Каково взаимное расположение прямых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Прямые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𝑀𝐶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скрещивающиеся,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</a:t>
                </a:r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.к. они не пересекаются, лежат в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азных плоскостях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5" y="937030"/>
                <a:ext cx="8703156" cy="2616101"/>
              </a:xfrm>
              <a:prstGeom prst="rect">
                <a:avLst/>
              </a:prstGeom>
              <a:blipFill>
                <a:blip r:embed="rId2"/>
                <a:stretch>
                  <a:fillRect l="-1020" t="-1449" b="-386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xmlns="" id="{0596B139-595D-434A-9A97-ECF1F68A84CA}"/>
              </a:ext>
            </a:extLst>
          </p:cNvPr>
          <p:cNvSpPr/>
          <p:nvPr/>
        </p:nvSpPr>
        <p:spPr>
          <a:xfrm>
            <a:off x="5580112" y="2931790"/>
            <a:ext cx="2592288" cy="1274680"/>
          </a:xfrm>
          <a:prstGeom prst="triangle">
            <a:avLst>
              <a:gd name="adj" fmla="val 190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05B1D539-7AE8-7247-95BA-7BE0E3E01B5B}"/>
                  </a:ext>
                </a:extLst>
              </p:cNvPr>
              <p:cNvSpPr/>
              <p:nvPr/>
            </p:nvSpPr>
            <p:spPr>
              <a:xfrm>
                <a:off x="5148064" y="3715168"/>
                <a:ext cx="541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05B1D539-7AE8-7247-95BA-7BE0E3E01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715168"/>
                <a:ext cx="54136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96E8EE52-658F-D641-8AE8-7C729ED78C01}"/>
                  </a:ext>
                </a:extLst>
              </p:cNvPr>
              <p:cNvSpPr/>
              <p:nvPr/>
            </p:nvSpPr>
            <p:spPr>
              <a:xfrm>
                <a:off x="5940152" y="2445135"/>
                <a:ext cx="5579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6E8EE52-658F-D641-8AE8-7C729ED78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445135"/>
                <a:ext cx="5579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B8D0F4CE-ABA6-C74D-B124-17347B48C392}"/>
                  </a:ext>
                </a:extLst>
              </p:cNvPr>
              <p:cNvSpPr/>
              <p:nvPr/>
            </p:nvSpPr>
            <p:spPr>
              <a:xfrm>
                <a:off x="8063531" y="3722022"/>
                <a:ext cx="5409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8D0F4CE-ABA6-C74D-B124-17347B48C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531" y="3722022"/>
                <a:ext cx="540917" cy="584775"/>
              </a:xfrm>
              <a:prstGeom prst="rect">
                <a:avLst/>
              </a:prstGeom>
              <a:blipFill>
                <a:blip r:embed="rId5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AD81FE65-80FB-4C4D-9EE7-EEE8ED28826A}"/>
              </a:ext>
            </a:extLst>
          </p:cNvPr>
          <p:cNvSpPr/>
          <p:nvPr/>
        </p:nvSpPr>
        <p:spPr>
          <a:xfrm>
            <a:off x="7452320" y="2735235"/>
            <a:ext cx="73831" cy="79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F3B89D20-0835-3647-A3AD-99E60A041C68}"/>
                  </a:ext>
                </a:extLst>
              </p:cNvPr>
              <p:cNvSpPr/>
              <p:nvPr/>
            </p:nvSpPr>
            <p:spPr>
              <a:xfrm>
                <a:off x="7526151" y="2253542"/>
                <a:ext cx="6370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3B89D20-0835-3647-A3AD-99E60A041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151" y="2253542"/>
                <a:ext cx="63709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84D8119-40BA-3748-9149-260280346DCF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5580112" y="2774851"/>
            <a:ext cx="1872208" cy="1431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1297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288605" y="937030"/>
                <a:ext cx="870315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соответственно середины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треугольной пирамиды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периметр четырёхугольника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𝑀𝑁𝑈𝑉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учитывая, что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см,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 см</m:t>
                    </m:r>
                  </m:oMath>
                </a14:m>
                <a:endParaRPr lang="en-US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  <a:r>
                  <a:rPr lang="ru-RU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треугольная пирамида</a:t>
                </a:r>
              </a:p>
              <a:p>
                <a:pPr fontAlgn="base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﻿</a:t>
                </a:r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-середина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=20 см,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𝐶𝐷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 см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Найти: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𝑀𝑁𝑈𝑉</m:t>
                        </m:r>
                      </m:sub>
                    </m:sSub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5" y="937030"/>
                <a:ext cx="8703156" cy="4154984"/>
              </a:xfrm>
              <a:prstGeom prst="rect">
                <a:avLst/>
              </a:prstGeom>
              <a:blipFill rotWithShape="0">
                <a:blip r:embed="rId2"/>
                <a:stretch>
                  <a:fillRect l="-1050" t="-10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ABEBC07-F20C-7F41-B252-7D4379475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5"/>
          <a:stretch/>
        </p:blipFill>
        <p:spPr bwMode="auto">
          <a:xfrm>
            <a:off x="6156176" y="2211710"/>
            <a:ext cx="2534212" cy="27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94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194841" y="929386"/>
                <a:ext cx="870315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﻿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средняя линия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𝑁𝑈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средняя линия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значит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𝑁𝑈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41" y="929386"/>
                <a:ext cx="8703156" cy="4154984"/>
              </a:xfrm>
              <a:prstGeom prst="rect">
                <a:avLst/>
              </a:prstGeom>
              <a:blipFill>
                <a:blip r:embed="rId2"/>
                <a:stretch>
                  <a:fillRect l="-1166" t="-91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ABEBC07-F20C-7F41-B252-7D4379475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5"/>
          <a:stretch/>
        </p:blipFill>
        <p:spPr bwMode="auto">
          <a:xfrm>
            <a:off x="6300192" y="2211710"/>
            <a:ext cx="2534212" cy="27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771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6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E0352D-466E-B543-80EC-B53AD88FF68E}"/>
              </a:ext>
            </a:extLst>
          </p:cNvPr>
          <p:cNvSpPr txBox="1"/>
          <p:nvPr/>
        </p:nvSpPr>
        <p:spPr>
          <a:xfrm>
            <a:off x="4379976" y="50292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02DF2-6F79-6B4E-BCA3-02ED5602B244}"/>
              </a:ext>
            </a:extLst>
          </p:cNvPr>
          <p:cNvSpPr txBox="1"/>
          <p:nvPr/>
        </p:nvSpPr>
        <p:spPr>
          <a:xfrm>
            <a:off x="4361688" y="301752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CFFBA7-6495-6A43-871B-38D17E17A026}"/>
                  </a:ext>
                </a:extLst>
              </p:cNvPr>
              <p:cNvSpPr txBox="1"/>
              <p:nvPr/>
            </p:nvSpPr>
            <p:spPr>
              <a:xfrm>
                <a:off x="251520" y="941381"/>
                <a:ext cx="870315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средняя линия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endParaRPr lang="e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середина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𝑈𝑉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средняя линия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endParaRPr lang="e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значит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𝑈𝑉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endParaRPr lang="ru-RU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𝑁𝑈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𝑈𝑉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значит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𝑀𝑁𝑈𝑉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параллелограмм </a:t>
                </a:r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endParaRPr lang="ru-RU" sz="24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CFFBA7-6495-6A43-871B-38D17E17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41381"/>
                <a:ext cx="8703156" cy="4524315"/>
              </a:xfrm>
              <a:prstGeom prst="rect">
                <a:avLst/>
              </a:prstGeom>
              <a:blipFill>
                <a:blip r:embed="rId2"/>
                <a:stretch>
                  <a:fillRect l="-1019" t="-8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ABEBC07-F20C-7F41-B252-7D4379475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5"/>
          <a:stretch/>
        </p:blipFill>
        <p:spPr bwMode="auto">
          <a:xfrm>
            <a:off x="6342438" y="1192965"/>
            <a:ext cx="2534212" cy="27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93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e9546f035e6018149c131029c5ec5b917bbbe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16577</TotalTime>
  <Words>383</Words>
  <Application>Microsoft Office PowerPoint</Application>
  <PresentationFormat>Экран (16:9)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1319</cp:revision>
  <dcterms:created xsi:type="dcterms:W3CDTF">2020-04-09T07:32:19Z</dcterms:created>
  <dcterms:modified xsi:type="dcterms:W3CDTF">2021-01-13T11:10:51Z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