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9"/>
  </p:notesMasterIdLst>
  <p:sldIdLst>
    <p:sldId id="413" r:id="rId3"/>
    <p:sldId id="426" r:id="rId4"/>
    <p:sldId id="425" r:id="rId5"/>
    <p:sldId id="427" r:id="rId6"/>
    <p:sldId id="428" r:id="rId7"/>
    <p:sldId id="429" r:id="rId8"/>
    <p:sldId id="430" r:id="rId9"/>
    <p:sldId id="431" r:id="rId10"/>
    <p:sldId id="432" r:id="rId11"/>
    <p:sldId id="433" r:id="rId12"/>
    <p:sldId id="434" r:id="rId13"/>
    <p:sldId id="435" r:id="rId14"/>
    <p:sldId id="436" r:id="rId15"/>
    <p:sldId id="437" r:id="rId16"/>
    <p:sldId id="438" r:id="rId17"/>
    <p:sldId id="284" r:id="rId18"/>
  </p:sldIdLst>
  <p:sldSz cx="5765800" cy="3244850"/>
  <p:notesSz cx="5765800" cy="3244850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4662"/>
  </p:normalViewPr>
  <p:slideViewPr>
    <p:cSldViewPr>
      <p:cViewPr varScale="1">
        <p:scale>
          <a:sx n="219" d="100"/>
          <a:sy n="219" d="100"/>
        </p:scale>
        <p:origin x="912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27.02.2021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00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6748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29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46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75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26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2/27/21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6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0.png"/><Relationship Id="rId4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9.png"/><Relationship Id="rId7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0.png"/><Relationship Id="rId9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4266" y="-89186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900" y="1261861"/>
            <a:ext cx="4022853" cy="1485269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lnSpc>
                <a:spcPct val="90000"/>
              </a:lnSpc>
              <a:spcBef>
                <a:spcPts val="1200"/>
              </a:spcBef>
            </a:pPr>
            <a:r>
              <a:rPr lang="ru-RU" sz="2800" b="1" dirty="0">
                <a:solidFill>
                  <a:srgbClr val="4F81BD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4F81BD"/>
              </a:solidFill>
              <a:latin typeface="Arial"/>
              <a:cs typeface="Arial"/>
            </a:endParaRPr>
          </a:p>
          <a:p>
            <a:pPr marL="18405" defTabSz="914114">
              <a:lnSpc>
                <a:spcPct val="90000"/>
              </a:lnSpc>
              <a:spcBef>
                <a:spcPts val="1200"/>
              </a:spcBef>
            </a:pPr>
            <a:r>
              <a:rPr lang="ru-RU" sz="2800" b="1" dirty="0">
                <a:solidFill>
                  <a:schemeClr val="tx2"/>
                </a:solidFill>
                <a:latin typeface="Arial"/>
                <a:cs typeface="Arial"/>
              </a:rPr>
              <a:t>РЕШЕНИЕ ЗАДАЧ</a:t>
            </a:r>
          </a:p>
          <a:p>
            <a:pPr marL="18405" defTabSz="914114">
              <a:lnSpc>
                <a:spcPct val="90000"/>
              </a:lnSpc>
              <a:spcBef>
                <a:spcPts val="1200"/>
              </a:spcBef>
            </a:pPr>
            <a:r>
              <a:rPr lang="ru-RU" sz="2800" b="1" dirty="0">
                <a:solidFill>
                  <a:schemeClr val="tx2"/>
                </a:solidFill>
                <a:latin typeface="Arial"/>
                <a:cs typeface="Arial"/>
              </a:rPr>
              <a:t>( 4 часть)</a:t>
            </a:r>
            <a:endParaRPr lang="en-US" sz="2800" b="1" dirty="0">
              <a:solidFill>
                <a:srgbClr val="4F81BD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233677"/>
            <a:ext cx="344001" cy="4649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457789" y="68377"/>
            <a:ext cx="1153698" cy="67479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457790" y="68377"/>
            <a:ext cx="1153697" cy="66145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390102" y="38425"/>
            <a:ext cx="1188000" cy="432000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algn="ctr"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 10</a:t>
            </a:r>
            <a:endParaRPr lang="uz-Cyrl-UZ" sz="2200" b="1" spc="10" dirty="0">
              <a:solidFill>
                <a:srgbClr val="FEFEFE"/>
              </a:solidFill>
              <a:latin typeface="Arial"/>
              <a:cs typeface="Arial"/>
            </a:endParaRPr>
          </a:p>
          <a:p>
            <a:pPr algn="ctr" defTabSz="914114">
              <a:spcBef>
                <a:spcPts val="125"/>
              </a:spcBef>
            </a:pPr>
            <a:r>
              <a:rPr lang="ru-RU" sz="2200" b="1" spc="10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ru-RU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358" y="1499327"/>
            <a:ext cx="1257263" cy="1008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774825"/>
            <a:ext cx="344001" cy="10745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19547"/>
      </p:ext>
    </p:extLst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1179437" y="629315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A937EB6-222D-471F-9E50-D6180293B131}"/>
                  </a:ext>
                </a:extLst>
              </p:cNvPr>
              <p:cNvSpPr txBox="1"/>
              <p:nvPr/>
            </p:nvSpPr>
            <p:spPr>
              <a:xfrm>
                <a:off x="63500" y="708025"/>
                <a:ext cx="5562600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Формулы для нахождения объёма и боковой поверхности цилиндра: 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ru-RU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бок.пов</m:t>
                        </m:r>
                      </m:sub>
                    </m:sSub>
                    <m:r>
                      <a:rPr lang="ru-RU" b="0" i="1" dirty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=2</m:t>
                    </m:r>
                    <m:r>
                      <a:rPr lang="ru-RU" b="0" i="1" dirty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𝜋</m:t>
                    </m:r>
                    <m:r>
                      <a:rPr lang="ru-RU" b="0" i="1" dirty="0" err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𝑟h</m:t>
                    </m:r>
                  </m:oMath>
                </a14:m>
                <a:br>
                  <a:rPr lang="ru-RU" dirty="0"/>
                </a:b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A937EB6-222D-471F-9E50-D6180293B1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708025"/>
                <a:ext cx="5562600" cy="1754326"/>
              </a:xfrm>
              <a:prstGeom prst="rect">
                <a:avLst/>
              </a:prstGeom>
              <a:blipFill rotWithShape="0">
                <a:blip r:embed="rId3"/>
                <a:stretch>
                  <a:fillRect l="-876" t="-17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Цилиндр 7">
            <a:extLst>
              <a:ext uri="{FF2B5EF4-FFF2-40B4-BE49-F238E27FC236}">
                <a16:creationId xmlns:a16="http://schemas.microsoft.com/office/drawing/2014/main" id="{27B7E0D0-CA9E-4099-B0EE-94E7AB1B74CE}"/>
              </a:ext>
            </a:extLst>
          </p:cNvPr>
          <p:cNvSpPr/>
          <p:nvPr/>
        </p:nvSpPr>
        <p:spPr>
          <a:xfrm>
            <a:off x="4102100" y="1774825"/>
            <a:ext cx="914400" cy="1219200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D653FAAB-9057-483E-93A2-F41698CC6E9B}"/>
              </a:ext>
            </a:extLst>
          </p:cNvPr>
          <p:cNvCxnSpPr>
            <a:cxnSpLocks/>
          </p:cNvCxnSpPr>
          <p:nvPr/>
        </p:nvCxnSpPr>
        <p:spPr>
          <a:xfrm flipH="1">
            <a:off x="4559300" y="1851025"/>
            <a:ext cx="4402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A7297A2-BDF6-4E84-B43F-CEFDDA9ACE09}"/>
                  </a:ext>
                </a:extLst>
              </p:cNvPr>
              <p:cNvSpPr txBox="1"/>
              <p:nvPr/>
            </p:nvSpPr>
            <p:spPr>
              <a:xfrm>
                <a:off x="4730647" y="1565469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A7297A2-BDF6-4E84-B43F-CEFDDA9ACE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0647" y="1565469"/>
                <a:ext cx="166969" cy="276999"/>
              </a:xfrm>
              <a:prstGeom prst="rect">
                <a:avLst/>
              </a:prstGeom>
              <a:blipFill>
                <a:blip r:embed="rId4"/>
                <a:stretch>
                  <a:fillRect l="-22222" r="-18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FD26F57-47DB-431A-821F-F8E065D690F3}"/>
                  </a:ext>
                </a:extLst>
              </p:cNvPr>
              <p:cNvSpPr txBox="1"/>
              <p:nvPr/>
            </p:nvSpPr>
            <p:spPr>
              <a:xfrm>
                <a:off x="5076893" y="2185352"/>
                <a:ext cx="1851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FD26F57-47DB-431A-821F-F8E065D690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893" y="2185352"/>
                <a:ext cx="185114" cy="276999"/>
              </a:xfrm>
              <a:prstGeom prst="rect">
                <a:avLst/>
              </a:prstGeom>
              <a:blipFill>
                <a:blip r:embed="rId5"/>
                <a:stretch>
                  <a:fillRect l="-33333" r="-30000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2511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1179437" y="629315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A937EB6-222D-471F-9E50-D6180293B131}"/>
                  </a:ext>
                </a:extLst>
              </p:cNvPr>
              <p:cNvSpPr txBox="1"/>
              <p:nvPr/>
            </p:nvSpPr>
            <p:spPr>
              <a:xfrm>
                <a:off x="63500" y="708025"/>
                <a:ext cx="5562600" cy="1802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Зная величину объёма и боковой поверхности, можно выразить радиус цилиндра:</a:t>
                </a:r>
                <a:endParaRPr lang="en-US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endParaRPr>
              </a:p>
              <a:p>
                <a:endParaRPr lang="en-US" dirty="0">
                  <a:solidFill>
                    <a:srgbClr val="000000"/>
                  </a:solidFill>
                  <a:latin typeface="Roboto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uz-Cyrl-UZ" b="0" i="1" smtClean="0">
                                  <a:latin typeface="Cambria Math" panose="02040503050406030204" pitchFamily="18" charset="0"/>
                                </a:rPr>
                                <m:t>бок</m:t>
                              </m:r>
                            </m:sub>
                          </m:sSub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ru-RU" i="1" dirty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i="1" dirty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ru-RU" i="1" dirty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ru-RU" i="1" dirty="0" err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𝑟h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                               </m:t>
                      </m:r>
                    </m:oMath>
                  </m:oMathPara>
                </a14:m>
                <a:br>
                  <a:rPr lang="ru-RU" dirty="0"/>
                </a:br>
                <a:br>
                  <a:rPr lang="ru-RU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=≫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A937EB6-222D-471F-9E50-D6180293B1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708025"/>
                <a:ext cx="5562600" cy="1802801"/>
              </a:xfrm>
              <a:prstGeom prst="rect">
                <a:avLst/>
              </a:prstGeom>
              <a:blipFill rotWithShape="0">
                <a:blip r:embed="rId3"/>
                <a:stretch>
                  <a:fillRect l="-876" t="-16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Цилиндр 7">
            <a:extLst>
              <a:ext uri="{FF2B5EF4-FFF2-40B4-BE49-F238E27FC236}">
                <a16:creationId xmlns:a16="http://schemas.microsoft.com/office/drawing/2014/main" id="{27B7E0D0-CA9E-4099-B0EE-94E7AB1B74CE}"/>
              </a:ext>
            </a:extLst>
          </p:cNvPr>
          <p:cNvSpPr/>
          <p:nvPr/>
        </p:nvSpPr>
        <p:spPr>
          <a:xfrm>
            <a:off x="4102100" y="1774825"/>
            <a:ext cx="914400" cy="1219200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D653FAAB-9057-483E-93A2-F41698CC6E9B}"/>
              </a:ext>
            </a:extLst>
          </p:cNvPr>
          <p:cNvCxnSpPr>
            <a:cxnSpLocks/>
          </p:cNvCxnSpPr>
          <p:nvPr/>
        </p:nvCxnSpPr>
        <p:spPr>
          <a:xfrm flipH="1">
            <a:off x="4559300" y="1851025"/>
            <a:ext cx="4402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A7297A2-BDF6-4E84-B43F-CEFDDA9ACE09}"/>
                  </a:ext>
                </a:extLst>
              </p:cNvPr>
              <p:cNvSpPr txBox="1"/>
              <p:nvPr/>
            </p:nvSpPr>
            <p:spPr>
              <a:xfrm>
                <a:off x="4730647" y="1565469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A7297A2-BDF6-4E84-B43F-CEFDDA9ACE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0647" y="1565469"/>
                <a:ext cx="166969" cy="276999"/>
              </a:xfrm>
              <a:prstGeom prst="rect">
                <a:avLst/>
              </a:prstGeom>
              <a:blipFill>
                <a:blip r:embed="rId4"/>
                <a:stretch>
                  <a:fillRect l="-22222" r="-18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FD26F57-47DB-431A-821F-F8E065D690F3}"/>
                  </a:ext>
                </a:extLst>
              </p:cNvPr>
              <p:cNvSpPr txBox="1"/>
              <p:nvPr/>
            </p:nvSpPr>
            <p:spPr>
              <a:xfrm>
                <a:off x="5076893" y="2185352"/>
                <a:ext cx="1851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FD26F57-47DB-431A-821F-F8E065D690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893" y="2185352"/>
                <a:ext cx="185114" cy="276999"/>
              </a:xfrm>
              <a:prstGeom prst="rect">
                <a:avLst/>
              </a:prstGeom>
              <a:blipFill>
                <a:blip r:embed="rId5"/>
                <a:stretch>
                  <a:fillRect l="-33333" r="-30000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2756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1179437" y="629315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A937EB6-222D-471F-9E50-D6180293B131}"/>
                  </a:ext>
                </a:extLst>
              </p:cNvPr>
              <p:cNvSpPr txBox="1"/>
              <p:nvPr/>
            </p:nvSpPr>
            <p:spPr>
              <a:xfrm>
                <a:off x="101600" y="569717"/>
                <a:ext cx="5562600" cy="37852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r>
                  <a:rPr lang="ru-RU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Площадь полной поверхности складывается из площади боковой поверхности и площадей двух оснований: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пол.поверх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𝑟h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+2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                                        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+2∙16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=64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en-US" dirty="0"/>
                  <a:t>  </a:t>
                </a:r>
              </a:p>
              <a:p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Осталось разделить полученный 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объём на </a:t>
                </a:r>
                <a14:m>
                  <m:oMath xmlns:m="http://schemas.openxmlformats.org/officeDocument/2006/math">
                    <m:r>
                      <a:rPr lang="ru-RU" sz="16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, тогда окончательно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получаем 64.</a:t>
                </a:r>
                <a:b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/>
                </a:br>
                <a:br>
                  <a:rPr lang="ru-RU" dirty="0"/>
                </a:b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A937EB6-222D-471F-9E50-D6180293B1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0" y="569717"/>
                <a:ext cx="5562600" cy="3785267"/>
              </a:xfrm>
              <a:prstGeom prst="rect">
                <a:avLst/>
              </a:prstGeom>
              <a:blipFill rotWithShape="0">
                <a:blip r:embed="rId3"/>
                <a:stretch>
                  <a:fillRect l="-658" t="-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Цилиндр 7">
            <a:extLst>
              <a:ext uri="{FF2B5EF4-FFF2-40B4-BE49-F238E27FC236}">
                <a16:creationId xmlns:a16="http://schemas.microsoft.com/office/drawing/2014/main" id="{27B7E0D0-CA9E-4099-B0EE-94E7AB1B74CE}"/>
              </a:ext>
            </a:extLst>
          </p:cNvPr>
          <p:cNvSpPr/>
          <p:nvPr/>
        </p:nvSpPr>
        <p:spPr>
          <a:xfrm>
            <a:off x="4102100" y="1774825"/>
            <a:ext cx="914400" cy="1219200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D653FAAB-9057-483E-93A2-F41698CC6E9B}"/>
              </a:ext>
            </a:extLst>
          </p:cNvPr>
          <p:cNvCxnSpPr>
            <a:cxnSpLocks/>
          </p:cNvCxnSpPr>
          <p:nvPr/>
        </p:nvCxnSpPr>
        <p:spPr>
          <a:xfrm flipH="1">
            <a:off x="4559300" y="1851025"/>
            <a:ext cx="4402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A7297A2-BDF6-4E84-B43F-CEFDDA9ACE09}"/>
                  </a:ext>
                </a:extLst>
              </p:cNvPr>
              <p:cNvSpPr txBox="1"/>
              <p:nvPr/>
            </p:nvSpPr>
            <p:spPr>
              <a:xfrm>
                <a:off x="4730647" y="1565469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A7297A2-BDF6-4E84-B43F-CEFDDA9ACE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0647" y="1565469"/>
                <a:ext cx="166969" cy="276999"/>
              </a:xfrm>
              <a:prstGeom prst="rect">
                <a:avLst/>
              </a:prstGeom>
              <a:blipFill>
                <a:blip r:embed="rId4"/>
                <a:stretch>
                  <a:fillRect l="-22222" r="-18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FD26F57-47DB-431A-821F-F8E065D690F3}"/>
                  </a:ext>
                </a:extLst>
              </p:cNvPr>
              <p:cNvSpPr txBox="1"/>
              <p:nvPr/>
            </p:nvSpPr>
            <p:spPr>
              <a:xfrm>
                <a:off x="5076893" y="2185352"/>
                <a:ext cx="1851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FD26F57-47DB-431A-821F-F8E065D690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893" y="2185352"/>
                <a:ext cx="185114" cy="276999"/>
              </a:xfrm>
              <a:prstGeom prst="rect">
                <a:avLst/>
              </a:prstGeom>
              <a:blipFill>
                <a:blip r:embed="rId5"/>
                <a:stretch>
                  <a:fillRect l="-33333" r="-30000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1565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238EAD7-CA77-4C28-BECB-A9BE9465A961}"/>
                  </a:ext>
                </a:extLst>
              </p:cNvPr>
              <p:cNvSpPr txBox="1"/>
              <p:nvPr/>
            </p:nvSpPr>
            <p:spPr>
              <a:xfrm>
                <a:off x="139700" y="567000"/>
                <a:ext cx="5562600" cy="1477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b="1" i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Задача </a:t>
                </a:r>
                <a:r>
                  <a:rPr lang="en-US" b="1" i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ru-RU" b="1" i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b="0" i="0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Объём цилиндра равен 100</a:t>
                </a:r>
                <a:r>
                  <a:rPr lang="ru-RU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, а площадь боковой поверхности равна 25</a:t>
                </a:r>
                <a:r>
                  <a:rPr lang="ru-RU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. Найдите высоту цилиндра.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C238EAD7-CA77-4C28-BECB-A9BE9465A9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67000"/>
                <a:ext cx="5562600" cy="1477328"/>
              </a:xfrm>
              <a:prstGeom prst="rect">
                <a:avLst/>
              </a:prstGeom>
              <a:blipFill rotWithShape="0">
                <a:blip r:embed="rId3"/>
                <a:stretch>
                  <a:fillRect l="-987" t="-24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Цилиндр 1">
            <a:extLst>
              <a:ext uri="{FF2B5EF4-FFF2-40B4-BE49-F238E27FC236}">
                <a16:creationId xmlns:a16="http://schemas.microsoft.com/office/drawing/2014/main" id="{AC7B0ABB-DEC4-445A-AD6D-C5E75693091F}"/>
              </a:ext>
            </a:extLst>
          </p:cNvPr>
          <p:cNvSpPr/>
          <p:nvPr/>
        </p:nvSpPr>
        <p:spPr>
          <a:xfrm>
            <a:off x="4254500" y="1394134"/>
            <a:ext cx="990600" cy="1477328"/>
          </a:xfrm>
          <a:prstGeom prst="ca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47504DF-0FE0-4078-BC58-8691A6BE015E}"/>
                  </a:ext>
                </a:extLst>
              </p:cNvPr>
              <p:cNvSpPr txBox="1"/>
              <p:nvPr/>
            </p:nvSpPr>
            <p:spPr>
              <a:xfrm>
                <a:off x="162364" y="1747636"/>
                <a:ext cx="3959102" cy="13542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Формулы для нахождения объёма и боковой поверхности цилиндра: </a:t>
                </a:r>
                <a:endParaRPr 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ru-RU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бок.пов</m:t>
                        </m:r>
                      </m:sub>
                    </m:sSub>
                    <m:r>
                      <a:rPr lang="ru-RU" b="0" i="1" dirty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=2</m:t>
                    </m:r>
                    <m:r>
                      <a:rPr lang="ru-RU" b="0" i="1" dirty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𝜋</m:t>
                    </m:r>
                    <m:r>
                      <a:rPr lang="ru-RU" b="0" i="1" dirty="0" err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𝑟h</m:t>
                    </m:r>
                  </m:oMath>
                </a14:m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47504DF-0FE0-4078-BC58-8691A6BE01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64" y="1747636"/>
                <a:ext cx="3959102" cy="1354217"/>
              </a:xfrm>
              <a:prstGeom prst="rect">
                <a:avLst/>
              </a:prstGeom>
              <a:blipFill rotWithShape="0">
                <a:blip r:embed="rId4"/>
                <a:stretch>
                  <a:fillRect l="-462" t="-901" r="-1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70DB8F76-A515-406B-9BF7-EFFCFFF806F8}"/>
              </a:ext>
            </a:extLst>
          </p:cNvPr>
          <p:cNvCxnSpPr/>
          <p:nvPr/>
        </p:nvCxnSpPr>
        <p:spPr>
          <a:xfrm>
            <a:off x="4787900" y="1546225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5A6CD1-D69A-466C-9D04-1CDC0AEB3849}"/>
                  </a:ext>
                </a:extLst>
              </p:cNvPr>
              <p:cNvSpPr txBox="1"/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5A6CD1-D69A-466C-9D04-1CDC0AEB3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blipFill>
                <a:blip r:embed="rId5"/>
                <a:stretch>
                  <a:fillRect l="-21429" r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1CC4FA-C9B0-4E30-B95C-AF572384DC0B}"/>
                  </a:ext>
                </a:extLst>
              </p:cNvPr>
              <p:cNvSpPr txBox="1"/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1CC4FA-C9B0-4E30-B95C-AF572384D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blipFill>
                <a:blip r:embed="rId6"/>
                <a:stretch>
                  <a:fillRect l="-32258" r="-25806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784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Цилиндр 1">
            <a:extLst>
              <a:ext uri="{FF2B5EF4-FFF2-40B4-BE49-F238E27FC236}">
                <a16:creationId xmlns:a16="http://schemas.microsoft.com/office/drawing/2014/main" id="{AC7B0ABB-DEC4-445A-AD6D-C5E75693091F}"/>
              </a:ext>
            </a:extLst>
          </p:cNvPr>
          <p:cNvSpPr/>
          <p:nvPr/>
        </p:nvSpPr>
        <p:spPr>
          <a:xfrm>
            <a:off x="4254500" y="1394134"/>
            <a:ext cx="990600" cy="1477328"/>
          </a:xfrm>
          <a:prstGeom prst="ca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47504DF-0FE0-4078-BC58-8691A6BE015E}"/>
                  </a:ext>
                </a:extLst>
              </p:cNvPr>
              <p:cNvSpPr txBox="1"/>
              <p:nvPr/>
            </p:nvSpPr>
            <p:spPr>
              <a:xfrm>
                <a:off x="150282" y="732878"/>
                <a:ext cx="3959102" cy="19150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Зная величину объёма и боковой поверхности, можно выразить радиус цилиндра:</a:t>
                </a:r>
                <a:endPara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endParaRPr>
              </a:p>
              <a:p>
                <a:endParaRPr lang="en-US" sz="1400" dirty="0">
                  <a:solidFill>
                    <a:srgbClr val="000000"/>
                  </a:solidFill>
                  <a:latin typeface="Roboto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b>
                            <m:sSubPr>
                              <m:ctrlPr>
                                <a:rPr lang="ru-RU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uz-Cyrl-UZ" sz="1400" i="1">
                                  <a:latin typeface="Cambria Math" panose="02040503050406030204" pitchFamily="18" charset="0"/>
                                </a:rPr>
                                <m:t>бок</m:t>
                              </m:r>
                            </m:sub>
                          </m:sSub>
                        </m:den>
                      </m:f>
                      <m:r>
                        <a:rPr lang="ru-RU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ru-RU" sz="1400" i="1" dirty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1400" i="1" dirty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ru-RU" sz="1400" i="1" dirty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1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ru-RU" sz="1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sz="1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ru-RU" sz="1400" i="1" dirty="0" err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𝑟h</m:t>
                          </m:r>
                          <m:r>
                            <m:rPr>
                              <m:nor/>
                            </m:rPr>
                            <a:rPr lang="ru-RU" sz="1400" dirty="0"/>
                            <m:t> 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br>
                  <a:rPr lang="en-US" sz="1400" b="0" dirty="0"/>
                </a:br>
                <a:endParaRPr lang="en-US" sz="1400" b="0" dirty="0"/>
              </a:p>
              <a:p>
                <a:endParaRPr lang="en-US" sz="1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=≫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</m:t>
                      </m:r>
                    </m:oMath>
                  </m:oMathPara>
                </a14:m>
                <a:br>
                  <a:rPr lang="en-US" dirty="0"/>
                </a:br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47504DF-0FE0-4078-BC58-8691A6BE01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282" y="732878"/>
                <a:ext cx="3959102" cy="1915076"/>
              </a:xfrm>
              <a:prstGeom prst="rect">
                <a:avLst/>
              </a:prstGeom>
              <a:blipFill rotWithShape="0">
                <a:blip r:embed="rId3"/>
                <a:stretch>
                  <a:fillRect l="-462" t="-6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70DB8F76-A515-406B-9BF7-EFFCFFF806F8}"/>
              </a:ext>
            </a:extLst>
          </p:cNvPr>
          <p:cNvCxnSpPr/>
          <p:nvPr/>
        </p:nvCxnSpPr>
        <p:spPr>
          <a:xfrm>
            <a:off x="4787900" y="1546225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5A6CD1-D69A-466C-9D04-1CDC0AEB3849}"/>
                  </a:ext>
                </a:extLst>
              </p:cNvPr>
              <p:cNvSpPr txBox="1"/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5A6CD1-D69A-466C-9D04-1CDC0AEB3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blipFill>
                <a:blip r:embed="rId4"/>
                <a:stretch>
                  <a:fillRect l="-21429" r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1CC4FA-C9B0-4E30-B95C-AF572384DC0B}"/>
                  </a:ext>
                </a:extLst>
              </p:cNvPr>
              <p:cNvSpPr txBox="1"/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1CC4FA-C9B0-4E30-B95C-AF572384D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blipFill>
                <a:blip r:embed="rId5"/>
                <a:stretch>
                  <a:fillRect l="-32258" r="-25806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368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Цилиндр 1">
            <a:extLst>
              <a:ext uri="{FF2B5EF4-FFF2-40B4-BE49-F238E27FC236}">
                <a16:creationId xmlns:a16="http://schemas.microsoft.com/office/drawing/2014/main" id="{AC7B0ABB-DEC4-445A-AD6D-C5E75693091F}"/>
              </a:ext>
            </a:extLst>
          </p:cNvPr>
          <p:cNvSpPr/>
          <p:nvPr/>
        </p:nvSpPr>
        <p:spPr>
          <a:xfrm>
            <a:off x="4254500" y="1394134"/>
            <a:ext cx="990600" cy="1477328"/>
          </a:xfrm>
          <a:prstGeom prst="ca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47504DF-0FE0-4078-BC58-8691A6BE015E}"/>
                  </a:ext>
                </a:extLst>
              </p:cNvPr>
              <p:cNvSpPr txBox="1"/>
              <p:nvPr/>
            </p:nvSpPr>
            <p:spPr>
              <a:xfrm>
                <a:off x="150282" y="732878"/>
                <a:ext cx="3959102" cy="20621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Подставим значение радиуса в формулу объёма и найдём из этой формулы искомую высоту:</a:t>
                </a:r>
                <a:b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sz="14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ru-RU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=64</m:t>
                      </m:r>
                      <m: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=100</m:t>
                      </m:r>
                      <m: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br>
                  <a:rPr lang="ru-RU" b="0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</a:br>
                <a:br>
                  <a:rPr lang="en-US" b="0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  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64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=1,5625</m:t>
                      </m:r>
                    </m:oMath>
                  </m:oMathPara>
                </a14:m>
                <a:br>
                  <a:rPr lang="en-US" dirty="0"/>
                </a:br>
                <a:endParaRPr lang="en-US" dirty="0"/>
              </a:p>
              <a:p>
                <a:endParaRPr lang="en-US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47504DF-0FE0-4078-BC58-8691A6BE01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282" y="732878"/>
                <a:ext cx="3959102" cy="2062103"/>
              </a:xfrm>
              <a:prstGeom prst="rect">
                <a:avLst/>
              </a:prstGeom>
              <a:blipFill rotWithShape="0">
                <a:blip r:embed="rId3"/>
                <a:stretch>
                  <a:fillRect l="-462" t="-5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70DB8F76-A515-406B-9BF7-EFFCFFF806F8}"/>
              </a:ext>
            </a:extLst>
          </p:cNvPr>
          <p:cNvCxnSpPr/>
          <p:nvPr/>
        </p:nvCxnSpPr>
        <p:spPr>
          <a:xfrm>
            <a:off x="4787900" y="1546225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5A6CD1-D69A-466C-9D04-1CDC0AEB3849}"/>
                  </a:ext>
                </a:extLst>
              </p:cNvPr>
              <p:cNvSpPr txBox="1"/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5A6CD1-D69A-466C-9D04-1CDC0AEB3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015" y="1305664"/>
                <a:ext cx="166969" cy="276999"/>
              </a:xfrm>
              <a:prstGeom prst="rect">
                <a:avLst/>
              </a:prstGeom>
              <a:blipFill>
                <a:blip r:embed="rId4"/>
                <a:stretch>
                  <a:fillRect l="-21429" r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1CC4FA-C9B0-4E30-B95C-AF572384DC0B}"/>
                  </a:ext>
                </a:extLst>
              </p:cNvPr>
              <p:cNvSpPr txBox="1"/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1CC4FA-C9B0-4E30-B95C-AF572384D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1144" y="2044328"/>
                <a:ext cx="185114" cy="276999"/>
              </a:xfrm>
              <a:prstGeom prst="rect">
                <a:avLst/>
              </a:prstGeom>
              <a:blipFill>
                <a:blip r:embed="rId5"/>
                <a:stretch>
                  <a:fillRect l="-32258" r="-25806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480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" y="102424"/>
            <a:ext cx="5638800" cy="553998"/>
          </a:xfrm>
        </p:spPr>
        <p:txBody>
          <a:bodyPr/>
          <a:lstStyle/>
          <a:p>
            <a:r>
              <a:rPr lang="ru-RU" sz="1800" dirty="0"/>
              <a:t>ЗАДАНИЕ ДЛЯ САМОСТОЯТЕЛЬНОГО РЕШЕНИЯ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455" y="1799396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616AE02-FE96-4CE5-8EA7-E8581CA1E4F8}"/>
                  </a:ext>
                </a:extLst>
              </p:cNvPr>
              <p:cNvSpPr txBox="1"/>
              <p:nvPr/>
            </p:nvSpPr>
            <p:spPr>
              <a:xfrm>
                <a:off x="177800" y="756174"/>
                <a:ext cx="548640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b="1" i="1" dirty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Задача.</a:t>
                </a: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 Объём цилиндра равен 75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, а площадь боковой поверхности равна 25</a:t>
                </a:r>
                <a:r>
                  <a:rPr lang="ru-RU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ru-RU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высоту цилиндра.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6616AE02-FE96-4CE5-8EA7-E8581CA1E4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756174"/>
                <a:ext cx="5486400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889" t="-2538" r="-1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ЦИЛИНДР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15A34DD-AFF2-47A2-A478-5CB40A873F9C}"/>
              </a:ext>
            </a:extLst>
          </p:cNvPr>
          <p:cNvSpPr txBox="1"/>
          <p:nvPr/>
        </p:nvSpPr>
        <p:spPr>
          <a:xfrm>
            <a:off x="139700" y="708025"/>
            <a:ext cx="54102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▸ Ось цилиндра – прямая, соединяющая центры его оснований. Отрезок, соединяющий центры оснований – высота.   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▸ Образующая цилиндра – перпендикуляр, провед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ё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нный из точки границы одного основания к другому основанию. Заметим, что образующая и высота цилиндра равны друг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другу.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190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ЦИЛИНДР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1D3FCF-1309-4EFC-B7B7-F8F0F9B8FB1F}"/>
                  </a:ext>
                </a:extLst>
              </p:cNvPr>
              <p:cNvSpPr txBox="1"/>
              <p:nvPr/>
            </p:nvSpPr>
            <p:spPr>
              <a:xfrm>
                <a:off x="93320" y="672968"/>
                <a:ext cx="5181600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b="0" i="0" dirty="0">
                    <a:solidFill>
                      <a:srgbClr val="000000"/>
                    </a:solidFill>
                    <a:effectLst/>
                    <a:latin typeface="Roboto"/>
                  </a:rPr>
                  <a:t>Площадь боковой поверхности цилиндра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ru-RU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бок.пов</m:t>
                        </m:r>
                      </m:sub>
                    </m:sSub>
                    <m:r>
                      <a:rPr lang="ru-RU" b="0" i="1" dirty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=2</m:t>
                    </m:r>
                    <m:r>
                      <a:rPr lang="ru-RU" b="0" i="1" dirty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𝜋</m:t>
                    </m:r>
                    <m:r>
                      <a:rPr lang="ru-RU" b="0" i="1" dirty="0" err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𝑟h</m:t>
                    </m:r>
                  </m:oMath>
                </a14:m>
                <a:r>
                  <a:rPr lang="ru-RU" b="0" i="0" dirty="0">
                    <a:solidFill>
                      <a:srgbClr val="000000"/>
                    </a:solidFill>
                    <a:effectLst/>
                    <a:latin typeface="Roboto"/>
                  </a:rPr>
                  <a:t>, </a:t>
                </a:r>
              </a:p>
              <a:p>
                <a:pPr algn="ctr"/>
                <a:r>
                  <a:rPr lang="ru-RU" b="0" i="0" dirty="0">
                    <a:solidFill>
                      <a:srgbClr val="000000"/>
                    </a:solidFill>
                    <a:effectLst/>
                    <a:latin typeface="Roboto"/>
                  </a:rPr>
                  <a:t>где r – радиус основания, h – высота (или образующая).</a:t>
                </a:r>
                <a:br>
                  <a:rPr lang="ru-RU" dirty="0"/>
                </a:b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1D3FCF-1309-4EFC-B7B7-F8F0F9B8F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20" y="672968"/>
                <a:ext cx="5181600" cy="1754326"/>
              </a:xfrm>
              <a:prstGeom prst="rect">
                <a:avLst/>
              </a:prstGeom>
              <a:blipFill>
                <a:blip r:embed="rId3"/>
                <a:stretch>
                  <a:fillRect t="-17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Цилиндр 7">
            <a:extLst>
              <a:ext uri="{FF2B5EF4-FFF2-40B4-BE49-F238E27FC236}">
                <a16:creationId xmlns:a16="http://schemas.microsoft.com/office/drawing/2014/main" id="{F774C8BF-923E-4D66-B848-99E8A240D1E6}"/>
              </a:ext>
            </a:extLst>
          </p:cNvPr>
          <p:cNvSpPr/>
          <p:nvPr/>
        </p:nvSpPr>
        <p:spPr>
          <a:xfrm>
            <a:off x="4117010" y="1646755"/>
            <a:ext cx="1066800" cy="1371600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03BD964-89AE-49B6-84CD-ABCBBB93EA82}"/>
              </a:ext>
            </a:extLst>
          </p:cNvPr>
          <p:cNvCxnSpPr/>
          <p:nvPr/>
        </p:nvCxnSpPr>
        <p:spPr>
          <a:xfrm>
            <a:off x="4650410" y="1774825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3A9AE82-9574-4BD8-B965-5AC88FC8B38C}"/>
                  </a:ext>
                </a:extLst>
              </p:cNvPr>
              <p:cNvSpPr txBox="1"/>
              <p:nvPr/>
            </p:nvSpPr>
            <p:spPr>
              <a:xfrm>
                <a:off x="4717233" y="1746958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3A9AE82-9574-4BD8-B965-5AC88FC8B3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7233" y="1746958"/>
                <a:ext cx="166969" cy="276999"/>
              </a:xfrm>
              <a:prstGeom prst="rect">
                <a:avLst/>
              </a:prstGeom>
              <a:blipFill>
                <a:blip r:embed="rId4"/>
                <a:stretch>
                  <a:fillRect l="-22222" r="-18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F57975E-19E1-4C2E-9EA7-7C297088CE07}"/>
                  </a:ext>
                </a:extLst>
              </p:cNvPr>
              <p:cNvSpPr txBox="1"/>
              <p:nvPr/>
            </p:nvSpPr>
            <p:spPr>
              <a:xfrm>
                <a:off x="5223261" y="2194055"/>
                <a:ext cx="19442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F57975E-19E1-4C2E-9EA7-7C297088CE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261" y="2194055"/>
                <a:ext cx="194429" cy="276999"/>
              </a:xfrm>
              <a:prstGeom prst="rect">
                <a:avLst/>
              </a:prstGeom>
              <a:blipFill>
                <a:blip r:embed="rId5"/>
                <a:stretch>
                  <a:fillRect l="-28125" r="-25000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808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ЦИЛИНДР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1D3FCF-1309-4EFC-B7B7-F8F0F9B8FB1F}"/>
                  </a:ext>
                </a:extLst>
              </p:cNvPr>
              <p:cNvSpPr txBox="1"/>
              <p:nvPr/>
            </p:nvSpPr>
            <p:spPr>
              <a:xfrm>
                <a:off x="93320" y="672968"/>
                <a:ext cx="5181600" cy="24063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Площадь полной поверхности цилиндра равна сумме площади боковой поверхности и площадей оснований. 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пол.поверх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𝑟h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/>
                </a:b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1D3FCF-1309-4EFC-B7B7-F8F0F9B8F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20" y="672968"/>
                <a:ext cx="5181600" cy="2406364"/>
              </a:xfrm>
              <a:prstGeom prst="rect">
                <a:avLst/>
              </a:prstGeom>
              <a:blipFill>
                <a:blip r:embed="rId3"/>
                <a:stretch>
                  <a:fillRect t="-1266" r="-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Цилиндр 7">
            <a:extLst>
              <a:ext uri="{FF2B5EF4-FFF2-40B4-BE49-F238E27FC236}">
                <a16:creationId xmlns:a16="http://schemas.microsoft.com/office/drawing/2014/main" id="{F774C8BF-923E-4D66-B848-99E8A240D1E6}"/>
              </a:ext>
            </a:extLst>
          </p:cNvPr>
          <p:cNvSpPr/>
          <p:nvPr/>
        </p:nvSpPr>
        <p:spPr>
          <a:xfrm>
            <a:off x="4117010" y="1646755"/>
            <a:ext cx="1066800" cy="1371600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03BD964-89AE-49B6-84CD-ABCBBB93EA82}"/>
              </a:ext>
            </a:extLst>
          </p:cNvPr>
          <p:cNvCxnSpPr/>
          <p:nvPr/>
        </p:nvCxnSpPr>
        <p:spPr>
          <a:xfrm>
            <a:off x="4650410" y="1774825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3A9AE82-9574-4BD8-B965-5AC88FC8B38C}"/>
                  </a:ext>
                </a:extLst>
              </p:cNvPr>
              <p:cNvSpPr txBox="1"/>
              <p:nvPr/>
            </p:nvSpPr>
            <p:spPr>
              <a:xfrm>
                <a:off x="4717233" y="1746958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3A9AE82-9574-4BD8-B965-5AC88FC8B3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7233" y="1746958"/>
                <a:ext cx="166969" cy="276999"/>
              </a:xfrm>
              <a:prstGeom prst="rect">
                <a:avLst/>
              </a:prstGeom>
              <a:blipFill>
                <a:blip r:embed="rId4"/>
                <a:stretch>
                  <a:fillRect l="-22222" r="-18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F57975E-19E1-4C2E-9EA7-7C297088CE07}"/>
                  </a:ext>
                </a:extLst>
              </p:cNvPr>
              <p:cNvSpPr txBox="1"/>
              <p:nvPr/>
            </p:nvSpPr>
            <p:spPr>
              <a:xfrm>
                <a:off x="5223261" y="2194055"/>
                <a:ext cx="19442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F57975E-19E1-4C2E-9EA7-7C297088CE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261" y="2194055"/>
                <a:ext cx="194429" cy="276999"/>
              </a:xfrm>
              <a:prstGeom prst="rect">
                <a:avLst/>
              </a:prstGeom>
              <a:blipFill>
                <a:blip r:embed="rId5"/>
                <a:stretch>
                  <a:fillRect l="-28125" r="-25000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9515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ЦИЛИНДР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1D3FCF-1309-4EFC-B7B7-F8F0F9B8FB1F}"/>
                  </a:ext>
                </a:extLst>
              </p:cNvPr>
              <p:cNvSpPr txBox="1"/>
              <p:nvPr/>
            </p:nvSpPr>
            <p:spPr>
              <a:xfrm>
                <a:off x="-165100" y="1224691"/>
                <a:ext cx="4084980" cy="23083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b="0" i="0" dirty="0">
                    <a:solidFill>
                      <a:srgbClr val="000000"/>
                    </a:solidFill>
                    <a:effectLst/>
                    <a:latin typeface="Roboto"/>
                  </a:rPr>
                  <a:t>Объём цилиндра </a:t>
                </a:r>
                <a:endParaRPr lang="en-US" b="0" i="0" dirty="0">
                  <a:solidFill>
                    <a:srgbClr val="000000"/>
                  </a:solidFill>
                  <a:effectLst/>
                  <a:latin typeface="Roboto"/>
                </a:endParaRPr>
              </a:p>
              <a:p>
                <a:pPr algn="ctr"/>
                <a:endParaRPr lang="en-US" b="0" i="0" dirty="0">
                  <a:solidFill>
                    <a:srgbClr val="000000"/>
                  </a:solidFill>
                  <a:effectLst/>
                  <a:latin typeface="Roboto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ru-RU" b="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b="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осн</m:t>
                          </m:r>
                        </m:sub>
                      </m:sSub>
                      <m:r>
                        <a:rPr lang="ru-RU" b="0" i="1" dirty="0" err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ru-RU" b="0" i="1" dirty="0" err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ru-RU" b="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b="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ru-RU" b="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ru-RU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b="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br>
                  <a:rPr lang="ru-RU" dirty="0"/>
                </a:br>
                <a:br>
                  <a:rPr lang="ru-RU" dirty="0"/>
                </a:b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/>
                </a:b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C1D3FCF-1309-4EFC-B7B7-F8F0F9B8F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65100" y="1224691"/>
                <a:ext cx="4084980" cy="2308324"/>
              </a:xfrm>
              <a:prstGeom prst="rect">
                <a:avLst/>
              </a:prstGeom>
              <a:blipFill rotWithShape="0">
                <a:blip r:embed="rId3"/>
                <a:stretch>
                  <a:fillRect t="-15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Цилиндр 7">
            <a:extLst>
              <a:ext uri="{FF2B5EF4-FFF2-40B4-BE49-F238E27FC236}">
                <a16:creationId xmlns:a16="http://schemas.microsoft.com/office/drawing/2014/main" id="{F774C8BF-923E-4D66-B848-99E8A240D1E6}"/>
              </a:ext>
            </a:extLst>
          </p:cNvPr>
          <p:cNvSpPr/>
          <p:nvPr/>
        </p:nvSpPr>
        <p:spPr>
          <a:xfrm>
            <a:off x="4117010" y="1646755"/>
            <a:ext cx="1066800" cy="1371600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03BD964-89AE-49B6-84CD-ABCBBB93EA82}"/>
              </a:ext>
            </a:extLst>
          </p:cNvPr>
          <p:cNvCxnSpPr/>
          <p:nvPr/>
        </p:nvCxnSpPr>
        <p:spPr>
          <a:xfrm>
            <a:off x="4650410" y="1774825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3A9AE82-9574-4BD8-B965-5AC88FC8B38C}"/>
                  </a:ext>
                </a:extLst>
              </p:cNvPr>
              <p:cNvSpPr txBox="1"/>
              <p:nvPr/>
            </p:nvSpPr>
            <p:spPr>
              <a:xfrm>
                <a:off x="4717233" y="1746958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3A9AE82-9574-4BD8-B965-5AC88FC8B3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7233" y="1746958"/>
                <a:ext cx="166969" cy="276999"/>
              </a:xfrm>
              <a:prstGeom prst="rect">
                <a:avLst/>
              </a:prstGeom>
              <a:blipFill>
                <a:blip r:embed="rId4"/>
                <a:stretch>
                  <a:fillRect l="-22222" r="-18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F57975E-19E1-4C2E-9EA7-7C297088CE07}"/>
                  </a:ext>
                </a:extLst>
              </p:cNvPr>
              <p:cNvSpPr txBox="1"/>
              <p:nvPr/>
            </p:nvSpPr>
            <p:spPr>
              <a:xfrm>
                <a:off x="5223261" y="2194055"/>
                <a:ext cx="19442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F57975E-19E1-4C2E-9EA7-7C297088CE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261" y="2194055"/>
                <a:ext cx="194429" cy="276999"/>
              </a:xfrm>
              <a:prstGeom prst="rect">
                <a:avLst/>
              </a:prstGeom>
              <a:blipFill>
                <a:blip r:embed="rId5"/>
                <a:stretch>
                  <a:fillRect l="-28125" r="-25000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0042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238EAD7-CA77-4C28-BECB-A9BE9465A961}"/>
                  </a:ext>
                </a:extLst>
              </p:cNvPr>
              <p:cNvSpPr txBox="1"/>
              <p:nvPr/>
            </p:nvSpPr>
            <p:spPr>
              <a:xfrm>
                <a:off x="139700" y="567000"/>
                <a:ext cx="5562600" cy="203132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b="1" i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Задача 1.</a:t>
                </a:r>
                <a:r>
                  <a:rPr lang="ru-RU" b="0" i="0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Про прямые круговые цилиндры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ru-RU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известно, что 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радиус основания в два раза больше, чем 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, но 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высота в три раза больше, чем 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. Найдите отношение объёма цилиндра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к объёму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ru-RU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.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238EAD7-CA77-4C28-BECB-A9BE9465A9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67000"/>
                <a:ext cx="5562600" cy="2031325"/>
              </a:xfrm>
              <a:prstGeom prst="rect">
                <a:avLst/>
              </a:prstGeom>
              <a:blipFill>
                <a:blip r:embed="rId3"/>
                <a:stretch>
                  <a:fillRect l="-987" t="-15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9603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238EAD7-CA77-4C28-BECB-A9BE9465A961}"/>
              </a:ext>
            </a:extLst>
          </p:cNvPr>
          <p:cNvSpPr txBox="1"/>
          <p:nvPr/>
        </p:nvSpPr>
        <p:spPr>
          <a:xfrm>
            <a:off x="-927100" y="1803789"/>
            <a:ext cx="5562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2" name="Цилиндр 1">
            <a:extLst>
              <a:ext uri="{FF2B5EF4-FFF2-40B4-BE49-F238E27FC236}">
                <a16:creationId xmlns:a16="http://schemas.microsoft.com/office/drawing/2014/main" id="{8AE447E3-8D9B-4607-BEB6-1CE59836879B}"/>
              </a:ext>
            </a:extLst>
          </p:cNvPr>
          <p:cNvSpPr/>
          <p:nvPr/>
        </p:nvSpPr>
        <p:spPr>
          <a:xfrm>
            <a:off x="3340100" y="1393825"/>
            <a:ext cx="685800" cy="10668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Цилиндр 6">
            <a:extLst>
              <a:ext uri="{FF2B5EF4-FFF2-40B4-BE49-F238E27FC236}">
                <a16:creationId xmlns:a16="http://schemas.microsoft.com/office/drawing/2014/main" id="{59B1C391-61B6-4B8A-93BB-D4ADF4002AD1}"/>
              </a:ext>
            </a:extLst>
          </p:cNvPr>
          <p:cNvSpPr/>
          <p:nvPr/>
        </p:nvSpPr>
        <p:spPr>
          <a:xfrm>
            <a:off x="4416512" y="1089025"/>
            <a:ext cx="828587" cy="1371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00D16BD-E65C-4698-949E-D56992A04D83}"/>
                  </a:ext>
                </a:extLst>
              </p:cNvPr>
              <p:cNvSpPr txBox="1"/>
              <p:nvPr/>
            </p:nvSpPr>
            <p:spPr>
              <a:xfrm>
                <a:off x="3579028" y="2608053"/>
                <a:ext cx="27924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00D16BD-E65C-4698-949E-D56992A04D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9028" y="2608053"/>
                <a:ext cx="279243" cy="276999"/>
              </a:xfrm>
              <a:prstGeom prst="rect">
                <a:avLst/>
              </a:prstGeom>
              <a:blipFill>
                <a:blip r:embed="rId3"/>
                <a:stretch>
                  <a:fillRect l="-19565" r="-8696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845CB80-16C3-437C-9553-5ACA895F3B10}"/>
                  </a:ext>
                </a:extLst>
              </p:cNvPr>
              <p:cNvSpPr txBox="1"/>
              <p:nvPr/>
            </p:nvSpPr>
            <p:spPr>
              <a:xfrm>
                <a:off x="1854200" y="2542453"/>
                <a:ext cx="589813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845CB80-16C3-437C-9553-5ACA895F3B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4200" y="2542453"/>
                <a:ext cx="589813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02D1E60-0AA1-4712-9575-E1721900F35F}"/>
                  </a:ext>
                </a:extLst>
              </p:cNvPr>
              <p:cNvSpPr txBox="1"/>
              <p:nvPr/>
            </p:nvSpPr>
            <p:spPr>
              <a:xfrm>
                <a:off x="183322" y="850007"/>
                <a:ext cx="3200400" cy="22159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Обозначим высоту цилиндра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через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а высоту цилиндра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через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Обозначим радиус основания цилиндра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через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, а радиус основания цилиндра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через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. </a:t>
                </a:r>
                <a:endParaRPr lang="en-US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Тогда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=2</a:t>
                </a:r>
                <a:r>
                  <a:rPr lang="ru-RU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=3</a:t>
                </a:r>
                <a:r>
                  <a:rPr lang="ru-RU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ru-RU" sz="1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02D1E60-0AA1-4712-9575-E1721900F3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322" y="850007"/>
                <a:ext cx="3200400" cy="2215991"/>
              </a:xfrm>
              <a:prstGeom prst="rect">
                <a:avLst/>
              </a:prstGeom>
              <a:blipFill>
                <a:blip r:embed="rId5"/>
                <a:stretch>
                  <a:fillRect l="-571" t="-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278AD17-D1BD-4E74-865D-89869214CDFC}"/>
              </a:ext>
            </a:extLst>
          </p:cNvPr>
          <p:cNvCxnSpPr>
            <a:cxnSpLocks/>
          </p:cNvCxnSpPr>
          <p:nvPr/>
        </p:nvCxnSpPr>
        <p:spPr>
          <a:xfrm flipV="1">
            <a:off x="4802775" y="1202503"/>
            <a:ext cx="441832" cy="9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2F921919-AC7A-444D-9357-2479F9C878A0}"/>
              </a:ext>
            </a:extLst>
          </p:cNvPr>
          <p:cNvCxnSpPr>
            <a:cxnSpLocks/>
          </p:cNvCxnSpPr>
          <p:nvPr/>
        </p:nvCxnSpPr>
        <p:spPr>
          <a:xfrm>
            <a:off x="3666648" y="1470025"/>
            <a:ext cx="3158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0EFA743-FB05-4404-AD99-CD91B7DFC5DA}"/>
                  </a:ext>
                </a:extLst>
              </p:cNvPr>
              <p:cNvSpPr txBox="1"/>
              <p:nvPr/>
            </p:nvSpPr>
            <p:spPr>
              <a:xfrm>
                <a:off x="3743542" y="1198695"/>
                <a:ext cx="2385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0EFA743-FB05-4404-AD99-CD91B7DFC5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3542" y="1198695"/>
                <a:ext cx="238527" cy="276999"/>
              </a:xfrm>
              <a:prstGeom prst="rect">
                <a:avLst/>
              </a:prstGeom>
              <a:blipFill>
                <a:blip r:embed="rId6"/>
                <a:stretch>
                  <a:fillRect l="-15385" r="-10256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96BD43D-F3E8-46CB-920F-599DB23208EB}"/>
                  </a:ext>
                </a:extLst>
              </p:cNvPr>
              <p:cNvSpPr txBox="1"/>
              <p:nvPr/>
            </p:nvSpPr>
            <p:spPr>
              <a:xfrm>
                <a:off x="4808406" y="921696"/>
                <a:ext cx="2438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96BD43D-F3E8-46CB-920F-599DB23208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406" y="921696"/>
                <a:ext cx="243848" cy="276999"/>
              </a:xfrm>
              <a:prstGeom prst="rect">
                <a:avLst/>
              </a:prstGeom>
              <a:blipFill>
                <a:blip r:embed="rId7"/>
                <a:stretch>
                  <a:fillRect l="-15000" r="-7500" b="-15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A56C5AD-B851-42BE-8358-54B60BFB715E}"/>
                  </a:ext>
                </a:extLst>
              </p:cNvPr>
              <p:cNvSpPr txBox="1"/>
              <p:nvPr/>
            </p:nvSpPr>
            <p:spPr>
              <a:xfrm>
                <a:off x="4032773" y="1774825"/>
                <a:ext cx="28315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A56C5AD-B851-42BE-8358-54B60BFB71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2773" y="1774825"/>
                <a:ext cx="283154" cy="276999"/>
              </a:xfrm>
              <a:prstGeom prst="rect">
                <a:avLst/>
              </a:prstGeom>
              <a:blipFill>
                <a:blip r:embed="rId8"/>
                <a:stretch>
                  <a:fillRect l="-21739" r="-6522" b="-15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3A1C7E2-95E8-411E-9869-B21DC4C82C90}"/>
                  </a:ext>
                </a:extLst>
              </p:cNvPr>
              <p:cNvSpPr txBox="1"/>
              <p:nvPr/>
            </p:nvSpPr>
            <p:spPr>
              <a:xfrm>
                <a:off x="5275709" y="1626118"/>
                <a:ext cx="28847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3A1C7E2-95E8-411E-9869-B21DC4C82C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709" y="1626118"/>
                <a:ext cx="288477" cy="276999"/>
              </a:xfrm>
              <a:prstGeom prst="rect">
                <a:avLst/>
              </a:prstGeom>
              <a:blipFill>
                <a:blip r:embed="rId9"/>
                <a:stretch>
                  <a:fillRect l="-20833" r="-6250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419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238EAD7-CA77-4C28-BECB-A9BE9465A961}"/>
              </a:ext>
            </a:extLst>
          </p:cNvPr>
          <p:cNvSpPr txBox="1"/>
          <p:nvPr/>
        </p:nvSpPr>
        <p:spPr>
          <a:xfrm>
            <a:off x="-927100" y="1803789"/>
            <a:ext cx="5562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2" name="Цилиндр 1">
            <a:extLst>
              <a:ext uri="{FF2B5EF4-FFF2-40B4-BE49-F238E27FC236}">
                <a16:creationId xmlns:a16="http://schemas.microsoft.com/office/drawing/2014/main" id="{8AE447E3-8D9B-4607-BEB6-1CE59836879B}"/>
              </a:ext>
            </a:extLst>
          </p:cNvPr>
          <p:cNvSpPr/>
          <p:nvPr/>
        </p:nvSpPr>
        <p:spPr>
          <a:xfrm>
            <a:off x="3340100" y="1393825"/>
            <a:ext cx="685800" cy="10668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Цилиндр 6">
            <a:extLst>
              <a:ext uri="{FF2B5EF4-FFF2-40B4-BE49-F238E27FC236}">
                <a16:creationId xmlns:a16="http://schemas.microsoft.com/office/drawing/2014/main" id="{59B1C391-61B6-4B8A-93BB-D4ADF4002AD1}"/>
              </a:ext>
            </a:extLst>
          </p:cNvPr>
          <p:cNvSpPr/>
          <p:nvPr/>
        </p:nvSpPr>
        <p:spPr>
          <a:xfrm>
            <a:off x="4416512" y="1089025"/>
            <a:ext cx="828587" cy="1371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00D16BD-E65C-4698-949E-D56992A04D83}"/>
                  </a:ext>
                </a:extLst>
              </p:cNvPr>
              <p:cNvSpPr txBox="1"/>
              <p:nvPr/>
            </p:nvSpPr>
            <p:spPr>
              <a:xfrm>
                <a:off x="3579028" y="2608053"/>
                <a:ext cx="27924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00D16BD-E65C-4698-949E-D56992A04D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9028" y="2608053"/>
                <a:ext cx="279243" cy="276999"/>
              </a:xfrm>
              <a:prstGeom prst="rect">
                <a:avLst/>
              </a:prstGeom>
              <a:blipFill>
                <a:blip r:embed="rId3"/>
                <a:stretch>
                  <a:fillRect l="-19565" r="-8696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845CB80-16C3-437C-9553-5ACA895F3B10}"/>
                  </a:ext>
                </a:extLst>
              </p:cNvPr>
              <p:cNvSpPr txBox="1"/>
              <p:nvPr/>
            </p:nvSpPr>
            <p:spPr>
              <a:xfrm>
                <a:off x="1854200" y="2542453"/>
                <a:ext cx="589813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845CB80-16C3-437C-9553-5ACA895F3B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4200" y="2542453"/>
                <a:ext cx="589813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278AD17-D1BD-4E74-865D-89869214CDFC}"/>
              </a:ext>
            </a:extLst>
          </p:cNvPr>
          <p:cNvCxnSpPr>
            <a:cxnSpLocks/>
          </p:cNvCxnSpPr>
          <p:nvPr/>
        </p:nvCxnSpPr>
        <p:spPr>
          <a:xfrm flipV="1">
            <a:off x="4802775" y="1202503"/>
            <a:ext cx="441832" cy="9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2F921919-AC7A-444D-9357-2479F9C878A0}"/>
              </a:ext>
            </a:extLst>
          </p:cNvPr>
          <p:cNvCxnSpPr>
            <a:cxnSpLocks/>
          </p:cNvCxnSpPr>
          <p:nvPr/>
        </p:nvCxnSpPr>
        <p:spPr>
          <a:xfrm>
            <a:off x="3666648" y="1470025"/>
            <a:ext cx="3158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0EFA743-FB05-4404-AD99-CD91B7DFC5DA}"/>
                  </a:ext>
                </a:extLst>
              </p:cNvPr>
              <p:cNvSpPr txBox="1"/>
              <p:nvPr/>
            </p:nvSpPr>
            <p:spPr>
              <a:xfrm>
                <a:off x="3743542" y="1198695"/>
                <a:ext cx="2385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0EFA743-FB05-4404-AD99-CD91B7DFC5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3542" y="1198695"/>
                <a:ext cx="238527" cy="276999"/>
              </a:xfrm>
              <a:prstGeom prst="rect">
                <a:avLst/>
              </a:prstGeom>
              <a:blipFill>
                <a:blip r:embed="rId5"/>
                <a:stretch>
                  <a:fillRect l="-15385" r="-10256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96BD43D-F3E8-46CB-920F-599DB23208EB}"/>
                  </a:ext>
                </a:extLst>
              </p:cNvPr>
              <p:cNvSpPr txBox="1"/>
              <p:nvPr/>
            </p:nvSpPr>
            <p:spPr>
              <a:xfrm>
                <a:off x="4808406" y="921696"/>
                <a:ext cx="2438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96BD43D-F3E8-46CB-920F-599DB23208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406" y="921696"/>
                <a:ext cx="243848" cy="276999"/>
              </a:xfrm>
              <a:prstGeom prst="rect">
                <a:avLst/>
              </a:prstGeom>
              <a:blipFill>
                <a:blip r:embed="rId6"/>
                <a:stretch>
                  <a:fillRect l="-15000" r="-7500" b="-15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A56C5AD-B851-42BE-8358-54B60BFB715E}"/>
                  </a:ext>
                </a:extLst>
              </p:cNvPr>
              <p:cNvSpPr txBox="1"/>
              <p:nvPr/>
            </p:nvSpPr>
            <p:spPr>
              <a:xfrm>
                <a:off x="4032773" y="1774825"/>
                <a:ext cx="28315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A56C5AD-B851-42BE-8358-54B60BFB71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2773" y="1774825"/>
                <a:ext cx="283154" cy="276999"/>
              </a:xfrm>
              <a:prstGeom prst="rect">
                <a:avLst/>
              </a:prstGeom>
              <a:blipFill>
                <a:blip r:embed="rId7"/>
                <a:stretch>
                  <a:fillRect l="-21739" r="-6522" b="-15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3A1C7E2-95E8-411E-9869-B21DC4C82C90}"/>
                  </a:ext>
                </a:extLst>
              </p:cNvPr>
              <p:cNvSpPr txBox="1"/>
              <p:nvPr/>
            </p:nvSpPr>
            <p:spPr>
              <a:xfrm>
                <a:off x="5275709" y="1626118"/>
                <a:ext cx="28847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3A1C7E2-95E8-411E-9869-B21DC4C82C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709" y="1626118"/>
                <a:ext cx="288477" cy="276999"/>
              </a:xfrm>
              <a:prstGeom prst="rect">
                <a:avLst/>
              </a:prstGeom>
              <a:blipFill>
                <a:blip r:embed="rId8"/>
                <a:stretch>
                  <a:fillRect l="-20833" r="-6250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86BE32C-4978-498D-A1A4-E9A4F89CE4F7}"/>
                  </a:ext>
                </a:extLst>
              </p:cNvPr>
              <p:cNvSpPr txBox="1"/>
              <p:nvPr/>
            </p:nvSpPr>
            <p:spPr>
              <a:xfrm>
                <a:off x="177247" y="708025"/>
                <a:ext cx="2986086" cy="33773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Объём цилиндра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равен</a:t>
                </a:r>
                <a:endPara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16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bSup>
                      <m:sSubSupPr>
                        <m:ctrlPr>
                          <a:rPr lang="ru-RU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>
                      <m:sSubPr>
                        <m:ctrlPr>
                          <a:rPr lang="ru-RU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bSup>
                      <m:sSubSupPr>
                        <m:ctrlPr>
                          <a:rPr lang="ru-RU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>
                      <m:sSubPr>
                        <m:ctrlPr>
                          <a:rPr lang="ru-RU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:r>
                  <a:rPr lang="ru-RU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а объём цилиндра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16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равен </a:t>
                </a:r>
                <a14:m>
                  <m:oMath xmlns:m="http://schemas.openxmlformats.org/officeDocument/2006/math">
                    <m:r>
                      <a:rPr lang="ru-RU" sz="1600" b="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3</m:t>
                    </m:r>
                    <m:r>
                      <a:rPr lang="el-GR" sz="1600" b="0" i="1" dirty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𝜋</m:t>
                    </m:r>
                    <m:sSubSup>
                      <m:sSubSupPr>
                        <m:ctrlPr>
                          <a:rPr lang="en-US" sz="16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16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16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>
                      <m:sSubPr>
                        <m:ctrlPr>
                          <a:rPr lang="en-US" sz="16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6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endPara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Тогда</a:t>
                </a:r>
                <a:r>
                  <a:rPr lang="en-US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1600" b="0" i="1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0" i="1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600" b="0" i="1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6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sub>
                        </m:sSub>
                      </m:den>
                    </m:f>
                    <m:r>
                      <a:rPr lang="en-US" sz="16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l-GR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  <m:sSubSup>
                          <m:sSubSupPr>
                            <m:ctrlP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sSub>
                          <m:sSubPr>
                            <m:ctrlP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l-GR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  <m:sSubSup>
                          <m:sSubSupPr>
                            <m:ctrlP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sSub>
                          <m:sSubPr>
                            <m:ctrlP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6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=0,75</m:t>
                    </m:r>
                  </m:oMath>
                </a14:m>
                <a:r>
                  <a:rPr lang="ru-RU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6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Ответ: 0,75</a:t>
                </a:r>
                <a:b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/>
                </a:br>
                <a:endParaRPr lang="en-US" dirty="0"/>
              </a:p>
              <a:p>
                <a:endParaRPr lang="en-US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86BE32C-4978-498D-A1A4-E9A4F89CE4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47" y="708025"/>
                <a:ext cx="2986086" cy="3377335"/>
              </a:xfrm>
              <a:prstGeom prst="rect">
                <a:avLst/>
              </a:prstGeom>
              <a:blipFill>
                <a:blip r:embed="rId9"/>
                <a:stretch>
                  <a:fillRect l="-1020" t="-5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345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1179437" y="629315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A937EB6-222D-471F-9E50-D6180293B131}"/>
                  </a:ext>
                </a:extLst>
              </p:cNvPr>
              <p:cNvSpPr txBox="1"/>
              <p:nvPr/>
            </p:nvSpPr>
            <p:spPr>
              <a:xfrm>
                <a:off x="63500" y="708025"/>
                <a:ext cx="6362910" cy="1477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b="1" i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Задача </a:t>
                </a:r>
                <a:r>
                  <a:rPr lang="en-US" b="1" i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b="1" i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b="0" i="0" dirty="0">
                    <a:solidFill>
                      <a:srgbClr val="000000"/>
                    </a:solidFill>
                    <a:effectLst/>
                    <a:latin typeface="Roboto"/>
                  </a:rPr>
                  <a:t>Объём цилиндра равен 64</a:t>
                </a:r>
                <a14:m>
                  <m:oMath xmlns:m="http://schemas.openxmlformats.org/officeDocument/2006/math">
                    <m:r>
                      <a:rPr lang="ru-RU" b="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ru-RU" b="0" i="0" dirty="0">
                    <a:solidFill>
                      <a:srgbClr val="000000"/>
                    </a:solidFill>
                    <a:effectLst/>
                    <a:latin typeface="Roboto"/>
                  </a:rPr>
                  <a:t>, а площадь боковой поверхности равна 32</a:t>
                </a:r>
                <a14:m>
                  <m:oMath xmlns:m="http://schemas.openxmlformats.org/officeDocument/2006/math">
                    <m:r>
                      <a:rPr lang="ru-RU" b="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ru-RU" b="0" i="0" dirty="0">
                    <a:solidFill>
                      <a:srgbClr val="000000"/>
                    </a:solidFill>
                    <a:effectLst/>
                    <a:latin typeface="Roboto"/>
                  </a:rPr>
                  <a:t>. Найдите площадь полной поверхности цилиндра, делённую на </a:t>
                </a:r>
                <a14:m>
                  <m:oMath xmlns:m="http://schemas.openxmlformats.org/officeDocument/2006/math">
                    <m:r>
                      <a:rPr lang="ru-RU" b="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ru-RU" b="0" i="0" dirty="0">
                    <a:solidFill>
                      <a:srgbClr val="000000"/>
                    </a:solidFill>
                    <a:effectLst/>
                    <a:latin typeface="Roboto"/>
                  </a:rPr>
                  <a:t>.</a:t>
                </a:r>
                <a:br>
                  <a:rPr lang="ru-RU" dirty="0"/>
                </a:b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A937EB6-222D-471F-9E50-D6180293B1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708025"/>
                <a:ext cx="6362910" cy="1477328"/>
              </a:xfrm>
              <a:prstGeom prst="rect">
                <a:avLst/>
              </a:prstGeom>
              <a:blipFill rotWithShape="0">
                <a:blip r:embed="rId3"/>
                <a:stretch>
                  <a:fillRect l="-766" t="-20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Цилиндр 7">
            <a:extLst>
              <a:ext uri="{FF2B5EF4-FFF2-40B4-BE49-F238E27FC236}">
                <a16:creationId xmlns:a16="http://schemas.microsoft.com/office/drawing/2014/main" id="{27B7E0D0-CA9E-4099-B0EE-94E7AB1B74CE}"/>
              </a:ext>
            </a:extLst>
          </p:cNvPr>
          <p:cNvSpPr/>
          <p:nvPr/>
        </p:nvSpPr>
        <p:spPr>
          <a:xfrm>
            <a:off x="4102100" y="1774825"/>
            <a:ext cx="914400" cy="1219200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1134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235999abfdfba4796121f1f5ab37fd645968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6619</TotalTime>
  <Words>602</Words>
  <Application>Microsoft Macintosh PowerPoint</Application>
  <PresentationFormat>Произвольный</PresentationFormat>
  <Paragraphs>171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 Math</vt:lpstr>
      <vt:lpstr>Roboto</vt:lpstr>
      <vt:lpstr>Times New Roman</vt:lpstr>
      <vt:lpstr>Office Theme</vt:lpstr>
      <vt:lpstr>1_Office Theme</vt:lpstr>
      <vt:lpstr>Презентация PowerPoint</vt:lpstr>
      <vt:lpstr>ЦИЛИНДР</vt:lpstr>
      <vt:lpstr>ЦИЛИНДР</vt:lpstr>
      <vt:lpstr>ЦИЛИНДР</vt:lpstr>
      <vt:lpstr>ЦИЛИНДР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ЗАДАНИЕ ДЛЯ САМОСТОЯТЕЛЬНОГО РЕШЕНИЯ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Закирова Ф.М</dc:creator>
  <cp:lastModifiedBy>Rano7kh@icloud.com</cp:lastModifiedBy>
  <cp:revision>653</cp:revision>
  <dcterms:created xsi:type="dcterms:W3CDTF">2020-04-13T08:05:16Z</dcterms:created>
  <dcterms:modified xsi:type="dcterms:W3CDTF">2021-02-26T21:16:20Z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