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</p:sldMasterIdLst>
  <p:notesMasterIdLst>
    <p:notesMasterId r:id="rId20"/>
  </p:notesMasterIdLst>
  <p:sldIdLst>
    <p:sldId id="413" r:id="rId3"/>
    <p:sldId id="369" r:id="rId4"/>
    <p:sldId id="414" r:id="rId5"/>
    <p:sldId id="415" r:id="rId6"/>
    <p:sldId id="416" r:id="rId7"/>
    <p:sldId id="417" r:id="rId8"/>
    <p:sldId id="418" r:id="rId9"/>
    <p:sldId id="419" r:id="rId10"/>
    <p:sldId id="420" r:id="rId11"/>
    <p:sldId id="421" r:id="rId12"/>
    <p:sldId id="422" r:id="rId13"/>
    <p:sldId id="423" r:id="rId14"/>
    <p:sldId id="424" r:id="rId15"/>
    <p:sldId id="425" r:id="rId16"/>
    <p:sldId id="426" r:id="rId17"/>
    <p:sldId id="427" r:id="rId18"/>
    <p:sldId id="284" r:id="rId19"/>
  </p:sldIdLst>
  <p:sldSz cx="5765800" cy="3244850"/>
  <p:notesSz cx="5765800" cy="3244850"/>
  <p:custDataLst>
    <p:tags r:id="rId21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5" autoAdjust="0"/>
    <p:restoredTop sz="94660"/>
  </p:normalViewPr>
  <p:slideViewPr>
    <p:cSldViewPr>
      <p:cViewPr varScale="1">
        <p:scale>
          <a:sx n="102" d="100"/>
          <a:sy n="102" d="100"/>
        </p:scale>
        <p:origin x="806" y="6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ags" Target="tags/tag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AC903E-0B20-4990-A751-066104FC4E76}" type="datetimeFigureOut">
              <a:rPr lang="ru-RU" smtClean="0"/>
              <a:t>05.12.2020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E726F-7830-4022-9DAB-C72A275E26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848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002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6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9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6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9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367485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12/5/2020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12/5/2020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12/5/2020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6" y="1005902"/>
            <a:ext cx="490093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1" y="1817115"/>
            <a:ext cx="403606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029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3490" y="982370"/>
            <a:ext cx="3978823" cy="339052"/>
          </a:xfrm>
        </p:spPr>
        <p:txBody>
          <a:bodyPr lIns="0" tIns="0" rIns="0" bIns="0"/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466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9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66848" y="71159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48112" y="720763"/>
            <a:ext cx="1824355" cy="2157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8" y="746315"/>
            <a:ext cx="25081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8675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581520" y="1056311"/>
            <a:ext cx="2621914" cy="1034415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262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9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0"/>
            <a:ext cx="161107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3490" y="982370"/>
            <a:ext cx="3978823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1"/>
            <a:ext cx="1845056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1" y="3017711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 defTabSz="914224"/>
              <a:t>12/5/2020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1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 defTabSz="914224"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603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111">
        <a:defRPr>
          <a:latin typeface="+mn-lt"/>
          <a:ea typeface="+mn-ea"/>
          <a:cs typeface="+mn-cs"/>
        </a:defRPr>
      </a:lvl2pPr>
      <a:lvl3pPr marL="914224">
        <a:defRPr>
          <a:latin typeface="+mn-lt"/>
          <a:ea typeface="+mn-ea"/>
          <a:cs typeface="+mn-cs"/>
        </a:defRPr>
      </a:lvl3pPr>
      <a:lvl4pPr marL="1371336">
        <a:defRPr>
          <a:latin typeface="+mn-lt"/>
          <a:ea typeface="+mn-ea"/>
          <a:cs typeface="+mn-cs"/>
        </a:defRPr>
      </a:lvl4pPr>
      <a:lvl5pPr marL="1828448">
        <a:defRPr>
          <a:latin typeface="+mn-lt"/>
          <a:ea typeface="+mn-ea"/>
          <a:cs typeface="+mn-cs"/>
        </a:defRPr>
      </a:lvl5pPr>
      <a:lvl6pPr marL="2285561">
        <a:defRPr>
          <a:latin typeface="+mn-lt"/>
          <a:ea typeface="+mn-ea"/>
          <a:cs typeface="+mn-cs"/>
        </a:defRPr>
      </a:lvl6pPr>
      <a:lvl7pPr marL="2742672">
        <a:defRPr>
          <a:latin typeface="+mn-lt"/>
          <a:ea typeface="+mn-ea"/>
          <a:cs typeface="+mn-cs"/>
        </a:defRPr>
      </a:lvl7pPr>
      <a:lvl8pPr marL="3199784">
        <a:defRPr>
          <a:latin typeface="+mn-lt"/>
          <a:ea typeface="+mn-ea"/>
          <a:cs typeface="+mn-cs"/>
        </a:defRPr>
      </a:lvl8pPr>
      <a:lvl9pPr marL="36568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111">
        <a:defRPr>
          <a:latin typeface="+mn-lt"/>
          <a:ea typeface="+mn-ea"/>
          <a:cs typeface="+mn-cs"/>
        </a:defRPr>
      </a:lvl2pPr>
      <a:lvl3pPr marL="914224">
        <a:defRPr>
          <a:latin typeface="+mn-lt"/>
          <a:ea typeface="+mn-ea"/>
          <a:cs typeface="+mn-cs"/>
        </a:defRPr>
      </a:lvl3pPr>
      <a:lvl4pPr marL="1371336">
        <a:defRPr>
          <a:latin typeface="+mn-lt"/>
          <a:ea typeface="+mn-ea"/>
          <a:cs typeface="+mn-cs"/>
        </a:defRPr>
      </a:lvl4pPr>
      <a:lvl5pPr marL="1828448">
        <a:defRPr>
          <a:latin typeface="+mn-lt"/>
          <a:ea typeface="+mn-ea"/>
          <a:cs typeface="+mn-cs"/>
        </a:defRPr>
      </a:lvl5pPr>
      <a:lvl6pPr marL="2285561">
        <a:defRPr>
          <a:latin typeface="+mn-lt"/>
          <a:ea typeface="+mn-ea"/>
          <a:cs typeface="+mn-cs"/>
        </a:defRPr>
      </a:lvl6pPr>
      <a:lvl7pPr marL="2742672">
        <a:defRPr>
          <a:latin typeface="+mn-lt"/>
          <a:ea typeface="+mn-ea"/>
          <a:cs typeface="+mn-cs"/>
        </a:defRPr>
      </a:lvl7pPr>
      <a:lvl8pPr marL="3199784">
        <a:defRPr>
          <a:latin typeface="+mn-lt"/>
          <a:ea typeface="+mn-ea"/>
          <a:cs typeface="+mn-cs"/>
        </a:defRPr>
      </a:lvl8pPr>
      <a:lvl9pPr marL="36568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jpe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jpe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png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1.png"/><Relationship Id="rId4" Type="http://schemas.openxmlformats.org/officeDocument/2006/relationships/image" Target="../media/image5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3" Type="http://schemas.openxmlformats.org/officeDocument/2006/relationships/image" Target="../media/image3.png"/><Relationship Id="rId21" Type="http://schemas.openxmlformats.org/officeDocument/2006/relationships/image" Target="../media/image21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5" Type="http://schemas.openxmlformats.org/officeDocument/2006/relationships/image" Target="../media/image25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20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24" Type="http://schemas.openxmlformats.org/officeDocument/2006/relationships/image" Target="../media/image24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23" Type="http://schemas.openxmlformats.org/officeDocument/2006/relationships/image" Target="../media/image23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Relationship Id="rId22" Type="http://schemas.openxmlformats.org/officeDocument/2006/relationships/image" Target="../media/image2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26" Type="http://schemas.openxmlformats.org/officeDocument/2006/relationships/image" Target="../media/image26.png"/><Relationship Id="rId21" Type="http://schemas.openxmlformats.org/officeDocument/2006/relationships/image" Target="../media/image21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5" Type="http://schemas.openxmlformats.org/officeDocument/2006/relationships/image" Target="../media/image25.png"/><Relationship Id="rId2" Type="http://schemas.openxmlformats.org/officeDocument/2006/relationships/image" Target="../media/image3.png"/><Relationship Id="rId16" Type="http://schemas.openxmlformats.org/officeDocument/2006/relationships/image" Target="../media/image16.png"/><Relationship Id="rId20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24" Type="http://schemas.openxmlformats.org/officeDocument/2006/relationships/image" Target="../media/image24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23" Type="http://schemas.openxmlformats.org/officeDocument/2006/relationships/image" Target="../media/image23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Relationship Id="rId22" Type="http://schemas.openxmlformats.org/officeDocument/2006/relationships/image" Target="../media/image2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26" Type="http://schemas.openxmlformats.org/officeDocument/2006/relationships/image" Target="../media/image29.png"/><Relationship Id="rId21" Type="http://schemas.openxmlformats.org/officeDocument/2006/relationships/image" Target="../media/image21.png"/><Relationship Id="rId7" Type="http://schemas.openxmlformats.org/officeDocument/2006/relationships/image" Target="../media/image7.png"/><Relationship Id="rId12" Type="http://schemas.openxmlformats.org/officeDocument/2006/relationships/image" Target="../media/image27.png"/><Relationship Id="rId17" Type="http://schemas.openxmlformats.org/officeDocument/2006/relationships/image" Target="../media/image28.png"/><Relationship Id="rId25" Type="http://schemas.openxmlformats.org/officeDocument/2006/relationships/image" Target="../media/image25.png"/><Relationship Id="rId33" Type="http://schemas.openxmlformats.org/officeDocument/2006/relationships/image" Target="../media/image36.png"/><Relationship Id="rId2" Type="http://schemas.openxmlformats.org/officeDocument/2006/relationships/image" Target="../media/image3.png"/><Relationship Id="rId16" Type="http://schemas.openxmlformats.org/officeDocument/2006/relationships/image" Target="../media/image16.png"/><Relationship Id="rId20" Type="http://schemas.openxmlformats.org/officeDocument/2006/relationships/image" Target="../media/image20.png"/><Relationship Id="rId29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24" Type="http://schemas.openxmlformats.org/officeDocument/2006/relationships/image" Target="../media/image24.png"/><Relationship Id="rId32" Type="http://schemas.openxmlformats.org/officeDocument/2006/relationships/image" Target="../media/image35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23" Type="http://schemas.openxmlformats.org/officeDocument/2006/relationships/image" Target="../media/image23.png"/><Relationship Id="rId28" Type="http://schemas.openxmlformats.org/officeDocument/2006/relationships/image" Target="../media/image31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31" Type="http://schemas.openxmlformats.org/officeDocument/2006/relationships/image" Target="../media/image34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Relationship Id="rId22" Type="http://schemas.openxmlformats.org/officeDocument/2006/relationships/image" Target="../media/image22.png"/><Relationship Id="rId27" Type="http://schemas.openxmlformats.org/officeDocument/2006/relationships/image" Target="../media/image30.png"/><Relationship Id="rId30" Type="http://schemas.openxmlformats.org/officeDocument/2006/relationships/image" Target="../media/image3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26" Type="http://schemas.openxmlformats.org/officeDocument/2006/relationships/image" Target="../media/image30.png"/><Relationship Id="rId21" Type="http://schemas.openxmlformats.org/officeDocument/2006/relationships/image" Target="../media/image21.png"/><Relationship Id="rId7" Type="http://schemas.openxmlformats.org/officeDocument/2006/relationships/image" Target="../media/image7.png"/><Relationship Id="rId12" Type="http://schemas.openxmlformats.org/officeDocument/2006/relationships/image" Target="../media/image27.png"/><Relationship Id="rId17" Type="http://schemas.openxmlformats.org/officeDocument/2006/relationships/image" Target="../media/image28.png"/><Relationship Id="rId25" Type="http://schemas.openxmlformats.org/officeDocument/2006/relationships/image" Target="../media/image25.png"/><Relationship Id="rId2" Type="http://schemas.openxmlformats.org/officeDocument/2006/relationships/image" Target="../media/image3.png"/><Relationship Id="rId16" Type="http://schemas.openxmlformats.org/officeDocument/2006/relationships/image" Target="../media/image16.png"/><Relationship Id="rId20" Type="http://schemas.openxmlformats.org/officeDocument/2006/relationships/image" Target="../media/image20.png"/><Relationship Id="rId29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24" Type="http://schemas.openxmlformats.org/officeDocument/2006/relationships/image" Target="../media/image24.png"/><Relationship Id="rId32" Type="http://schemas.openxmlformats.org/officeDocument/2006/relationships/image" Target="../media/image37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23" Type="http://schemas.openxmlformats.org/officeDocument/2006/relationships/image" Target="../media/image23.png"/><Relationship Id="rId28" Type="http://schemas.openxmlformats.org/officeDocument/2006/relationships/image" Target="../media/image32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31" Type="http://schemas.openxmlformats.org/officeDocument/2006/relationships/image" Target="../media/image35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Relationship Id="rId22" Type="http://schemas.openxmlformats.org/officeDocument/2006/relationships/image" Target="../media/image22.png"/><Relationship Id="rId27" Type="http://schemas.openxmlformats.org/officeDocument/2006/relationships/image" Target="../media/image31.png"/><Relationship Id="rId30" Type="http://schemas.openxmlformats.org/officeDocument/2006/relationships/image" Target="../media/image3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4266" y="-89186"/>
            <a:ext cx="5757267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612647" y="1496394"/>
            <a:ext cx="4022853" cy="1345231"/>
          </a:xfrm>
          <a:prstGeom prst="rect">
            <a:avLst/>
          </a:prstGeom>
        </p:spPr>
        <p:txBody>
          <a:bodyPr vert="horz" wrap="square" lIns="0" tIns="13961" rIns="0" bIns="0" rtlCol="0">
            <a:spAutoFit/>
          </a:bodyPr>
          <a:lstStyle/>
          <a:p>
            <a:pPr marL="18405" defTabSz="914114">
              <a:lnSpc>
                <a:spcPct val="90000"/>
              </a:lnSpc>
              <a:spcBef>
                <a:spcPts val="1200"/>
              </a:spcBef>
            </a:pPr>
            <a:r>
              <a:rPr lang="ru-RU" sz="2500" b="1" dirty="0">
                <a:solidFill>
                  <a:srgbClr val="4F81BD"/>
                </a:solidFill>
                <a:latin typeface="Arial"/>
                <a:cs typeface="Arial"/>
              </a:rPr>
              <a:t>ТЕМА</a:t>
            </a:r>
            <a:r>
              <a:rPr lang="ru-RU" sz="2500" b="1" dirty="0" smtClean="0">
                <a:solidFill>
                  <a:srgbClr val="4F81BD"/>
                </a:solidFill>
                <a:latin typeface="Arial"/>
                <a:cs typeface="Arial"/>
              </a:rPr>
              <a:t>:</a:t>
            </a:r>
            <a:endParaRPr lang="en-US" sz="2500" b="1" dirty="0" smtClean="0">
              <a:solidFill>
                <a:srgbClr val="4F81BD"/>
              </a:solidFill>
              <a:latin typeface="Arial"/>
              <a:cs typeface="Arial"/>
            </a:endParaRPr>
          </a:p>
          <a:p>
            <a:pPr marL="18405" defTabSz="914114">
              <a:lnSpc>
                <a:spcPct val="90000"/>
              </a:lnSpc>
              <a:spcBef>
                <a:spcPts val="1200"/>
              </a:spcBef>
            </a:pPr>
            <a:r>
              <a:rPr lang="ru-RU" sz="2000" b="1" dirty="0" smtClean="0">
                <a:solidFill>
                  <a:schemeClr val="tx2"/>
                </a:solidFill>
                <a:latin typeface="Arial"/>
                <a:cs typeface="Arial"/>
              </a:rPr>
              <a:t>РЕШЕНИЕ </a:t>
            </a:r>
            <a:r>
              <a:rPr lang="ru-RU" sz="2000" b="1" dirty="0">
                <a:solidFill>
                  <a:schemeClr val="tx2"/>
                </a:solidFill>
                <a:latin typeface="Arial"/>
                <a:cs typeface="Arial"/>
              </a:rPr>
              <a:t>ЗАДАЧ ИЗ ПОВСЕДНЕВНОЙ ЖИЗНИ МЕЖПРЕДМЕТНАЯ СВЯЗЬ</a:t>
            </a:r>
            <a:endParaRPr lang="en-US" sz="2000" b="1" dirty="0">
              <a:solidFill>
                <a:srgbClr val="4F81BD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177837" y="1233677"/>
            <a:ext cx="344001" cy="76974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4457789" y="68377"/>
            <a:ext cx="1153698" cy="674791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4457790" y="68377"/>
            <a:ext cx="1153697" cy="66145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4390102" y="38425"/>
            <a:ext cx="1188000" cy="432000"/>
          </a:xfrm>
          <a:prstGeom prst="rect">
            <a:avLst/>
          </a:prstGeom>
        </p:spPr>
        <p:txBody>
          <a:bodyPr vert="horz" wrap="square" lIns="0" tIns="15866" rIns="0" bIns="0" rtlCol="0">
            <a:spAutoFit/>
          </a:bodyPr>
          <a:lstStyle/>
          <a:p>
            <a:pPr algn="ctr" defTabSz="914114">
              <a:spcBef>
                <a:spcPts val="125"/>
              </a:spcBef>
            </a:pPr>
            <a:r>
              <a:rPr lang="en-US" sz="2200" b="1" spc="10" dirty="0">
                <a:solidFill>
                  <a:srgbClr val="FEFEFE"/>
                </a:solidFill>
                <a:latin typeface="Arial"/>
                <a:cs typeface="Arial"/>
              </a:rPr>
              <a:t> 10</a:t>
            </a:r>
            <a:endParaRPr lang="uz-Cyrl-UZ" sz="2200" b="1" spc="10" dirty="0">
              <a:solidFill>
                <a:srgbClr val="FEFEFE"/>
              </a:solidFill>
              <a:latin typeface="Arial"/>
              <a:cs typeface="Arial"/>
            </a:endParaRPr>
          </a:p>
          <a:p>
            <a:pPr algn="ctr" defTabSz="914114">
              <a:spcBef>
                <a:spcPts val="125"/>
              </a:spcBef>
            </a:pPr>
            <a:r>
              <a:rPr lang="ru-RU" sz="2200" b="1" spc="10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22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4" name="object 2">
            <a:extLst>
              <a:ext uri="{FF2B5EF4-FFF2-40B4-BE49-F238E27FC236}">
                <a16:creationId xmlns:a16="http://schemas.microsoft.com/office/drawing/2014/main" xmlns="" id="{7ACFEF22-C515-49A9-B292-25C68E4AC8DC}"/>
              </a:ext>
            </a:extLst>
          </p:cNvPr>
          <p:cNvSpPr txBox="1">
            <a:spLocks/>
          </p:cNvSpPr>
          <p:nvPr/>
        </p:nvSpPr>
        <p:spPr>
          <a:xfrm>
            <a:off x="839258" y="208424"/>
            <a:ext cx="3360388" cy="537980"/>
          </a:xfrm>
          <a:prstGeom prst="rect">
            <a:avLst/>
          </a:prstGeom>
        </p:spPr>
        <p:txBody>
          <a:bodyPr vert="horz" wrap="square" lIns="0" tIns="14617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12" algn="ctr" defTabSz="915274">
              <a:spcBef>
                <a:spcPts val="114"/>
              </a:spcBef>
              <a:defRPr/>
            </a:pPr>
            <a:r>
              <a:rPr lang="ru-RU" kern="0" spc="10" dirty="0">
                <a:solidFill>
                  <a:sysClr val="window" lastClr="FFFFFF"/>
                </a:solidFill>
              </a:rPr>
              <a:t>ГЕОМЕТРИЯ</a:t>
            </a:r>
            <a:endParaRPr lang="en-US" kern="0" spc="10" dirty="0">
              <a:solidFill>
                <a:sysClr val="window" lastClr="FFFFFF"/>
              </a:solidFill>
            </a:endParaRPr>
          </a:p>
        </p:txBody>
      </p:sp>
      <p:sp>
        <p:nvSpPr>
          <p:cNvPr id="18" name="object 11">
            <a:extLst>
              <a:ext uri="{FF2B5EF4-FFF2-40B4-BE49-F238E27FC236}">
                <a16:creationId xmlns:a16="http://schemas.microsoft.com/office/drawing/2014/main" xmlns="" id="{335AFAA3-FF4F-462D-A908-93D09B272E70}"/>
              </a:ext>
            </a:extLst>
          </p:cNvPr>
          <p:cNvSpPr/>
          <p:nvPr/>
        </p:nvSpPr>
        <p:spPr>
          <a:xfrm>
            <a:off x="349838" y="240781"/>
            <a:ext cx="364211" cy="502387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5274"/>
            <a:endParaRPr>
              <a:solidFill>
                <a:prstClr val="black"/>
              </a:solidFill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9700" y="1241425"/>
            <a:ext cx="1638263" cy="1313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177837" y="2079625"/>
            <a:ext cx="344001" cy="76974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31954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53448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400" spc="5" dirty="0">
                <a:latin typeface="Times New Roman" pitchFamily="18" charset="0"/>
                <a:cs typeface="Times New Roman" pitchFamily="18" charset="0"/>
              </a:rPr>
              <a:t>РЕШЕНИЕ ЗАДАЧ</a:t>
            </a:r>
            <a:endParaRPr sz="2400" spc="5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5761D62C-A24F-4B93-AE48-10F2444352CE}"/>
              </a:ext>
            </a:extLst>
          </p:cNvPr>
          <p:cNvSpPr txBox="1"/>
          <p:nvPr/>
        </p:nvSpPr>
        <p:spPr>
          <a:xfrm>
            <a:off x="139700" y="534483"/>
            <a:ext cx="54864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600" b="0" i="0" dirty="0">
                <a:solidFill>
                  <a:srgbClr val="333333"/>
                </a:solidFill>
                <a:effectLst/>
                <a:latin typeface="PT Sans"/>
              </a:rPr>
              <a:t>Основанием прямой призмы является равнобедренная трапеция с основаниями </a:t>
            </a:r>
            <a:r>
              <a:rPr lang="ru-RU" sz="1600" b="0" i="0" dirty="0" smtClean="0">
                <a:solidFill>
                  <a:srgbClr val="333333"/>
                </a:solidFill>
                <a:effectLst/>
                <a:latin typeface="PT Sans"/>
              </a:rPr>
              <a:t>21 см </a:t>
            </a:r>
            <a:r>
              <a:rPr lang="ru-RU" sz="1600" b="0" i="0" dirty="0">
                <a:solidFill>
                  <a:srgbClr val="333333"/>
                </a:solidFill>
                <a:effectLst/>
                <a:latin typeface="PT Sans"/>
              </a:rPr>
              <a:t>и 9 см и высотой 8 см. Найдите площадь боковой поверхности, если боковое ребро равно 10 см.</a:t>
            </a:r>
            <a:endParaRPr lang="ru-RU" sz="16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59502161-870F-4638-89E6-BCF992D385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3900" y="1546225"/>
            <a:ext cx="1990725" cy="140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0533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53448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400" spc="5" dirty="0">
                <a:latin typeface="Times New Roman" pitchFamily="18" charset="0"/>
                <a:cs typeface="Times New Roman" pitchFamily="18" charset="0"/>
              </a:rPr>
              <a:t>РЕШЕНИЕ ЗАДАЧ</a:t>
            </a:r>
            <a:endParaRPr sz="2400" spc="5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D6B2A936-4EE7-4B54-842B-DFF8442FC2FA}"/>
              </a:ext>
            </a:extLst>
          </p:cNvPr>
          <p:cNvSpPr txBox="1"/>
          <p:nvPr/>
        </p:nvSpPr>
        <p:spPr>
          <a:xfrm>
            <a:off x="167261" y="708025"/>
            <a:ext cx="3782439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b="0" i="1" dirty="0">
                <a:solidFill>
                  <a:srgbClr val="333333"/>
                </a:solidFill>
                <a:effectLst/>
                <a:latin typeface="PT Sans"/>
              </a:rPr>
              <a:t>Дано: </a:t>
            </a:r>
          </a:p>
          <a:p>
            <a:pPr algn="l"/>
            <a:r>
              <a:rPr lang="en-US" b="0" i="1" dirty="0">
                <a:solidFill>
                  <a:srgbClr val="333333"/>
                </a:solidFill>
                <a:effectLst/>
                <a:latin typeface="PT Sans"/>
              </a:rPr>
              <a:t>AD </a:t>
            </a:r>
            <a:r>
              <a:rPr lang="en-US" b="0" i="0" dirty="0">
                <a:solidFill>
                  <a:srgbClr val="333333"/>
                </a:solidFill>
                <a:effectLst/>
                <a:latin typeface="PT Sans"/>
              </a:rPr>
              <a:t>∥ </a:t>
            </a:r>
            <a:r>
              <a:rPr lang="en-US" b="0" i="1" dirty="0">
                <a:solidFill>
                  <a:srgbClr val="333333"/>
                </a:solidFill>
                <a:effectLst/>
                <a:latin typeface="PT Sans"/>
              </a:rPr>
              <a:t>BC, AB = CD,</a:t>
            </a:r>
            <a:endParaRPr lang="en-US" b="0" i="0" dirty="0">
              <a:solidFill>
                <a:srgbClr val="333333"/>
              </a:solidFill>
              <a:effectLst/>
              <a:latin typeface="PT Sans"/>
            </a:endParaRPr>
          </a:p>
          <a:p>
            <a:pPr algn="l"/>
            <a:r>
              <a:rPr lang="en-US" b="0" i="1" dirty="0">
                <a:solidFill>
                  <a:srgbClr val="333333"/>
                </a:solidFill>
                <a:effectLst/>
                <a:latin typeface="PT Sans"/>
              </a:rPr>
              <a:t>AD = </a:t>
            </a:r>
            <a:r>
              <a:rPr lang="en-US" b="0" i="0" dirty="0" smtClean="0">
                <a:solidFill>
                  <a:srgbClr val="333333"/>
                </a:solidFill>
                <a:effectLst/>
                <a:latin typeface="PT Sans"/>
              </a:rPr>
              <a:t>21</a:t>
            </a:r>
            <a:r>
              <a:rPr lang="ru-RU" b="0" i="0" dirty="0" smtClean="0">
                <a:solidFill>
                  <a:srgbClr val="333333"/>
                </a:solidFill>
                <a:effectLst/>
                <a:latin typeface="PT Sans"/>
              </a:rPr>
              <a:t> см</a:t>
            </a:r>
            <a:r>
              <a:rPr lang="ru-RU" b="0" i="1" dirty="0">
                <a:solidFill>
                  <a:srgbClr val="333333"/>
                </a:solidFill>
                <a:effectLst/>
                <a:latin typeface="PT Sans"/>
              </a:rPr>
              <a:t>, </a:t>
            </a:r>
            <a:r>
              <a:rPr lang="en-US" b="0" i="1" dirty="0">
                <a:solidFill>
                  <a:srgbClr val="333333"/>
                </a:solidFill>
                <a:effectLst/>
                <a:latin typeface="PT Sans"/>
              </a:rPr>
              <a:t>BC = </a:t>
            </a:r>
            <a:r>
              <a:rPr lang="en-US" b="0" i="0" dirty="0" smtClean="0">
                <a:solidFill>
                  <a:srgbClr val="333333"/>
                </a:solidFill>
                <a:effectLst/>
                <a:latin typeface="PT Sans"/>
              </a:rPr>
              <a:t>9</a:t>
            </a:r>
            <a:r>
              <a:rPr lang="ru-RU" b="0" i="0" dirty="0" smtClean="0">
                <a:solidFill>
                  <a:srgbClr val="333333"/>
                </a:solidFill>
                <a:effectLst/>
                <a:latin typeface="PT Sans"/>
              </a:rPr>
              <a:t> см</a:t>
            </a:r>
            <a:r>
              <a:rPr lang="ru-RU" b="0" i="1" dirty="0">
                <a:solidFill>
                  <a:srgbClr val="333333"/>
                </a:solidFill>
                <a:effectLst/>
                <a:latin typeface="PT Sans"/>
              </a:rPr>
              <a:t>, </a:t>
            </a:r>
            <a:r>
              <a:rPr lang="en-US" b="0" i="1" dirty="0">
                <a:solidFill>
                  <a:srgbClr val="333333"/>
                </a:solidFill>
                <a:effectLst/>
                <a:latin typeface="PT Sans"/>
              </a:rPr>
              <a:t>BH = </a:t>
            </a:r>
            <a:r>
              <a:rPr lang="en-US" b="0" i="0" dirty="0">
                <a:solidFill>
                  <a:srgbClr val="333333"/>
                </a:solidFill>
                <a:effectLst/>
                <a:latin typeface="PT Sans"/>
              </a:rPr>
              <a:t>8 </a:t>
            </a:r>
            <a:r>
              <a:rPr lang="ru-RU" b="0" i="0" dirty="0">
                <a:solidFill>
                  <a:srgbClr val="333333"/>
                </a:solidFill>
                <a:effectLst/>
                <a:latin typeface="PT Sans"/>
              </a:rPr>
              <a:t>см,</a:t>
            </a:r>
          </a:p>
          <a:p>
            <a:pPr algn="l"/>
            <a:r>
              <a:rPr lang="ru-RU" b="0" i="1" dirty="0">
                <a:solidFill>
                  <a:srgbClr val="333333"/>
                </a:solidFill>
                <a:effectLst/>
                <a:latin typeface="PT Sans"/>
              </a:rPr>
              <a:t>АА</a:t>
            </a:r>
            <a:r>
              <a:rPr lang="ru-RU" b="0" i="1" baseline="-25000" dirty="0">
                <a:solidFill>
                  <a:srgbClr val="333333"/>
                </a:solidFill>
                <a:effectLst/>
                <a:latin typeface="PT Sans"/>
              </a:rPr>
              <a:t>1</a:t>
            </a:r>
            <a:r>
              <a:rPr lang="ru-RU" b="0" i="0" dirty="0">
                <a:solidFill>
                  <a:srgbClr val="333333"/>
                </a:solidFill>
                <a:effectLst/>
                <a:latin typeface="PT Sans"/>
              </a:rPr>
              <a:t> ⊥ </a:t>
            </a:r>
            <a:r>
              <a:rPr lang="ru-RU" b="0" i="1" dirty="0">
                <a:solidFill>
                  <a:srgbClr val="333333"/>
                </a:solidFill>
                <a:effectLst/>
                <a:latin typeface="PT Sans"/>
              </a:rPr>
              <a:t>АВС</a:t>
            </a:r>
            <a:r>
              <a:rPr lang="ru-RU" b="0" i="0" dirty="0">
                <a:solidFill>
                  <a:srgbClr val="333333"/>
                </a:solidFill>
                <a:effectLst/>
                <a:latin typeface="PT Sans"/>
              </a:rPr>
              <a:t>, </a:t>
            </a:r>
            <a:r>
              <a:rPr lang="ru-RU" b="0" i="1" dirty="0">
                <a:solidFill>
                  <a:srgbClr val="333333"/>
                </a:solidFill>
                <a:effectLst/>
                <a:latin typeface="PT Sans"/>
              </a:rPr>
              <a:t>АА</a:t>
            </a:r>
            <a:r>
              <a:rPr lang="ru-RU" b="0" i="1" baseline="-25000" dirty="0">
                <a:solidFill>
                  <a:srgbClr val="333333"/>
                </a:solidFill>
                <a:effectLst/>
                <a:latin typeface="PT Sans"/>
              </a:rPr>
              <a:t>1</a:t>
            </a:r>
            <a:r>
              <a:rPr lang="ru-RU" b="0" i="0" dirty="0">
                <a:solidFill>
                  <a:srgbClr val="333333"/>
                </a:solidFill>
                <a:effectLst/>
                <a:latin typeface="PT Sans"/>
              </a:rPr>
              <a:t> = 10 см. </a:t>
            </a:r>
          </a:p>
          <a:p>
            <a:pPr algn="l"/>
            <a:r>
              <a:rPr lang="ru-RU" b="0" i="1" dirty="0">
                <a:solidFill>
                  <a:srgbClr val="333333"/>
                </a:solidFill>
                <a:effectLst/>
                <a:latin typeface="PT Sans"/>
              </a:rPr>
              <a:t>Найти: </a:t>
            </a:r>
            <a:r>
              <a:rPr lang="en-US" b="0" i="1" dirty="0">
                <a:solidFill>
                  <a:srgbClr val="333333"/>
                </a:solidFill>
                <a:effectLst/>
                <a:latin typeface="PT Sans"/>
              </a:rPr>
              <a:t>S</a:t>
            </a:r>
            <a:r>
              <a:rPr lang="ru-RU" b="0" i="1" baseline="-25000" dirty="0">
                <a:solidFill>
                  <a:srgbClr val="333333"/>
                </a:solidFill>
                <a:effectLst/>
                <a:latin typeface="PT Sans"/>
              </a:rPr>
              <a:t>бок</a:t>
            </a:r>
            <a:endParaRPr lang="ru-RU" b="0" i="0" dirty="0">
              <a:solidFill>
                <a:srgbClr val="333333"/>
              </a:solidFill>
              <a:effectLst/>
              <a:latin typeface="PT Sans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xmlns="" id="{CDB637D0-DC88-4E62-8A33-787F0D6CE3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2064" y="1546225"/>
            <a:ext cx="2276475" cy="147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031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53448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400" spc="5" dirty="0">
                <a:latin typeface="Times New Roman" pitchFamily="18" charset="0"/>
                <a:cs typeface="Times New Roman" pitchFamily="18" charset="0"/>
              </a:rPr>
              <a:t>РЕШЕНИЕ ЗАДАЧ</a:t>
            </a:r>
            <a:endParaRPr sz="2400" spc="5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xmlns="" id="{2F6C869D-F0AF-49E9-89D8-B9F970EDE6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700" y="631825"/>
            <a:ext cx="5410200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1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Решение: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Рассмотрим трапецию </a:t>
            </a:r>
            <a:r>
              <a:rPr kumimoji="0" lang="ru-RU" altLang="ru-RU" b="0" i="1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ABCD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. </a:t>
            </a:r>
            <a:r>
              <a:rPr kumimoji="0" lang="ru-RU" altLang="ru-RU" b="0" i="1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ВН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 и </a:t>
            </a:r>
            <a:r>
              <a:rPr kumimoji="0" lang="ru-RU" altLang="ru-RU" b="0" i="1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CG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 – высоты трапеции. </a:t>
            </a:r>
            <a:r>
              <a:rPr kumimoji="0" lang="ru-RU" altLang="ru-RU" b="0" i="1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AD = 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21 см</a:t>
            </a:r>
            <a:r>
              <a:rPr kumimoji="0" lang="ru-RU" altLang="ru-RU" b="0" i="1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, BC = 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9 см</a:t>
            </a:r>
            <a:r>
              <a:rPr kumimoji="0" lang="ru-RU" altLang="ru-RU" b="0" i="1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. 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Так как трапеция </a:t>
            </a:r>
            <a:r>
              <a:rPr kumimoji="0" lang="ru-RU" altLang="ru-RU" b="0" i="1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ABСD 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равнобокая, то </a:t>
            </a:r>
            <a:r>
              <a:rPr kumimoji="0" lang="ru-RU" altLang="ru-RU" b="0" i="1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HG = BC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 =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9 см,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       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                                    (см).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080" name="Picture 8">
            <a:extLst>
              <a:ext uri="{FF2B5EF4-FFF2-40B4-BE49-F238E27FC236}">
                <a16:creationId xmlns:a16="http://schemas.microsoft.com/office/drawing/2014/main" xmlns="" id="{6409C7E2-A080-421C-ADE9-F907759E4C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0875" y="-53975"/>
            <a:ext cx="2257425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9">
            <a:extLst>
              <a:ext uri="{FF2B5EF4-FFF2-40B4-BE49-F238E27FC236}">
                <a16:creationId xmlns:a16="http://schemas.microsoft.com/office/drawing/2014/main" xmlns="" id="{77471190-43FA-43C4-B2CE-3EEF33A8AA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576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  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                                    </a:t>
            </a:r>
            <a:r>
              <a:rPr kumimoji="0" lang="ru-RU" altLang="ru-RU" sz="11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 (см).</a:t>
            </a:r>
            <a:endParaRPr kumimoji="0" lang="ru-RU" altLang="ru-RU" sz="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082" name="Picture 10">
            <a:extLst>
              <a:ext uri="{FF2B5EF4-FFF2-40B4-BE49-F238E27FC236}">
                <a16:creationId xmlns:a16="http://schemas.microsoft.com/office/drawing/2014/main" xmlns="" id="{0C6ED14C-CB3F-4AE1-822C-BDCF91816D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834" y="1844977"/>
            <a:ext cx="2455691" cy="310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4" name="Picture 12">
            <a:extLst>
              <a:ext uri="{FF2B5EF4-FFF2-40B4-BE49-F238E27FC236}">
                <a16:creationId xmlns:a16="http://schemas.microsoft.com/office/drawing/2014/main" xmlns="" id="{26DC456D-D4F3-4E28-A18C-3A74512371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0525" y="2109153"/>
            <a:ext cx="2352675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9315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53448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400" spc="5" dirty="0">
                <a:latin typeface="Times New Roman" pitchFamily="18" charset="0"/>
                <a:cs typeface="Times New Roman" pitchFamily="18" charset="0"/>
              </a:rPr>
              <a:t>РЕШЕНИЕ ЗАДАЧ</a:t>
            </a:r>
            <a:endParaRPr sz="2400" spc="5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80" name="Picture 8">
            <a:extLst>
              <a:ext uri="{FF2B5EF4-FFF2-40B4-BE49-F238E27FC236}">
                <a16:creationId xmlns:a16="http://schemas.microsoft.com/office/drawing/2014/main" xmlns="" id="{6409C7E2-A080-421C-ADE9-F907759E4C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0875" y="-53975"/>
            <a:ext cx="2257425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9">
            <a:extLst>
              <a:ext uri="{FF2B5EF4-FFF2-40B4-BE49-F238E27FC236}">
                <a16:creationId xmlns:a16="http://schemas.microsoft.com/office/drawing/2014/main" xmlns="" id="{77471190-43FA-43C4-B2CE-3EEF33A8AA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576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  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                                    </a:t>
            </a:r>
            <a:r>
              <a:rPr kumimoji="0" lang="ru-RU" altLang="ru-RU" sz="11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 (см).</a:t>
            </a:r>
            <a:endParaRPr kumimoji="0" lang="ru-RU" altLang="ru-RU" sz="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084" name="Picture 12">
            <a:extLst>
              <a:ext uri="{FF2B5EF4-FFF2-40B4-BE49-F238E27FC236}">
                <a16:creationId xmlns:a16="http://schemas.microsoft.com/office/drawing/2014/main" xmlns="" id="{26DC456D-D4F3-4E28-A18C-3A74512371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0525" y="2109153"/>
            <a:ext cx="2352675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5">
            <a:extLst>
              <a:ext uri="{FF2B5EF4-FFF2-40B4-BE49-F238E27FC236}">
                <a16:creationId xmlns:a16="http://schemas.microsoft.com/office/drawing/2014/main" xmlns="" id="{EFECB27E-49C5-4874-8819-8CBF525DBE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700" y="672935"/>
            <a:ext cx="5181600" cy="140038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Рассмотрим треугольник ∆</a:t>
            </a:r>
            <a:r>
              <a:rPr kumimoji="0" lang="ru-RU" altLang="ru-RU" sz="1100" b="0" i="1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АВН</a:t>
            </a:r>
            <a:r>
              <a:rPr kumimoji="0" lang="ru-RU" altLang="ru-RU" sz="11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 и найдем сторону </a:t>
            </a:r>
            <a:r>
              <a:rPr kumimoji="0" lang="ru-RU" altLang="ru-RU" sz="1100" b="0" i="1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АВ</a:t>
            </a:r>
            <a:r>
              <a:rPr kumimoji="0" lang="ru-RU" altLang="ru-RU" sz="11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 по теореме Пифагора:</a:t>
            </a:r>
            <a:endParaRPr kumimoji="0" lang="ru-RU" altLang="ru-RU" sz="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  </a:t>
            </a:r>
            <a:r>
              <a:rPr kumimoji="0" lang="ru-RU" altLang="ru-RU" sz="15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                                                      </a:t>
            </a:r>
            <a:endParaRPr kumimoji="0" lang="ru-RU" altLang="ru-RU" sz="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Найдем периметр основания.</a:t>
            </a:r>
            <a:endParaRPr kumimoji="0" lang="ru-RU" altLang="ru-RU" sz="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  </a:t>
            </a:r>
            <a:r>
              <a:rPr kumimoji="0" lang="ru-RU" altLang="ru-RU" sz="13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                                                                                       </a:t>
            </a:r>
            <a:endParaRPr kumimoji="0" lang="ru-RU" altLang="ru-RU" sz="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Применяем формулу для площади боковой поверхности:</a:t>
            </a:r>
            <a:endParaRPr kumimoji="0" lang="ru-RU" altLang="ru-RU" sz="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  </a:t>
            </a:r>
            <a:r>
              <a:rPr kumimoji="0" lang="ru-RU" altLang="ru-RU" sz="13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                                                                           </a:t>
            </a:r>
            <a:endParaRPr kumimoji="0" lang="ru-RU" altLang="ru-RU" sz="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Ответ: 500 см</a:t>
            </a:r>
            <a:r>
              <a:rPr kumimoji="0" lang="ru-RU" altLang="ru-RU" sz="800" b="0" i="0" u="none" strike="noStrike" cap="none" normalizeH="0" baseline="3000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2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102" name="Picture 6">
            <a:extLst>
              <a:ext uri="{FF2B5EF4-FFF2-40B4-BE49-F238E27FC236}">
                <a16:creationId xmlns:a16="http://schemas.microsoft.com/office/drawing/2014/main" xmlns="" id="{11885DC8-CD2A-411B-AD90-1BC2E6AA98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896876"/>
            <a:ext cx="2790825" cy="24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3" name="Picture 7">
            <a:extLst>
              <a:ext uri="{FF2B5EF4-FFF2-40B4-BE49-F238E27FC236}">
                <a16:creationId xmlns:a16="http://schemas.microsoft.com/office/drawing/2014/main" xmlns="" id="{92184393-E5A9-4C0F-B24E-E9107B87A0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1286777"/>
            <a:ext cx="3971925" cy="209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>
            <a:extLst>
              <a:ext uri="{FF2B5EF4-FFF2-40B4-BE49-F238E27FC236}">
                <a16:creationId xmlns:a16="http://schemas.microsoft.com/office/drawing/2014/main" xmlns="" id="{47DE03D9-5414-4363-BFC0-F165F2C7B3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1674750"/>
            <a:ext cx="3438525" cy="20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699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53448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400" spc="5" dirty="0">
                <a:latin typeface="Times New Roman" pitchFamily="18" charset="0"/>
                <a:cs typeface="Times New Roman" pitchFamily="18" charset="0"/>
              </a:rPr>
              <a:t>РЕШЕНИЕ ЗАДАЧ</a:t>
            </a:r>
            <a:endParaRPr sz="2400" spc="5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80" name="Picture 8">
            <a:extLst>
              <a:ext uri="{FF2B5EF4-FFF2-40B4-BE49-F238E27FC236}">
                <a16:creationId xmlns:a16="http://schemas.microsoft.com/office/drawing/2014/main" xmlns="" id="{6409C7E2-A080-421C-ADE9-F907759E4C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0875" y="-53975"/>
            <a:ext cx="2257425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2D88CA86-DE34-458A-BF63-C42FEA26EC7F}"/>
                  </a:ext>
                </a:extLst>
              </p:cNvPr>
              <p:cNvSpPr txBox="1"/>
              <p:nvPr/>
            </p:nvSpPr>
            <p:spPr>
              <a:xfrm>
                <a:off x="92478" y="546183"/>
                <a:ext cx="5609822" cy="150432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Дана правильная </a:t>
                </a:r>
                <a:r>
                  <a:rPr lang="ru-RU" b="0" i="0" dirty="0" smtClean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четырёхугольная </a:t>
                </a:r>
                <a:r>
                  <a:rPr lang="ru-RU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призма, диагональ которой равна 15, а диагональ основания равна</a:t>
                </a:r>
                <a14:m>
                  <m:oMath xmlns:m="http://schemas.openxmlformats.org/officeDocument/2006/math">
                    <m:r>
                      <a:rPr lang="ru-RU" b="0" i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</a:rPr>
                      <m:t> 10</m:t>
                    </m:r>
                    <m:rad>
                      <m:radPr>
                        <m:degHide m:val="on"/>
                        <m:ctrlPr>
                          <a:rPr lang="ru-RU" b="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ru-RU" b="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ru-RU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Найдите площадь полной поверхности призмы</a:t>
                </a:r>
                <a:r>
                  <a:rPr lang="ru-RU" b="0" i="0" dirty="0">
                    <a:solidFill>
                      <a:srgbClr val="000000"/>
                    </a:solidFill>
                    <a:effectLst/>
                    <a:latin typeface="Roboto"/>
                  </a:rPr>
                  <a:t>.</a:t>
                </a:r>
                <a:r>
                  <a:rPr lang="ru-RU" dirty="0"/>
                  <a:t/>
                </a:r>
                <a:br>
                  <a:rPr lang="ru-RU" dirty="0"/>
                </a:br>
                <a:r>
                  <a:rPr lang="ru-RU" dirty="0"/>
                  <a:t/>
                </a:r>
                <a:br>
                  <a:rPr lang="ru-RU" dirty="0"/>
                </a:br>
                <a:endParaRPr lang="ru-RU" dirty="0"/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2D88CA86-DE34-458A-BF63-C42FEA26EC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478" y="546183"/>
                <a:ext cx="5609822" cy="1504323"/>
              </a:xfrm>
              <a:prstGeom prst="rect">
                <a:avLst/>
              </a:prstGeom>
              <a:blipFill rotWithShape="0">
                <a:blip r:embed="rId3"/>
                <a:stretch>
                  <a:fillRect l="-870" t="-24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122" name="Picture 2">
            <a:extLst>
              <a:ext uri="{FF2B5EF4-FFF2-40B4-BE49-F238E27FC236}">
                <a16:creationId xmlns:a16="http://schemas.microsoft.com/office/drawing/2014/main" xmlns="" id="{A2A0FD54-0F69-48B4-869A-401469EB1F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6300" y="1491694"/>
            <a:ext cx="1583648" cy="1497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914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53448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400" spc="5" dirty="0">
                <a:latin typeface="Times New Roman" pitchFamily="18" charset="0"/>
                <a:cs typeface="Times New Roman" pitchFamily="18" charset="0"/>
              </a:rPr>
              <a:t>РЕШЕНИЕ ЗАДАЧ</a:t>
            </a:r>
            <a:endParaRPr sz="2400" spc="5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80" name="Picture 8">
            <a:extLst>
              <a:ext uri="{FF2B5EF4-FFF2-40B4-BE49-F238E27FC236}">
                <a16:creationId xmlns:a16="http://schemas.microsoft.com/office/drawing/2014/main" xmlns="" id="{6409C7E2-A080-421C-ADE9-F907759E4C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0875" y="-53975"/>
            <a:ext cx="2257425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>
            <a:extLst>
              <a:ext uri="{FF2B5EF4-FFF2-40B4-BE49-F238E27FC236}">
                <a16:creationId xmlns:a16="http://schemas.microsoft.com/office/drawing/2014/main" xmlns="" id="{A2A0FD54-0F69-48B4-869A-401469EB1F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6300" y="1491694"/>
            <a:ext cx="1583648" cy="1497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="" id="{EA602193-8B3A-45B3-BAB8-98072105C868}"/>
                  </a:ext>
                </a:extLst>
              </p:cNvPr>
              <p:cNvSpPr txBox="1"/>
              <p:nvPr/>
            </p:nvSpPr>
            <p:spPr>
              <a:xfrm>
                <a:off x="55852" y="534483"/>
                <a:ext cx="5570248" cy="147732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Пусть </a:t>
                </a:r>
                <a14:m>
                  <m:oMath xmlns:m="http://schemas.openxmlformats.org/officeDocument/2006/math">
                    <m:r>
                      <a:rPr lang="ru-RU" i="1" dirty="0" smtClean="0">
                        <a:latin typeface="Cambria Math" panose="02040503050406030204" pitchFamily="18" charset="0"/>
                      </a:rPr>
                      <m:t>𝐴𝐵𝐶𝐷</m:t>
                    </m:r>
                    <m:sSub>
                      <m:sSubPr>
                        <m:ctrlPr>
                          <a:rPr lang="ru-RU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ru-RU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ru-RU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ru-RU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данная призма. Так как она правильная, то в основании лежит квадрат и она является прямой. Тогда △</a:t>
                </a:r>
                <a14:m>
                  <m:oMath xmlns:m="http://schemas.openxmlformats.org/officeDocument/2006/math">
                    <m:r>
                      <a:rPr lang="ru-RU" i="1" dirty="0" smtClean="0">
                        <a:latin typeface="Cambria Math" panose="02040503050406030204" pitchFamily="18" charset="0"/>
                      </a:rPr>
                      <m:t>𝐵</m:t>
                    </m:r>
                    <m:sSub>
                      <m:sSubPr>
                        <m:ctrlPr>
                          <a:rPr lang="ru-RU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ru-RU" i="1" dirty="0" smtClean="0"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прямоугольный, следовательно, по теореме Пифагора</a:t>
                </a: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A602193-8B3A-45B3-BAB8-98072105C8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52" y="534483"/>
                <a:ext cx="5570248" cy="1477328"/>
              </a:xfrm>
              <a:prstGeom prst="rect">
                <a:avLst/>
              </a:prstGeom>
              <a:blipFill>
                <a:blip r:embed="rId4"/>
                <a:stretch>
                  <a:fillRect l="-875" t="-24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id="{59FB7868-38D1-42B9-9DCB-FCE7662FCECC}"/>
                  </a:ext>
                </a:extLst>
              </p:cNvPr>
              <p:cNvSpPr txBox="1"/>
              <p:nvPr/>
            </p:nvSpPr>
            <p:spPr>
              <a:xfrm>
                <a:off x="309998" y="1851025"/>
                <a:ext cx="2850332" cy="56368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𝐵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15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ru-RU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ru-RU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ru-RU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e>
                                  </m:rad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=5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9FB7868-38D1-42B9-9DCB-FCE7662FCE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998" y="1851025"/>
                <a:ext cx="2850332" cy="563680"/>
              </a:xfrm>
              <a:prstGeom prst="rect">
                <a:avLst/>
              </a:prstGeom>
              <a:blipFill>
                <a:blip r:embed="rId5"/>
                <a:stretch>
                  <a:fillRect b="-10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66914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53448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400" spc="5" dirty="0">
                <a:latin typeface="Times New Roman" pitchFamily="18" charset="0"/>
                <a:cs typeface="Times New Roman" pitchFamily="18" charset="0"/>
              </a:rPr>
              <a:t>РЕШЕНИЕ ЗАДАЧ</a:t>
            </a:r>
            <a:endParaRPr sz="2400" spc="5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80" name="Picture 8">
            <a:extLst>
              <a:ext uri="{FF2B5EF4-FFF2-40B4-BE49-F238E27FC236}">
                <a16:creationId xmlns:a16="http://schemas.microsoft.com/office/drawing/2014/main" xmlns="" id="{6409C7E2-A080-421C-ADE9-F907759E4C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0875" y="-53975"/>
            <a:ext cx="2257425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>
            <a:extLst>
              <a:ext uri="{FF2B5EF4-FFF2-40B4-BE49-F238E27FC236}">
                <a16:creationId xmlns:a16="http://schemas.microsoft.com/office/drawing/2014/main" xmlns="" id="{A2A0FD54-0F69-48B4-869A-401469EB1F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6300" y="1491694"/>
            <a:ext cx="1583648" cy="1497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A0043E18-C6BC-4545-A02B-AF0365CFDE66}"/>
                  </a:ext>
                </a:extLst>
              </p:cNvPr>
              <p:cNvSpPr txBox="1"/>
              <p:nvPr/>
            </p:nvSpPr>
            <p:spPr>
              <a:xfrm>
                <a:off x="139700" y="534483"/>
                <a:ext cx="3124200" cy="22149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Так как диагональ квадрата в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раз больше его стороны, то 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𝐴𝐵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𝐵𝐷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=10</m:t>
                    </m:r>
                  </m:oMath>
                </a14:m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Следовательно, </a:t>
                </a:r>
                <a:endPara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поверх</m:t>
                          </m:r>
                        </m:sub>
                      </m:sSub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𝐴𝐵𝐶𝐷</m:t>
                          </m:r>
                        </m:sub>
                      </m:sSub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+4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=400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0043E18-C6BC-4545-A02B-AF0365CFDE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534483"/>
                <a:ext cx="3124200" cy="2214965"/>
              </a:xfrm>
              <a:prstGeom prst="rect">
                <a:avLst/>
              </a:prstGeom>
              <a:blipFill>
                <a:blip r:embed="rId4"/>
                <a:stretch>
                  <a:fillRect l="-1758" t="-1653" r="-1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94415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500" y="102424"/>
            <a:ext cx="5638800" cy="553998"/>
          </a:xfrm>
        </p:spPr>
        <p:txBody>
          <a:bodyPr/>
          <a:lstStyle/>
          <a:p>
            <a:r>
              <a:rPr lang="ru-RU" sz="1800" dirty="0"/>
              <a:t>ЗАДАНИЕ ДЛЯ САМОСТОЯТЕЛЬНОГО РЕШЕНИЯ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0" y="631825"/>
            <a:ext cx="5486399" cy="1846659"/>
          </a:xfrm>
        </p:spPr>
        <p:txBody>
          <a:bodyPr/>
          <a:lstStyle/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Пишите, Поэты! Пишите! (Алевтина Кочеткова) / Проза.р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5455" y="1799396"/>
            <a:ext cx="1370337" cy="1170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616AE02-FE96-4CE5-8EA7-E8581CA1E4F8}"/>
              </a:ext>
            </a:extLst>
          </p:cNvPr>
          <p:cNvSpPr txBox="1"/>
          <p:nvPr/>
        </p:nvSpPr>
        <p:spPr>
          <a:xfrm>
            <a:off x="177800" y="555625"/>
            <a:ext cx="54864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0" i="0" dirty="0">
                <a:solidFill>
                  <a:srgbClr val="333333"/>
                </a:solidFill>
                <a:effectLst/>
                <a:latin typeface="PT Sans"/>
              </a:rPr>
              <a:t>Основанием прямой призмы является равнобедренная трапеция с основаниями </a:t>
            </a:r>
            <a:r>
              <a:rPr lang="ru-RU" sz="1800" b="0" i="0" dirty="0" smtClean="0">
                <a:solidFill>
                  <a:srgbClr val="333333"/>
                </a:solidFill>
                <a:effectLst/>
                <a:latin typeface="PT Sans"/>
              </a:rPr>
              <a:t>22 см 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PT Sans"/>
              </a:rPr>
              <a:t>и 10 см и высотой 8 см. Найдите площадь боковой поверхности, если боковое ребро равно 10 </a:t>
            </a:r>
            <a:r>
              <a:rPr lang="ru-RU" sz="1800" b="0" i="0" dirty="0" smtClean="0">
                <a:solidFill>
                  <a:srgbClr val="333333"/>
                </a:solidFill>
                <a:effectLst/>
                <a:latin typeface="PT Sans"/>
              </a:rPr>
              <a:t>см.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557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77800" y="615138"/>
                <a:ext cx="5295900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3.2</a:t>
                </a:r>
                <a:r>
                  <a:rPr lang="ru-RU" sz="1400" b="1" dirty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  <a:r>
                  <a:rPr lang="en-US" sz="1400" b="1" dirty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Начертите призму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𝐴𝐵𝐶𝐷</m:t>
                    </m:r>
                    <m:sSub>
                      <m:sSubPr>
                        <m:ctrlPr>
                          <a:rPr lang="en-US" sz="1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1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lang="en-US" sz="1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e>
                      <m:sub>
                        <m:r>
                          <a:rPr lang="en-US" sz="1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𝐷</m:t>
                        </m:r>
                      </m:e>
                      <m:sub>
                        <m:r>
                          <a:rPr lang="en-US" sz="1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ru-RU" sz="1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Постройте сечение призмы плоскостью, проходящей через середины </a:t>
                </a:r>
                <a:r>
                  <a:rPr lang="en-US" sz="1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M, N </a:t>
                </a:r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и </a:t>
                </a:r>
                <a:r>
                  <a:rPr lang="en-US" sz="1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L</a:t>
                </a: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его </a:t>
                </a:r>
                <a:r>
                  <a:rPr lang="ru-RU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рёбер </a:t>
                </a:r>
                <a:r>
                  <a:rPr lang="en-US" sz="1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AD,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sSub>
                      <m:sSubPr>
                        <m:ctrlPr>
                          <a:rPr lang="en-US" sz="1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1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1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и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𝐷</m:t>
                    </m:r>
                    <m:sSub>
                      <m:sSubPr>
                        <m:ctrlPr>
                          <a:rPr lang="en-US" sz="1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𝐷</m:t>
                        </m:r>
                      </m:e>
                      <m:sub>
                        <m:r>
                          <a:rPr lang="en-US" sz="1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800" y="615138"/>
                <a:ext cx="5295900" cy="738664"/>
              </a:xfrm>
              <a:prstGeom prst="rect">
                <a:avLst/>
              </a:prstGeom>
              <a:blipFill rotWithShape="0">
                <a:blip r:embed="rId2"/>
                <a:stretch>
                  <a:fillRect l="-345" t="-1653" b="-74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6" name="Picture 3">
            <a:extLst>
              <a:ext uri="{FF2B5EF4-FFF2-40B4-BE49-F238E27FC236}">
                <a16:creationId xmlns:a16="http://schemas.microsoft.com/office/drawing/2014/main" xmlns="" id="{7D0FDA5B-F125-4412-9DB7-AF592B4AD8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3834" y="1781024"/>
            <a:ext cx="1158875" cy="115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7" name="Прямая соединительная линия 36">
            <a:extLst>
              <a:ext uri="{FF2B5EF4-FFF2-40B4-BE49-F238E27FC236}">
                <a16:creationId xmlns:a16="http://schemas.microsoft.com/office/drawing/2014/main" xmlns="" id="{5C8CD264-F166-4769-AF72-E7A3A669EEC3}"/>
              </a:ext>
            </a:extLst>
          </p:cNvPr>
          <p:cNvCxnSpPr/>
          <p:nvPr/>
        </p:nvCxnSpPr>
        <p:spPr>
          <a:xfrm>
            <a:off x="4035652" y="1339565"/>
            <a:ext cx="1143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>
            <a:extLst>
              <a:ext uri="{FF2B5EF4-FFF2-40B4-BE49-F238E27FC236}">
                <a16:creationId xmlns:a16="http://schemas.microsoft.com/office/drawing/2014/main" xmlns="" id="{9779D06D-B3D3-4F36-8C39-EEA364066920}"/>
              </a:ext>
            </a:extLst>
          </p:cNvPr>
          <p:cNvCxnSpPr/>
          <p:nvPr/>
        </p:nvCxnSpPr>
        <p:spPr>
          <a:xfrm>
            <a:off x="4031034" y="2482565"/>
            <a:ext cx="1143000" cy="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>
            <a:extLst>
              <a:ext uri="{FF2B5EF4-FFF2-40B4-BE49-F238E27FC236}">
                <a16:creationId xmlns:a16="http://schemas.microsoft.com/office/drawing/2014/main" xmlns="" id="{BE34D5B7-2898-4E72-862A-C67671ABE3B9}"/>
              </a:ext>
            </a:extLst>
          </p:cNvPr>
          <p:cNvCxnSpPr/>
          <p:nvPr/>
        </p:nvCxnSpPr>
        <p:spPr>
          <a:xfrm rot="-5400000">
            <a:off x="3464152" y="1911065"/>
            <a:ext cx="1143000" cy="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>
            <a:extLst>
              <a:ext uri="{FF2B5EF4-FFF2-40B4-BE49-F238E27FC236}">
                <a16:creationId xmlns:a16="http://schemas.microsoft.com/office/drawing/2014/main" xmlns="" id="{EA730895-F4B6-42D6-BF37-68213BCD831D}"/>
              </a:ext>
            </a:extLst>
          </p:cNvPr>
          <p:cNvCxnSpPr/>
          <p:nvPr/>
        </p:nvCxnSpPr>
        <p:spPr>
          <a:xfrm rot="-5400000">
            <a:off x="4607152" y="1911065"/>
            <a:ext cx="1143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>
            <a:extLst>
              <a:ext uri="{FF2B5EF4-FFF2-40B4-BE49-F238E27FC236}">
                <a16:creationId xmlns:a16="http://schemas.microsoft.com/office/drawing/2014/main" xmlns="" id="{0E4CD7CA-9C16-4C4B-A55A-3103C4204DAE}"/>
              </a:ext>
            </a:extLst>
          </p:cNvPr>
          <p:cNvCxnSpPr/>
          <p:nvPr/>
        </p:nvCxnSpPr>
        <p:spPr>
          <a:xfrm flipV="1">
            <a:off x="3573834" y="1339321"/>
            <a:ext cx="461818" cy="46330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>
            <a:extLst>
              <a:ext uri="{FF2B5EF4-FFF2-40B4-BE49-F238E27FC236}">
                <a16:creationId xmlns:a16="http://schemas.microsoft.com/office/drawing/2014/main" xmlns="" id="{AEA91C1C-8A52-4972-A584-9F65375DB89F}"/>
              </a:ext>
            </a:extLst>
          </p:cNvPr>
          <p:cNvCxnSpPr/>
          <p:nvPr/>
        </p:nvCxnSpPr>
        <p:spPr>
          <a:xfrm flipV="1">
            <a:off x="4722202" y="1339565"/>
            <a:ext cx="456450" cy="4516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>
            <a:extLst>
              <a:ext uri="{FF2B5EF4-FFF2-40B4-BE49-F238E27FC236}">
                <a16:creationId xmlns:a16="http://schemas.microsoft.com/office/drawing/2014/main" xmlns="" id="{C1D980CD-022A-42FF-AC64-AF750A2ED09A}"/>
              </a:ext>
            </a:extLst>
          </p:cNvPr>
          <p:cNvCxnSpPr/>
          <p:nvPr/>
        </p:nvCxnSpPr>
        <p:spPr>
          <a:xfrm flipV="1">
            <a:off x="3590229" y="2469836"/>
            <a:ext cx="460433" cy="470063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>
            <a:extLst>
              <a:ext uri="{FF2B5EF4-FFF2-40B4-BE49-F238E27FC236}">
                <a16:creationId xmlns:a16="http://schemas.microsoft.com/office/drawing/2014/main" xmlns="" id="{4BFBD8CF-CD0E-4C29-BF6D-F9FD0CD4D939}"/>
              </a:ext>
            </a:extLst>
          </p:cNvPr>
          <p:cNvCxnSpPr/>
          <p:nvPr/>
        </p:nvCxnSpPr>
        <p:spPr>
          <a:xfrm flipV="1">
            <a:off x="4726589" y="2472128"/>
            <a:ext cx="447675" cy="45534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xmlns="" id="{32896104-862E-4424-A81B-C6427C6CDC70}"/>
                  </a:ext>
                </a:extLst>
              </p:cNvPr>
              <p:cNvSpPr txBox="1"/>
              <p:nvPr/>
            </p:nvSpPr>
            <p:spPr>
              <a:xfrm>
                <a:off x="3269034" y="2847933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32896104-862E-4424-A81B-C6427C6CDC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9034" y="2847933"/>
                <a:ext cx="381000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xmlns="" id="{46DBE8F2-8337-4F04-B861-A8C04279F82C}"/>
                  </a:ext>
                </a:extLst>
              </p:cNvPr>
              <p:cNvSpPr txBox="1"/>
              <p:nvPr/>
            </p:nvSpPr>
            <p:spPr>
              <a:xfrm>
                <a:off x="3758792" y="2263157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46DBE8F2-8337-4F04-B861-A8C04279F8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8792" y="2263157"/>
                <a:ext cx="38100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xmlns="" id="{A967344E-5906-4DB2-B13E-7692CCD8D0AB}"/>
                  </a:ext>
                </a:extLst>
              </p:cNvPr>
              <p:cNvSpPr txBox="1"/>
              <p:nvPr/>
            </p:nvSpPr>
            <p:spPr>
              <a:xfrm>
                <a:off x="3361629" y="1476303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A967344E-5906-4DB2-B13E-7692CCD8D0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1629" y="1476303"/>
                <a:ext cx="457200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xmlns="" id="{5E72F1B0-2086-425F-831C-18140471CDE2}"/>
                  </a:ext>
                </a:extLst>
              </p:cNvPr>
              <p:cNvSpPr txBox="1"/>
              <p:nvPr/>
            </p:nvSpPr>
            <p:spPr>
              <a:xfrm>
                <a:off x="5097834" y="2247917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5E72F1B0-2086-425F-831C-18140471CD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7834" y="2247917"/>
                <a:ext cx="381000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xmlns="" id="{A10BCF37-8EDD-403B-878F-AFB1A24B87F9}"/>
                  </a:ext>
                </a:extLst>
              </p:cNvPr>
              <p:cNvSpPr txBox="1"/>
              <p:nvPr/>
            </p:nvSpPr>
            <p:spPr>
              <a:xfrm>
                <a:off x="3818829" y="1037650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A10BCF37-8EDD-403B-878F-AFB1A24B87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8829" y="1037650"/>
                <a:ext cx="457200" cy="58477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xmlns="" id="{5003AF4C-B4AE-4441-808F-D10F8D3F4859}"/>
                  </a:ext>
                </a:extLst>
              </p:cNvPr>
              <p:cNvSpPr txBox="1"/>
              <p:nvPr/>
            </p:nvSpPr>
            <p:spPr>
              <a:xfrm>
                <a:off x="4950427" y="1032051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5003AF4C-B4AE-4441-808F-D10F8D3F48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0427" y="1032051"/>
                <a:ext cx="457200" cy="58477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xmlns="" id="{950FB61B-77AB-4BA9-8631-90042F04CDE7}"/>
                  </a:ext>
                </a:extLst>
              </p:cNvPr>
              <p:cNvSpPr txBox="1"/>
              <p:nvPr/>
            </p:nvSpPr>
            <p:spPr>
              <a:xfrm>
                <a:off x="4493226" y="1476302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950FB61B-77AB-4BA9-8631-90042F04CD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3226" y="1476302"/>
                <a:ext cx="457200" cy="58477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xmlns="" id="{F4684E67-E7D6-4785-94D4-F64374D1A658}"/>
                  </a:ext>
                </a:extLst>
              </p:cNvPr>
              <p:cNvSpPr txBox="1"/>
              <p:nvPr/>
            </p:nvSpPr>
            <p:spPr>
              <a:xfrm>
                <a:off x="4950427" y="2177448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F4684E67-E7D6-4785-94D4-F64374D1A6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0427" y="2177448"/>
                <a:ext cx="457200" cy="58477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xmlns="" id="{758C5AEC-ED56-4527-9724-BF90FCD35125}"/>
                  </a:ext>
                </a:extLst>
              </p:cNvPr>
              <p:cNvSpPr txBox="1"/>
              <p:nvPr/>
            </p:nvSpPr>
            <p:spPr>
              <a:xfrm>
                <a:off x="3361629" y="2632489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758C5AEC-ED56-4527-9724-BF90FCD351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1629" y="2632489"/>
                <a:ext cx="457200" cy="58477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xmlns="" id="{3BEE1FB5-FDB7-44B2-868B-6DBDAC9CF2BB}"/>
                  </a:ext>
                </a:extLst>
              </p:cNvPr>
              <p:cNvSpPr txBox="1"/>
              <p:nvPr/>
            </p:nvSpPr>
            <p:spPr>
              <a:xfrm>
                <a:off x="4493226" y="2616520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3BEE1FB5-FDB7-44B2-868B-6DBDAC9CF2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3226" y="2616520"/>
                <a:ext cx="457200" cy="58477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xmlns="" id="{5F32316D-E7CF-4B2A-B9B5-A4E45A95E382}"/>
                  </a:ext>
                </a:extLst>
              </p:cNvPr>
              <p:cNvSpPr txBox="1"/>
              <p:nvPr/>
            </p:nvSpPr>
            <p:spPr>
              <a:xfrm>
                <a:off x="3822062" y="2302851"/>
                <a:ext cx="4572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∘</m:t>
                      </m:r>
                    </m:oMath>
                  </m:oMathPara>
                </a14:m>
                <a:endParaRPr lang="ru-RU" sz="1600" b="1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5F32316D-E7CF-4B2A-B9B5-A4E45A95E3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2062" y="2302851"/>
                <a:ext cx="457200" cy="338554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xmlns="" id="{A4DEF4ED-F3F3-416A-AF8E-5129344A6FB4}"/>
                  </a:ext>
                </a:extLst>
              </p:cNvPr>
              <p:cNvSpPr txBox="1"/>
              <p:nvPr/>
            </p:nvSpPr>
            <p:spPr>
              <a:xfrm>
                <a:off x="3913386" y="2619227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A4DEF4ED-F3F3-416A-AF8E-5129344A6F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3386" y="2619227"/>
                <a:ext cx="457200" cy="584775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xmlns="" id="{E5938CB9-2A0B-4E44-8FBA-DFDEBBBCDE48}"/>
                  </a:ext>
                </a:extLst>
              </p:cNvPr>
              <p:cNvSpPr txBox="1"/>
              <p:nvPr/>
            </p:nvSpPr>
            <p:spPr>
              <a:xfrm>
                <a:off x="4624382" y="2841252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E5938CB9-2A0B-4E44-8FBA-DFDEBBBCDE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4382" y="2841252"/>
                <a:ext cx="381000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xmlns="" id="{D2B95B34-4D09-4614-8D46-25BEAB874352}"/>
                  </a:ext>
                </a:extLst>
              </p:cNvPr>
              <p:cNvSpPr txBox="1"/>
              <p:nvPr/>
            </p:nvSpPr>
            <p:spPr>
              <a:xfrm>
                <a:off x="3250792" y="1440085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𝐴</m:t>
                          </m:r>
                        </m:e>
                        <m:sub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D2B95B34-4D09-4614-8D46-25BEAB8743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0792" y="1440085"/>
                <a:ext cx="381000" cy="369332"/>
              </a:xfrm>
              <a:prstGeom prst="rect">
                <a:avLst/>
              </a:prstGeom>
              <a:blipFill>
                <a:blip r:embed="rId17"/>
                <a:stretch>
                  <a:fillRect r="-15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xmlns="" id="{D598A0A0-E47F-4CEF-9D4B-D9859B722E20}"/>
                  </a:ext>
                </a:extLst>
              </p:cNvPr>
              <p:cNvSpPr txBox="1"/>
              <p:nvPr/>
            </p:nvSpPr>
            <p:spPr>
              <a:xfrm>
                <a:off x="3804743" y="1022076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𝐵</m:t>
                          </m:r>
                        </m:e>
                        <m:sub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D598A0A0-E47F-4CEF-9D4B-D9859B722E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4743" y="1022076"/>
                <a:ext cx="381000" cy="36933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xmlns="" id="{D711B9DF-B077-4338-A3D2-28180097CC45}"/>
                  </a:ext>
                </a:extLst>
              </p:cNvPr>
              <p:cNvSpPr txBox="1"/>
              <p:nvPr/>
            </p:nvSpPr>
            <p:spPr>
              <a:xfrm>
                <a:off x="5061956" y="1032051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D711B9DF-B077-4338-A3D2-28180097CC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1956" y="1032051"/>
                <a:ext cx="381000" cy="36933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xmlns="" id="{67078E24-C2A2-453C-9EF9-351A60F0841D}"/>
                  </a:ext>
                </a:extLst>
              </p:cNvPr>
              <p:cNvSpPr txBox="1"/>
              <p:nvPr/>
            </p:nvSpPr>
            <p:spPr>
              <a:xfrm>
                <a:off x="4466726" y="1432160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𝐷</m:t>
                          </m:r>
                        </m:e>
                        <m:sub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67078E24-C2A2-453C-9EF9-351A60F084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6726" y="1432160"/>
                <a:ext cx="381000" cy="369332"/>
              </a:xfrm>
              <a:prstGeom prst="rect">
                <a:avLst/>
              </a:prstGeom>
              <a:blipFill>
                <a:blip r:embed="rId20"/>
                <a:stretch>
                  <a:fillRect r="-16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xmlns="" id="{A155EE29-3D9D-4014-B076-01109B032ED1}"/>
                  </a:ext>
                </a:extLst>
              </p:cNvPr>
              <p:cNvSpPr txBox="1"/>
              <p:nvPr/>
            </p:nvSpPr>
            <p:spPr>
              <a:xfrm>
                <a:off x="3349697" y="2098816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A155EE29-3D9D-4014-B076-01109B032E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9697" y="2098816"/>
                <a:ext cx="457200" cy="584775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Прямоугольник 62">
                <a:extLst>
                  <a:ext uri="{FF2B5EF4-FFF2-40B4-BE49-F238E27FC236}">
                    <a16:creationId xmlns:a16="http://schemas.microsoft.com/office/drawing/2014/main" xmlns="" id="{8F81AB66-F23B-482B-89E5-72AD3E34706D}"/>
                  </a:ext>
                </a:extLst>
              </p:cNvPr>
              <p:cNvSpPr/>
              <p:nvPr/>
            </p:nvSpPr>
            <p:spPr>
              <a:xfrm>
                <a:off x="3769413" y="2865497"/>
                <a:ext cx="44037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𝑀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3" name="Прямоугольник 62">
                <a:extLst>
                  <a:ext uri="{FF2B5EF4-FFF2-40B4-BE49-F238E27FC236}">
                    <a16:creationId xmlns:a16="http://schemas.microsoft.com/office/drawing/2014/main" id="{8F81AB66-F23B-482B-89E5-72AD3E34706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9413" y="2865497"/>
                <a:ext cx="440377" cy="369332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Прямоугольник 63">
                <a:extLst>
                  <a:ext uri="{FF2B5EF4-FFF2-40B4-BE49-F238E27FC236}">
                    <a16:creationId xmlns:a16="http://schemas.microsoft.com/office/drawing/2014/main" xmlns="" id="{1D3B939C-75A0-4714-B845-BEC9ECE07D5B}"/>
                  </a:ext>
                </a:extLst>
              </p:cNvPr>
              <p:cNvSpPr/>
              <p:nvPr/>
            </p:nvSpPr>
            <p:spPr>
              <a:xfrm>
                <a:off x="3166291" y="2158919"/>
                <a:ext cx="41152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𝑁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4" name="Прямоугольник 63">
                <a:extLst>
                  <a:ext uri="{FF2B5EF4-FFF2-40B4-BE49-F238E27FC236}">
                    <a16:creationId xmlns:a16="http://schemas.microsoft.com/office/drawing/2014/main" id="{1D3B939C-75A0-4714-B845-BEC9ECE07D5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6291" y="2158919"/>
                <a:ext cx="411523" cy="369332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xmlns="" id="{D8F9258C-B34C-42D1-8B8C-2F1361928793}"/>
                  </a:ext>
                </a:extLst>
              </p:cNvPr>
              <p:cNvSpPr txBox="1"/>
              <p:nvPr/>
            </p:nvSpPr>
            <p:spPr>
              <a:xfrm>
                <a:off x="4497989" y="2302723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D8F9258C-B34C-42D1-8B8C-2F13619287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7989" y="2302723"/>
                <a:ext cx="457200" cy="584775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Прямоугольник 65">
                <a:extLst>
                  <a:ext uri="{FF2B5EF4-FFF2-40B4-BE49-F238E27FC236}">
                    <a16:creationId xmlns:a16="http://schemas.microsoft.com/office/drawing/2014/main" xmlns="" id="{ADB40DA4-7792-4563-A2CF-0CE621818507}"/>
                  </a:ext>
                </a:extLst>
              </p:cNvPr>
              <p:cNvSpPr/>
              <p:nvPr/>
            </p:nvSpPr>
            <p:spPr>
              <a:xfrm>
                <a:off x="4667418" y="2378683"/>
                <a:ext cx="36574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𝐿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6" name="Прямоугольник 65">
                <a:extLst>
                  <a:ext uri="{FF2B5EF4-FFF2-40B4-BE49-F238E27FC236}">
                    <a16:creationId xmlns:a16="http://schemas.microsoft.com/office/drawing/2014/main" id="{ADB40DA4-7792-4563-A2CF-0CE62181850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7418" y="2378683"/>
                <a:ext cx="365741" cy="369332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74183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6" name="Picture 3">
            <a:extLst>
              <a:ext uri="{FF2B5EF4-FFF2-40B4-BE49-F238E27FC236}">
                <a16:creationId xmlns:a16="http://schemas.microsoft.com/office/drawing/2014/main" xmlns="" id="{7D0FDA5B-F125-4412-9DB7-AF592B4AD8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3834" y="1781024"/>
            <a:ext cx="1158875" cy="115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7" name="Прямая соединительная линия 36">
            <a:extLst>
              <a:ext uri="{FF2B5EF4-FFF2-40B4-BE49-F238E27FC236}">
                <a16:creationId xmlns:a16="http://schemas.microsoft.com/office/drawing/2014/main" xmlns="" id="{5C8CD264-F166-4769-AF72-E7A3A669EEC3}"/>
              </a:ext>
            </a:extLst>
          </p:cNvPr>
          <p:cNvCxnSpPr/>
          <p:nvPr/>
        </p:nvCxnSpPr>
        <p:spPr>
          <a:xfrm>
            <a:off x="4035652" y="1339565"/>
            <a:ext cx="1143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>
            <a:extLst>
              <a:ext uri="{FF2B5EF4-FFF2-40B4-BE49-F238E27FC236}">
                <a16:creationId xmlns:a16="http://schemas.microsoft.com/office/drawing/2014/main" xmlns="" id="{9779D06D-B3D3-4F36-8C39-EEA364066920}"/>
              </a:ext>
            </a:extLst>
          </p:cNvPr>
          <p:cNvCxnSpPr/>
          <p:nvPr/>
        </p:nvCxnSpPr>
        <p:spPr>
          <a:xfrm>
            <a:off x="4031034" y="2482565"/>
            <a:ext cx="1143000" cy="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>
            <a:extLst>
              <a:ext uri="{FF2B5EF4-FFF2-40B4-BE49-F238E27FC236}">
                <a16:creationId xmlns:a16="http://schemas.microsoft.com/office/drawing/2014/main" xmlns="" id="{BE34D5B7-2898-4E72-862A-C67671ABE3B9}"/>
              </a:ext>
            </a:extLst>
          </p:cNvPr>
          <p:cNvCxnSpPr/>
          <p:nvPr/>
        </p:nvCxnSpPr>
        <p:spPr>
          <a:xfrm rot="-5400000">
            <a:off x="3464152" y="1911065"/>
            <a:ext cx="1143000" cy="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>
            <a:extLst>
              <a:ext uri="{FF2B5EF4-FFF2-40B4-BE49-F238E27FC236}">
                <a16:creationId xmlns:a16="http://schemas.microsoft.com/office/drawing/2014/main" xmlns="" id="{EA730895-F4B6-42D6-BF37-68213BCD831D}"/>
              </a:ext>
            </a:extLst>
          </p:cNvPr>
          <p:cNvCxnSpPr/>
          <p:nvPr/>
        </p:nvCxnSpPr>
        <p:spPr>
          <a:xfrm rot="-5400000">
            <a:off x="4607152" y="1911065"/>
            <a:ext cx="1143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>
            <a:extLst>
              <a:ext uri="{FF2B5EF4-FFF2-40B4-BE49-F238E27FC236}">
                <a16:creationId xmlns:a16="http://schemas.microsoft.com/office/drawing/2014/main" xmlns="" id="{0E4CD7CA-9C16-4C4B-A55A-3103C4204DAE}"/>
              </a:ext>
            </a:extLst>
          </p:cNvPr>
          <p:cNvCxnSpPr/>
          <p:nvPr/>
        </p:nvCxnSpPr>
        <p:spPr>
          <a:xfrm flipV="1">
            <a:off x="3573834" y="1339321"/>
            <a:ext cx="461818" cy="46330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>
            <a:extLst>
              <a:ext uri="{FF2B5EF4-FFF2-40B4-BE49-F238E27FC236}">
                <a16:creationId xmlns:a16="http://schemas.microsoft.com/office/drawing/2014/main" xmlns="" id="{AEA91C1C-8A52-4972-A584-9F65375DB89F}"/>
              </a:ext>
            </a:extLst>
          </p:cNvPr>
          <p:cNvCxnSpPr/>
          <p:nvPr/>
        </p:nvCxnSpPr>
        <p:spPr>
          <a:xfrm flipV="1">
            <a:off x="4722202" y="1339565"/>
            <a:ext cx="456450" cy="4516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>
            <a:extLst>
              <a:ext uri="{FF2B5EF4-FFF2-40B4-BE49-F238E27FC236}">
                <a16:creationId xmlns:a16="http://schemas.microsoft.com/office/drawing/2014/main" xmlns="" id="{C1D980CD-022A-42FF-AC64-AF750A2ED09A}"/>
              </a:ext>
            </a:extLst>
          </p:cNvPr>
          <p:cNvCxnSpPr/>
          <p:nvPr/>
        </p:nvCxnSpPr>
        <p:spPr>
          <a:xfrm flipV="1">
            <a:off x="3590229" y="2469836"/>
            <a:ext cx="460433" cy="470063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>
            <a:extLst>
              <a:ext uri="{FF2B5EF4-FFF2-40B4-BE49-F238E27FC236}">
                <a16:creationId xmlns:a16="http://schemas.microsoft.com/office/drawing/2014/main" xmlns="" id="{4BFBD8CF-CD0E-4C29-BF6D-F9FD0CD4D939}"/>
              </a:ext>
            </a:extLst>
          </p:cNvPr>
          <p:cNvCxnSpPr/>
          <p:nvPr/>
        </p:nvCxnSpPr>
        <p:spPr>
          <a:xfrm flipV="1">
            <a:off x="4726589" y="2472128"/>
            <a:ext cx="447675" cy="45534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xmlns="" id="{32896104-862E-4424-A81B-C6427C6CDC70}"/>
                  </a:ext>
                </a:extLst>
              </p:cNvPr>
              <p:cNvSpPr txBox="1"/>
              <p:nvPr/>
            </p:nvSpPr>
            <p:spPr>
              <a:xfrm>
                <a:off x="3269034" y="2847933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32896104-862E-4424-A81B-C6427C6CDC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9034" y="2847933"/>
                <a:ext cx="381000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xmlns="" id="{46DBE8F2-8337-4F04-B861-A8C04279F82C}"/>
                  </a:ext>
                </a:extLst>
              </p:cNvPr>
              <p:cNvSpPr txBox="1"/>
              <p:nvPr/>
            </p:nvSpPr>
            <p:spPr>
              <a:xfrm>
                <a:off x="3758792" y="2263157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46DBE8F2-8337-4F04-B861-A8C04279F8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8792" y="2263157"/>
                <a:ext cx="38100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xmlns="" id="{A967344E-5906-4DB2-B13E-7692CCD8D0AB}"/>
                  </a:ext>
                </a:extLst>
              </p:cNvPr>
              <p:cNvSpPr txBox="1"/>
              <p:nvPr/>
            </p:nvSpPr>
            <p:spPr>
              <a:xfrm>
                <a:off x="3361629" y="1476303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A967344E-5906-4DB2-B13E-7692CCD8D0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1629" y="1476303"/>
                <a:ext cx="457200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xmlns="" id="{5E72F1B0-2086-425F-831C-18140471CDE2}"/>
                  </a:ext>
                </a:extLst>
              </p:cNvPr>
              <p:cNvSpPr txBox="1"/>
              <p:nvPr/>
            </p:nvSpPr>
            <p:spPr>
              <a:xfrm>
                <a:off x="5097834" y="2247917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5E72F1B0-2086-425F-831C-18140471CD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7834" y="2247917"/>
                <a:ext cx="381000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xmlns="" id="{A10BCF37-8EDD-403B-878F-AFB1A24B87F9}"/>
                  </a:ext>
                </a:extLst>
              </p:cNvPr>
              <p:cNvSpPr txBox="1"/>
              <p:nvPr/>
            </p:nvSpPr>
            <p:spPr>
              <a:xfrm>
                <a:off x="3818829" y="1037650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A10BCF37-8EDD-403B-878F-AFB1A24B87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8829" y="1037650"/>
                <a:ext cx="457200" cy="58477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xmlns="" id="{5003AF4C-B4AE-4441-808F-D10F8D3F4859}"/>
                  </a:ext>
                </a:extLst>
              </p:cNvPr>
              <p:cNvSpPr txBox="1"/>
              <p:nvPr/>
            </p:nvSpPr>
            <p:spPr>
              <a:xfrm>
                <a:off x="4950427" y="1032051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5003AF4C-B4AE-4441-808F-D10F8D3F48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0427" y="1032051"/>
                <a:ext cx="457200" cy="58477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xmlns="" id="{950FB61B-77AB-4BA9-8631-90042F04CDE7}"/>
                  </a:ext>
                </a:extLst>
              </p:cNvPr>
              <p:cNvSpPr txBox="1"/>
              <p:nvPr/>
            </p:nvSpPr>
            <p:spPr>
              <a:xfrm>
                <a:off x="4493226" y="1476302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950FB61B-77AB-4BA9-8631-90042F04CD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3226" y="1476302"/>
                <a:ext cx="457200" cy="58477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xmlns="" id="{F4684E67-E7D6-4785-94D4-F64374D1A658}"/>
                  </a:ext>
                </a:extLst>
              </p:cNvPr>
              <p:cNvSpPr txBox="1"/>
              <p:nvPr/>
            </p:nvSpPr>
            <p:spPr>
              <a:xfrm>
                <a:off x="4950427" y="2177448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F4684E67-E7D6-4785-94D4-F64374D1A6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0427" y="2177448"/>
                <a:ext cx="457200" cy="58477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xmlns="" id="{758C5AEC-ED56-4527-9724-BF90FCD35125}"/>
                  </a:ext>
                </a:extLst>
              </p:cNvPr>
              <p:cNvSpPr txBox="1"/>
              <p:nvPr/>
            </p:nvSpPr>
            <p:spPr>
              <a:xfrm>
                <a:off x="3361629" y="2632489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758C5AEC-ED56-4527-9724-BF90FCD351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1629" y="2632489"/>
                <a:ext cx="457200" cy="58477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xmlns="" id="{3BEE1FB5-FDB7-44B2-868B-6DBDAC9CF2BB}"/>
                  </a:ext>
                </a:extLst>
              </p:cNvPr>
              <p:cNvSpPr txBox="1"/>
              <p:nvPr/>
            </p:nvSpPr>
            <p:spPr>
              <a:xfrm>
                <a:off x="4493226" y="2616520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3BEE1FB5-FDB7-44B2-868B-6DBDAC9CF2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3226" y="2616520"/>
                <a:ext cx="457200" cy="58477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xmlns="" id="{5F32316D-E7CF-4B2A-B9B5-A4E45A95E382}"/>
                  </a:ext>
                </a:extLst>
              </p:cNvPr>
              <p:cNvSpPr txBox="1"/>
              <p:nvPr/>
            </p:nvSpPr>
            <p:spPr>
              <a:xfrm>
                <a:off x="3822062" y="2302851"/>
                <a:ext cx="4572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∘</m:t>
                      </m:r>
                    </m:oMath>
                  </m:oMathPara>
                </a14:m>
                <a:endParaRPr lang="ru-RU" sz="1600" b="1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5F32316D-E7CF-4B2A-B9B5-A4E45A95E3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2062" y="2302851"/>
                <a:ext cx="457200" cy="338554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xmlns="" id="{A4DEF4ED-F3F3-416A-AF8E-5129344A6FB4}"/>
                  </a:ext>
                </a:extLst>
              </p:cNvPr>
              <p:cNvSpPr txBox="1"/>
              <p:nvPr/>
            </p:nvSpPr>
            <p:spPr>
              <a:xfrm>
                <a:off x="3913386" y="2619227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A4DEF4ED-F3F3-416A-AF8E-5129344A6F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3386" y="2619227"/>
                <a:ext cx="457200" cy="584775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xmlns="" id="{E5938CB9-2A0B-4E44-8FBA-DFDEBBBCDE48}"/>
                  </a:ext>
                </a:extLst>
              </p:cNvPr>
              <p:cNvSpPr txBox="1"/>
              <p:nvPr/>
            </p:nvSpPr>
            <p:spPr>
              <a:xfrm>
                <a:off x="4624382" y="2841252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E5938CB9-2A0B-4E44-8FBA-DFDEBBBCDE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4382" y="2841252"/>
                <a:ext cx="381000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xmlns="" id="{D2B95B34-4D09-4614-8D46-25BEAB874352}"/>
                  </a:ext>
                </a:extLst>
              </p:cNvPr>
              <p:cNvSpPr txBox="1"/>
              <p:nvPr/>
            </p:nvSpPr>
            <p:spPr>
              <a:xfrm>
                <a:off x="3250792" y="1440085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𝐴</m:t>
                          </m:r>
                        </m:e>
                        <m:sub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D2B95B34-4D09-4614-8D46-25BEAB8743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0792" y="1440085"/>
                <a:ext cx="381000" cy="369332"/>
              </a:xfrm>
              <a:prstGeom prst="rect">
                <a:avLst/>
              </a:prstGeom>
              <a:blipFill>
                <a:blip r:embed="rId17"/>
                <a:stretch>
                  <a:fillRect r="-15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xmlns="" id="{D598A0A0-E47F-4CEF-9D4B-D9859B722E20}"/>
                  </a:ext>
                </a:extLst>
              </p:cNvPr>
              <p:cNvSpPr txBox="1"/>
              <p:nvPr/>
            </p:nvSpPr>
            <p:spPr>
              <a:xfrm>
                <a:off x="3804743" y="1022076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𝐵</m:t>
                          </m:r>
                        </m:e>
                        <m:sub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D598A0A0-E47F-4CEF-9D4B-D9859B722E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4743" y="1022076"/>
                <a:ext cx="381000" cy="36933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xmlns="" id="{D711B9DF-B077-4338-A3D2-28180097CC45}"/>
                  </a:ext>
                </a:extLst>
              </p:cNvPr>
              <p:cNvSpPr txBox="1"/>
              <p:nvPr/>
            </p:nvSpPr>
            <p:spPr>
              <a:xfrm>
                <a:off x="5061956" y="1032051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D711B9DF-B077-4338-A3D2-28180097CC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1956" y="1032051"/>
                <a:ext cx="381000" cy="36933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xmlns="" id="{67078E24-C2A2-453C-9EF9-351A60F0841D}"/>
                  </a:ext>
                </a:extLst>
              </p:cNvPr>
              <p:cNvSpPr txBox="1"/>
              <p:nvPr/>
            </p:nvSpPr>
            <p:spPr>
              <a:xfrm>
                <a:off x="4466726" y="1432160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𝐷</m:t>
                          </m:r>
                        </m:e>
                        <m:sub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67078E24-C2A2-453C-9EF9-351A60F084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6726" y="1432160"/>
                <a:ext cx="381000" cy="369332"/>
              </a:xfrm>
              <a:prstGeom prst="rect">
                <a:avLst/>
              </a:prstGeom>
              <a:blipFill>
                <a:blip r:embed="rId20"/>
                <a:stretch>
                  <a:fillRect r="-16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xmlns="" id="{A155EE29-3D9D-4014-B076-01109B032ED1}"/>
                  </a:ext>
                </a:extLst>
              </p:cNvPr>
              <p:cNvSpPr txBox="1"/>
              <p:nvPr/>
            </p:nvSpPr>
            <p:spPr>
              <a:xfrm>
                <a:off x="3349697" y="2098816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A155EE29-3D9D-4014-B076-01109B032E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9697" y="2098816"/>
                <a:ext cx="457200" cy="584775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Прямоугольник 62">
                <a:extLst>
                  <a:ext uri="{FF2B5EF4-FFF2-40B4-BE49-F238E27FC236}">
                    <a16:creationId xmlns:a16="http://schemas.microsoft.com/office/drawing/2014/main" xmlns="" id="{8F81AB66-F23B-482B-89E5-72AD3E34706D}"/>
                  </a:ext>
                </a:extLst>
              </p:cNvPr>
              <p:cNvSpPr/>
              <p:nvPr/>
            </p:nvSpPr>
            <p:spPr>
              <a:xfrm>
                <a:off x="3769413" y="2865497"/>
                <a:ext cx="44037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𝑀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3" name="Прямоугольник 62">
                <a:extLst>
                  <a:ext uri="{FF2B5EF4-FFF2-40B4-BE49-F238E27FC236}">
                    <a16:creationId xmlns:a16="http://schemas.microsoft.com/office/drawing/2014/main" id="{8F81AB66-F23B-482B-89E5-72AD3E34706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9413" y="2865497"/>
                <a:ext cx="440377" cy="369332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Прямоугольник 63">
                <a:extLst>
                  <a:ext uri="{FF2B5EF4-FFF2-40B4-BE49-F238E27FC236}">
                    <a16:creationId xmlns:a16="http://schemas.microsoft.com/office/drawing/2014/main" xmlns="" id="{1D3B939C-75A0-4714-B845-BEC9ECE07D5B}"/>
                  </a:ext>
                </a:extLst>
              </p:cNvPr>
              <p:cNvSpPr/>
              <p:nvPr/>
            </p:nvSpPr>
            <p:spPr>
              <a:xfrm>
                <a:off x="3166291" y="2158919"/>
                <a:ext cx="41152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𝑁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4" name="Прямоугольник 63">
                <a:extLst>
                  <a:ext uri="{FF2B5EF4-FFF2-40B4-BE49-F238E27FC236}">
                    <a16:creationId xmlns:a16="http://schemas.microsoft.com/office/drawing/2014/main" id="{1D3B939C-75A0-4714-B845-BEC9ECE07D5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6291" y="2158919"/>
                <a:ext cx="411523" cy="369332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xmlns="" id="{D8F9258C-B34C-42D1-8B8C-2F1361928793}"/>
                  </a:ext>
                </a:extLst>
              </p:cNvPr>
              <p:cNvSpPr txBox="1"/>
              <p:nvPr/>
            </p:nvSpPr>
            <p:spPr>
              <a:xfrm>
                <a:off x="4497989" y="2302723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D8F9258C-B34C-42D1-8B8C-2F13619287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7989" y="2302723"/>
                <a:ext cx="457200" cy="584775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Прямоугольник 65">
                <a:extLst>
                  <a:ext uri="{FF2B5EF4-FFF2-40B4-BE49-F238E27FC236}">
                    <a16:creationId xmlns:a16="http://schemas.microsoft.com/office/drawing/2014/main" xmlns="" id="{ADB40DA4-7792-4563-A2CF-0CE621818507}"/>
                  </a:ext>
                </a:extLst>
              </p:cNvPr>
              <p:cNvSpPr/>
              <p:nvPr/>
            </p:nvSpPr>
            <p:spPr>
              <a:xfrm>
                <a:off x="4667418" y="2378683"/>
                <a:ext cx="36574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𝐿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6" name="Прямоугольник 65">
                <a:extLst>
                  <a:ext uri="{FF2B5EF4-FFF2-40B4-BE49-F238E27FC236}">
                    <a16:creationId xmlns:a16="http://schemas.microsoft.com/office/drawing/2014/main" id="{ADB40DA4-7792-4563-A2CF-0CE62181850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7418" y="2378683"/>
                <a:ext cx="365741" cy="369332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xmlns="" id="{1496E48B-29EC-4102-AAC7-E83C138801E0}"/>
                  </a:ext>
                </a:extLst>
              </p:cNvPr>
              <p:cNvSpPr txBox="1"/>
              <p:nvPr/>
            </p:nvSpPr>
            <p:spPr>
              <a:xfrm>
                <a:off x="177799" y="629111"/>
                <a:ext cx="422910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solidFill>
                      <a:schemeClr val="tx2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1)</a:t>
                </a:r>
                <a14:m>
                  <m:oMath xmlns:m="http://schemas.openxmlformats.org/officeDocument/2006/math">
                    <m:r>
                      <a:rPr lang="ru-RU" sz="1400" b="1" i="0" smtClean="0">
                        <a:solidFill>
                          <a:srgbClr val="231F20"/>
                        </a:solidFill>
                        <a:latin typeface="Cambria Math" panose="02040503050406030204" pitchFamily="18" charset="0"/>
                        <a:ea typeface="Cambria Math"/>
                        <a:cs typeface="Arial" pitchFamily="34" charset="0"/>
                      </a:rPr>
                      <m:t> </m:t>
                    </m:r>
                    <m:r>
                      <a:rPr lang="en-US" sz="1400" i="1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𝑀</m:t>
                    </m:r>
                    <m:r>
                      <a:rPr lang="en-US" sz="1400" i="1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∈</m:t>
                    </m:r>
                    <m:r>
                      <a:rPr lang="en-US" sz="1400" i="1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𝐴</m:t>
                    </m:r>
                    <m:sSub>
                      <m:sSubPr>
                        <m:ctrlPr>
                          <a:rPr lang="en-US" sz="1400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1400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  <m:t>𝐷</m:t>
                        </m:r>
                      </m:e>
                      <m:sub>
                        <m:r>
                          <a:rPr lang="en-US" sz="1400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r>
                      <a:rPr lang="en-US" sz="1400" i="1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𝐷</m:t>
                    </m:r>
                    <m:r>
                      <a:rPr lang="en-US" sz="1400" b="0" i="0" smtClean="0">
                        <a:solidFill>
                          <a:srgbClr val="231F20"/>
                        </a:solidFill>
                        <a:latin typeface="Cambria Math" panose="02040503050406030204" pitchFamily="18" charset="0"/>
                        <a:ea typeface="Cambria Math"/>
                        <a:cs typeface="Arial" pitchFamily="34" charset="0"/>
                      </a:rPr>
                      <m:t>,</m:t>
                    </m:r>
                  </m:oMath>
                </a14:m>
                <a:r>
                  <a:rPr lang="ru-RU" sz="1400" dirty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400" dirty="0">
                        <a:solidFill>
                          <a:srgbClr val="231F20"/>
                        </a:solidFill>
                        <a:latin typeface="Cambria Math" panose="02040503050406030204" pitchFamily="18" charset="0"/>
                        <a:ea typeface="Cambria Math"/>
                        <a:cs typeface="Arial" pitchFamily="34" charset="0"/>
                      </a:rPr>
                      <m:t>N</m:t>
                    </m:r>
                    <m:r>
                      <a:rPr lang="en-US" sz="1400" i="1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∈</m:t>
                    </m:r>
                    <m:r>
                      <a:rPr lang="en-US" sz="1400" i="1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𝐴</m:t>
                    </m:r>
                    <m:sSub>
                      <m:sSubPr>
                        <m:ctrlPr>
                          <a:rPr lang="en-US" sz="1400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1400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  <m:t>𝐷</m:t>
                        </m:r>
                      </m:e>
                      <m:sub>
                        <m:r>
                          <a:rPr lang="en-US" sz="1400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r>
                      <a:rPr lang="en-US" sz="1400" i="1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𝐷</m:t>
                    </m:r>
                  </m:oMath>
                </a14:m>
                <a:r>
                  <a:rPr lang="ru-RU" sz="1400" dirty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и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400" i="1" dirty="0">
                        <a:solidFill>
                          <a:srgbClr val="231F20"/>
                        </a:solidFill>
                        <a:latin typeface="Cambria Math" panose="02040503050406030204" pitchFamily="18" charset="0"/>
                        <a:ea typeface="Cambria Math"/>
                        <a:cs typeface="Arial" pitchFamily="34" charset="0"/>
                      </a:rPr>
                      <m:t>L</m:t>
                    </m:r>
                    <m:r>
                      <a:rPr lang="en-US" sz="1400" i="1" smtClean="0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∈</m:t>
                    </m:r>
                    <m:r>
                      <a:rPr lang="en-US" sz="1400" i="1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𝐴</m:t>
                    </m:r>
                    <m:sSub>
                      <m:sSubPr>
                        <m:ctrlPr>
                          <a:rPr lang="en-US" sz="1400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1400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  <m:t>𝐷</m:t>
                        </m:r>
                      </m:e>
                      <m:sub>
                        <m:r>
                          <a:rPr lang="en-US" sz="1400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r>
                      <a:rPr lang="en-US" sz="1400" i="1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𝐷</m:t>
                    </m:r>
                  </m:oMath>
                </a14:m>
                <a:r>
                  <a:rPr lang="ru-RU" sz="1400" dirty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тогда через точки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𝑀</m:t>
                    </m:r>
                    <m:r>
                      <a:rPr lang="ru-RU" sz="1400" b="0" i="0" smtClean="0">
                        <a:solidFill>
                          <a:srgbClr val="231F20"/>
                        </a:solidFill>
                        <a:latin typeface="Cambria Math" panose="02040503050406030204" pitchFamily="18" charset="0"/>
                        <a:ea typeface="Cambria Math"/>
                        <a:cs typeface="Arial" pitchFamily="34" charset="0"/>
                      </a:rPr>
                      <m:t>,  </m:t>
                    </m:r>
                    <m:r>
                      <a:rPr lang="en-US" sz="1400" i="1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𝑁</m:t>
                    </m:r>
                  </m:oMath>
                </a14:m>
                <a:r>
                  <a:rPr lang="ru-RU" sz="1400" dirty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и </a:t>
                </a:r>
                <a14:m>
                  <m:oMath xmlns:m="http://schemas.openxmlformats.org/officeDocument/2006/math">
                    <m:r>
                      <a:rPr lang="en-US" sz="1400" i="1" dirty="0">
                        <a:solidFill>
                          <a:srgbClr val="231F20"/>
                        </a:solidFill>
                        <a:latin typeface="Cambria Math" panose="02040503050406030204" pitchFamily="18" charset="0"/>
                        <a:ea typeface="Cambria Math"/>
                        <a:cs typeface="Arial" pitchFamily="34" charset="0"/>
                      </a:rPr>
                      <m:t>𝐿</m:t>
                    </m:r>
                    <m:r>
                      <a:rPr lang="en-US" sz="1400" i="1" dirty="0">
                        <a:solidFill>
                          <a:srgbClr val="231F20"/>
                        </a:solidFill>
                        <a:latin typeface="Cambria Math" panose="02040503050406030204" pitchFamily="18" charset="0"/>
                        <a:ea typeface="Cambria Math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ru-RU" sz="1400" dirty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можно провести прямую </a:t>
                </a:r>
                <a:endParaRPr lang="ru-RU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1496E48B-29EC-4102-AAC7-E83C138801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799" y="629111"/>
                <a:ext cx="4229101" cy="523220"/>
              </a:xfrm>
              <a:prstGeom prst="rect">
                <a:avLst/>
              </a:prstGeom>
              <a:blipFill rotWithShape="0">
                <a:blip r:embed="rId26"/>
                <a:stretch>
                  <a:fillRect l="-432" t="-2326" b="-116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xmlns="" id="{3CD9D653-11FE-4743-BC26-E400E7762593}"/>
              </a:ext>
            </a:extLst>
          </p:cNvPr>
          <p:cNvCxnSpPr/>
          <p:nvPr/>
        </p:nvCxnSpPr>
        <p:spPr>
          <a:xfrm>
            <a:off x="3573834" y="2378683"/>
            <a:ext cx="565958" cy="5487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xmlns="" id="{CF2FB1DB-FA04-4B7F-8109-4377D91E0E64}"/>
              </a:ext>
            </a:extLst>
          </p:cNvPr>
          <p:cNvCxnSpPr/>
          <p:nvPr/>
        </p:nvCxnSpPr>
        <p:spPr>
          <a:xfrm flipV="1">
            <a:off x="4139792" y="2613026"/>
            <a:ext cx="588991" cy="3144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xmlns="" id="{9BB0ABFE-1394-44FF-A182-55F9AE638F48}"/>
              </a:ext>
            </a:extLst>
          </p:cNvPr>
          <p:cNvCxnSpPr>
            <a:cxnSpLocks/>
          </p:cNvCxnSpPr>
          <p:nvPr/>
        </p:nvCxnSpPr>
        <p:spPr>
          <a:xfrm>
            <a:off x="3593066" y="2397989"/>
            <a:ext cx="1142876" cy="2150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891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6" name="Picture 3">
            <a:extLst>
              <a:ext uri="{FF2B5EF4-FFF2-40B4-BE49-F238E27FC236}">
                <a16:creationId xmlns:a16="http://schemas.microsoft.com/office/drawing/2014/main" xmlns="" id="{7D0FDA5B-F125-4412-9DB7-AF592B4AD8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3834" y="1781024"/>
            <a:ext cx="1158875" cy="115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7" name="Прямая соединительная линия 36">
            <a:extLst>
              <a:ext uri="{FF2B5EF4-FFF2-40B4-BE49-F238E27FC236}">
                <a16:creationId xmlns:a16="http://schemas.microsoft.com/office/drawing/2014/main" xmlns="" id="{5C8CD264-F166-4769-AF72-E7A3A669EEC3}"/>
              </a:ext>
            </a:extLst>
          </p:cNvPr>
          <p:cNvCxnSpPr/>
          <p:nvPr/>
        </p:nvCxnSpPr>
        <p:spPr>
          <a:xfrm>
            <a:off x="4035652" y="1339565"/>
            <a:ext cx="1143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>
            <a:extLst>
              <a:ext uri="{FF2B5EF4-FFF2-40B4-BE49-F238E27FC236}">
                <a16:creationId xmlns:a16="http://schemas.microsoft.com/office/drawing/2014/main" xmlns="" id="{9779D06D-B3D3-4F36-8C39-EEA364066920}"/>
              </a:ext>
            </a:extLst>
          </p:cNvPr>
          <p:cNvCxnSpPr/>
          <p:nvPr/>
        </p:nvCxnSpPr>
        <p:spPr>
          <a:xfrm>
            <a:off x="4031034" y="2482565"/>
            <a:ext cx="1143000" cy="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>
            <a:extLst>
              <a:ext uri="{FF2B5EF4-FFF2-40B4-BE49-F238E27FC236}">
                <a16:creationId xmlns:a16="http://schemas.microsoft.com/office/drawing/2014/main" xmlns="" id="{BE34D5B7-2898-4E72-862A-C67671ABE3B9}"/>
              </a:ext>
            </a:extLst>
          </p:cNvPr>
          <p:cNvCxnSpPr/>
          <p:nvPr/>
        </p:nvCxnSpPr>
        <p:spPr>
          <a:xfrm rot="-5400000">
            <a:off x="3464152" y="1911065"/>
            <a:ext cx="1143000" cy="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>
            <a:extLst>
              <a:ext uri="{FF2B5EF4-FFF2-40B4-BE49-F238E27FC236}">
                <a16:creationId xmlns:a16="http://schemas.microsoft.com/office/drawing/2014/main" xmlns="" id="{EA730895-F4B6-42D6-BF37-68213BCD831D}"/>
              </a:ext>
            </a:extLst>
          </p:cNvPr>
          <p:cNvCxnSpPr/>
          <p:nvPr/>
        </p:nvCxnSpPr>
        <p:spPr>
          <a:xfrm rot="-5400000">
            <a:off x="4607152" y="1911065"/>
            <a:ext cx="1143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>
            <a:extLst>
              <a:ext uri="{FF2B5EF4-FFF2-40B4-BE49-F238E27FC236}">
                <a16:creationId xmlns:a16="http://schemas.microsoft.com/office/drawing/2014/main" xmlns="" id="{0E4CD7CA-9C16-4C4B-A55A-3103C4204DAE}"/>
              </a:ext>
            </a:extLst>
          </p:cNvPr>
          <p:cNvCxnSpPr/>
          <p:nvPr/>
        </p:nvCxnSpPr>
        <p:spPr>
          <a:xfrm flipV="1">
            <a:off x="3573834" y="1339321"/>
            <a:ext cx="461818" cy="46330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>
            <a:extLst>
              <a:ext uri="{FF2B5EF4-FFF2-40B4-BE49-F238E27FC236}">
                <a16:creationId xmlns:a16="http://schemas.microsoft.com/office/drawing/2014/main" xmlns="" id="{AEA91C1C-8A52-4972-A584-9F65375DB89F}"/>
              </a:ext>
            </a:extLst>
          </p:cNvPr>
          <p:cNvCxnSpPr/>
          <p:nvPr/>
        </p:nvCxnSpPr>
        <p:spPr>
          <a:xfrm flipV="1">
            <a:off x="4722202" y="1339565"/>
            <a:ext cx="456450" cy="4516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>
            <a:extLst>
              <a:ext uri="{FF2B5EF4-FFF2-40B4-BE49-F238E27FC236}">
                <a16:creationId xmlns:a16="http://schemas.microsoft.com/office/drawing/2014/main" xmlns="" id="{C1D980CD-022A-42FF-AC64-AF750A2ED09A}"/>
              </a:ext>
            </a:extLst>
          </p:cNvPr>
          <p:cNvCxnSpPr/>
          <p:nvPr/>
        </p:nvCxnSpPr>
        <p:spPr>
          <a:xfrm flipV="1">
            <a:off x="3590229" y="2469836"/>
            <a:ext cx="460433" cy="470063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>
            <a:extLst>
              <a:ext uri="{FF2B5EF4-FFF2-40B4-BE49-F238E27FC236}">
                <a16:creationId xmlns:a16="http://schemas.microsoft.com/office/drawing/2014/main" xmlns="" id="{4BFBD8CF-CD0E-4C29-BF6D-F9FD0CD4D939}"/>
              </a:ext>
            </a:extLst>
          </p:cNvPr>
          <p:cNvCxnSpPr/>
          <p:nvPr/>
        </p:nvCxnSpPr>
        <p:spPr>
          <a:xfrm flipV="1">
            <a:off x="4726589" y="2472128"/>
            <a:ext cx="447675" cy="45534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xmlns="" id="{32896104-862E-4424-A81B-C6427C6CDC70}"/>
                  </a:ext>
                </a:extLst>
              </p:cNvPr>
              <p:cNvSpPr txBox="1"/>
              <p:nvPr/>
            </p:nvSpPr>
            <p:spPr>
              <a:xfrm>
                <a:off x="3269034" y="2847933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32896104-862E-4424-A81B-C6427C6CDC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9034" y="2847933"/>
                <a:ext cx="381000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xmlns="" id="{46DBE8F2-8337-4F04-B861-A8C04279F82C}"/>
                  </a:ext>
                </a:extLst>
              </p:cNvPr>
              <p:cNvSpPr txBox="1"/>
              <p:nvPr/>
            </p:nvSpPr>
            <p:spPr>
              <a:xfrm>
                <a:off x="3758792" y="2263157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46DBE8F2-8337-4F04-B861-A8C04279F8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8792" y="2263157"/>
                <a:ext cx="38100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xmlns="" id="{A967344E-5906-4DB2-B13E-7692CCD8D0AB}"/>
                  </a:ext>
                </a:extLst>
              </p:cNvPr>
              <p:cNvSpPr txBox="1"/>
              <p:nvPr/>
            </p:nvSpPr>
            <p:spPr>
              <a:xfrm>
                <a:off x="3361629" y="1476303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A967344E-5906-4DB2-B13E-7692CCD8D0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1629" y="1476303"/>
                <a:ext cx="457200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xmlns="" id="{5E72F1B0-2086-425F-831C-18140471CDE2}"/>
                  </a:ext>
                </a:extLst>
              </p:cNvPr>
              <p:cNvSpPr txBox="1"/>
              <p:nvPr/>
            </p:nvSpPr>
            <p:spPr>
              <a:xfrm>
                <a:off x="5097834" y="2247917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5E72F1B0-2086-425F-831C-18140471CD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7834" y="2247917"/>
                <a:ext cx="381000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xmlns="" id="{A10BCF37-8EDD-403B-878F-AFB1A24B87F9}"/>
                  </a:ext>
                </a:extLst>
              </p:cNvPr>
              <p:cNvSpPr txBox="1"/>
              <p:nvPr/>
            </p:nvSpPr>
            <p:spPr>
              <a:xfrm>
                <a:off x="3818829" y="1037650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A10BCF37-8EDD-403B-878F-AFB1A24B87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8829" y="1037650"/>
                <a:ext cx="457200" cy="58477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xmlns="" id="{5003AF4C-B4AE-4441-808F-D10F8D3F4859}"/>
                  </a:ext>
                </a:extLst>
              </p:cNvPr>
              <p:cNvSpPr txBox="1"/>
              <p:nvPr/>
            </p:nvSpPr>
            <p:spPr>
              <a:xfrm>
                <a:off x="4950427" y="1032051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5003AF4C-B4AE-4441-808F-D10F8D3F48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0427" y="1032051"/>
                <a:ext cx="457200" cy="58477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xmlns="" id="{950FB61B-77AB-4BA9-8631-90042F04CDE7}"/>
                  </a:ext>
                </a:extLst>
              </p:cNvPr>
              <p:cNvSpPr txBox="1"/>
              <p:nvPr/>
            </p:nvSpPr>
            <p:spPr>
              <a:xfrm>
                <a:off x="4493226" y="1476302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950FB61B-77AB-4BA9-8631-90042F04CD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3226" y="1476302"/>
                <a:ext cx="457200" cy="58477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xmlns="" id="{F4684E67-E7D6-4785-94D4-F64374D1A658}"/>
                  </a:ext>
                </a:extLst>
              </p:cNvPr>
              <p:cNvSpPr txBox="1"/>
              <p:nvPr/>
            </p:nvSpPr>
            <p:spPr>
              <a:xfrm>
                <a:off x="4950427" y="2177448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F4684E67-E7D6-4785-94D4-F64374D1A6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0427" y="2177448"/>
                <a:ext cx="457200" cy="58477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xmlns="" id="{758C5AEC-ED56-4527-9724-BF90FCD35125}"/>
                  </a:ext>
                </a:extLst>
              </p:cNvPr>
              <p:cNvSpPr txBox="1"/>
              <p:nvPr/>
            </p:nvSpPr>
            <p:spPr>
              <a:xfrm>
                <a:off x="3361629" y="2637353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758C5AEC-ED56-4527-9724-BF90FCD351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1629" y="2637353"/>
                <a:ext cx="457200" cy="58477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xmlns="" id="{3BEE1FB5-FDB7-44B2-868B-6DBDAC9CF2BB}"/>
                  </a:ext>
                </a:extLst>
              </p:cNvPr>
              <p:cNvSpPr txBox="1"/>
              <p:nvPr/>
            </p:nvSpPr>
            <p:spPr>
              <a:xfrm>
                <a:off x="4493226" y="2616520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3BEE1FB5-FDB7-44B2-868B-6DBDAC9CF2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3226" y="2616520"/>
                <a:ext cx="457200" cy="58477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xmlns="" id="{5F32316D-E7CF-4B2A-B9B5-A4E45A95E382}"/>
                  </a:ext>
                </a:extLst>
              </p:cNvPr>
              <p:cNvSpPr txBox="1"/>
              <p:nvPr/>
            </p:nvSpPr>
            <p:spPr>
              <a:xfrm>
                <a:off x="3822062" y="2302851"/>
                <a:ext cx="4572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∘</m:t>
                      </m:r>
                    </m:oMath>
                  </m:oMathPara>
                </a14:m>
                <a:endParaRPr lang="ru-RU" sz="1600" b="1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5F32316D-E7CF-4B2A-B9B5-A4E45A95E3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2062" y="2302851"/>
                <a:ext cx="457200" cy="338554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xmlns="" id="{A4DEF4ED-F3F3-416A-AF8E-5129344A6FB4}"/>
                  </a:ext>
                </a:extLst>
              </p:cNvPr>
              <p:cNvSpPr txBox="1"/>
              <p:nvPr/>
            </p:nvSpPr>
            <p:spPr>
              <a:xfrm>
                <a:off x="3913386" y="2619227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A4DEF4ED-F3F3-416A-AF8E-5129344A6F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3386" y="2619227"/>
                <a:ext cx="457200" cy="584775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xmlns="" id="{E5938CB9-2A0B-4E44-8FBA-DFDEBBBCDE48}"/>
                  </a:ext>
                </a:extLst>
              </p:cNvPr>
              <p:cNvSpPr txBox="1"/>
              <p:nvPr/>
            </p:nvSpPr>
            <p:spPr>
              <a:xfrm>
                <a:off x="4624382" y="2841252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E5938CB9-2A0B-4E44-8FBA-DFDEBBBCDE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4382" y="2841252"/>
                <a:ext cx="381000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xmlns="" id="{D2B95B34-4D09-4614-8D46-25BEAB874352}"/>
                  </a:ext>
                </a:extLst>
              </p:cNvPr>
              <p:cNvSpPr txBox="1"/>
              <p:nvPr/>
            </p:nvSpPr>
            <p:spPr>
              <a:xfrm>
                <a:off x="3250792" y="1440085"/>
                <a:ext cx="34357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𝐴</m:t>
                          </m:r>
                        </m:e>
                        <m:sub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D2B95B34-4D09-4614-8D46-25BEAB8743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0792" y="1440085"/>
                <a:ext cx="343578" cy="369332"/>
              </a:xfrm>
              <a:prstGeom prst="rect">
                <a:avLst/>
              </a:prstGeom>
              <a:blipFill>
                <a:blip r:embed="rId17"/>
                <a:stretch>
                  <a:fillRect r="-122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xmlns="" id="{D598A0A0-E47F-4CEF-9D4B-D9859B722E20}"/>
                  </a:ext>
                </a:extLst>
              </p:cNvPr>
              <p:cNvSpPr txBox="1"/>
              <p:nvPr/>
            </p:nvSpPr>
            <p:spPr>
              <a:xfrm>
                <a:off x="3804743" y="1022076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𝐵</m:t>
                          </m:r>
                        </m:e>
                        <m:sub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D598A0A0-E47F-4CEF-9D4B-D9859B722E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4743" y="1022076"/>
                <a:ext cx="381000" cy="36933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xmlns="" id="{D711B9DF-B077-4338-A3D2-28180097CC45}"/>
                  </a:ext>
                </a:extLst>
              </p:cNvPr>
              <p:cNvSpPr txBox="1"/>
              <p:nvPr/>
            </p:nvSpPr>
            <p:spPr>
              <a:xfrm>
                <a:off x="5061956" y="1032051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D711B9DF-B077-4338-A3D2-28180097CC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1956" y="1032051"/>
                <a:ext cx="381000" cy="36933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xmlns="" id="{67078E24-C2A2-453C-9EF9-351A60F0841D}"/>
                  </a:ext>
                </a:extLst>
              </p:cNvPr>
              <p:cNvSpPr txBox="1"/>
              <p:nvPr/>
            </p:nvSpPr>
            <p:spPr>
              <a:xfrm>
                <a:off x="4466726" y="1432160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𝐷</m:t>
                          </m:r>
                        </m:e>
                        <m:sub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67078E24-C2A2-453C-9EF9-351A60F084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6726" y="1432160"/>
                <a:ext cx="381000" cy="369332"/>
              </a:xfrm>
              <a:prstGeom prst="rect">
                <a:avLst/>
              </a:prstGeom>
              <a:blipFill>
                <a:blip r:embed="rId20"/>
                <a:stretch>
                  <a:fillRect r="-16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xmlns="" id="{A155EE29-3D9D-4014-B076-01109B032ED1}"/>
                  </a:ext>
                </a:extLst>
              </p:cNvPr>
              <p:cNvSpPr txBox="1"/>
              <p:nvPr/>
            </p:nvSpPr>
            <p:spPr>
              <a:xfrm>
                <a:off x="3349697" y="2098816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A155EE29-3D9D-4014-B076-01109B032E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9697" y="2098816"/>
                <a:ext cx="457200" cy="584775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Прямоугольник 62">
                <a:extLst>
                  <a:ext uri="{FF2B5EF4-FFF2-40B4-BE49-F238E27FC236}">
                    <a16:creationId xmlns:a16="http://schemas.microsoft.com/office/drawing/2014/main" xmlns="" id="{8F81AB66-F23B-482B-89E5-72AD3E34706D}"/>
                  </a:ext>
                </a:extLst>
              </p:cNvPr>
              <p:cNvSpPr/>
              <p:nvPr/>
            </p:nvSpPr>
            <p:spPr>
              <a:xfrm>
                <a:off x="3769413" y="2865497"/>
                <a:ext cx="44037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𝑀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3" name="Прямоугольник 62">
                <a:extLst>
                  <a:ext uri="{FF2B5EF4-FFF2-40B4-BE49-F238E27FC236}">
                    <a16:creationId xmlns:a16="http://schemas.microsoft.com/office/drawing/2014/main" id="{8F81AB66-F23B-482B-89E5-72AD3E34706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9413" y="2865497"/>
                <a:ext cx="440377" cy="369332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Прямоугольник 63">
                <a:extLst>
                  <a:ext uri="{FF2B5EF4-FFF2-40B4-BE49-F238E27FC236}">
                    <a16:creationId xmlns:a16="http://schemas.microsoft.com/office/drawing/2014/main" xmlns="" id="{1D3B939C-75A0-4714-B845-BEC9ECE07D5B}"/>
                  </a:ext>
                </a:extLst>
              </p:cNvPr>
              <p:cNvSpPr/>
              <p:nvPr/>
            </p:nvSpPr>
            <p:spPr>
              <a:xfrm>
                <a:off x="3166291" y="2158919"/>
                <a:ext cx="41152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𝑁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4" name="Прямоугольник 63">
                <a:extLst>
                  <a:ext uri="{FF2B5EF4-FFF2-40B4-BE49-F238E27FC236}">
                    <a16:creationId xmlns:a16="http://schemas.microsoft.com/office/drawing/2014/main" id="{1D3B939C-75A0-4714-B845-BEC9ECE07D5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6291" y="2158919"/>
                <a:ext cx="411523" cy="369332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xmlns="" id="{D8F9258C-B34C-42D1-8B8C-2F1361928793}"/>
                  </a:ext>
                </a:extLst>
              </p:cNvPr>
              <p:cNvSpPr txBox="1"/>
              <p:nvPr/>
            </p:nvSpPr>
            <p:spPr>
              <a:xfrm>
                <a:off x="4497989" y="2302723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D8F9258C-B34C-42D1-8B8C-2F13619287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7989" y="2302723"/>
                <a:ext cx="457200" cy="584775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Прямоугольник 65">
                <a:extLst>
                  <a:ext uri="{FF2B5EF4-FFF2-40B4-BE49-F238E27FC236}">
                    <a16:creationId xmlns:a16="http://schemas.microsoft.com/office/drawing/2014/main" xmlns="" id="{ADB40DA4-7792-4563-A2CF-0CE621818507}"/>
                  </a:ext>
                </a:extLst>
              </p:cNvPr>
              <p:cNvSpPr/>
              <p:nvPr/>
            </p:nvSpPr>
            <p:spPr>
              <a:xfrm>
                <a:off x="4667418" y="2378683"/>
                <a:ext cx="36574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𝐿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6" name="Прямоугольник 65">
                <a:extLst>
                  <a:ext uri="{FF2B5EF4-FFF2-40B4-BE49-F238E27FC236}">
                    <a16:creationId xmlns:a16="http://schemas.microsoft.com/office/drawing/2014/main" id="{ADB40DA4-7792-4563-A2CF-0CE62181850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7418" y="2378683"/>
                <a:ext cx="365741" cy="369332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xmlns="" id="{3CD9D653-11FE-4743-BC26-E400E7762593}"/>
              </a:ext>
            </a:extLst>
          </p:cNvPr>
          <p:cNvCxnSpPr/>
          <p:nvPr/>
        </p:nvCxnSpPr>
        <p:spPr>
          <a:xfrm>
            <a:off x="3573834" y="2378683"/>
            <a:ext cx="565958" cy="5487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xmlns="" id="{CF2FB1DB-FA04-4B7F-8109-4377D91E0E64}"/>
              </a:ext>
            </a:extLst>
          </p:cNvPr>
          <p:cNvCxnSpPr/>
          <p:nvPr/>
        </p:nvCxnSpPr>
        <p:spPr>
          <a:xfrm flipV="1">
            <a:off x="4139792" y="2613026"/>
            <a:ext cx="588991" cy="3144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xmlns="" id="{9BB0ABFE-1394-44FF-A182-55F9AE638F48}"/>
              </a:ext>
            </a:extLst>
          </p:cNvPr>
          <p:cNvCxnSpPr>
            <a:cxnSpLocks/>
          </p:cNvCxnSpPr>
          <p:nvPr/>
        </p:nvCxnSpPr>
        <p:spPr>
          <a:xfrm>
            <a:off x="3593066" y="2397989"/>
            <a:ext cx="1142876" cy="2150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xmlns="" id="{C43FE444-96DA-4B91-8D14-E793A5D5FD23}"/>
                  </a:ext>
                </a:extLst>
              </p:cNvPr>
              <p:cNvSpPr txBox="1"/>
              <p:nvPr/>
            </p:nvSpPr>
            <p:spPr>
              <a:xfrm>
                <a:off x="182810" y="693496"/>
                <a:ext cx="2933700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>
                    <a:solidFill>
                      <a:schemeClr val="tx2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2)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b="0" i="1" smtClean="0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srgbClr val="231F2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𝑀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srgbClr val="231F2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r>
                      <a:rPr lang="en-US" sz="1400" i="1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∈</m:t>
                    </m:r>
                    <m:r>
                      <a:rPr lang="en-US" sz="1400" b="0" i="1" smtClean="0">
                        <a:solidFill>
                          <a:srgbClr val="231F20"/>
                        </a:solidFill>
                        <a:latin typeface="Cambria Math" panose="02040503050406030204" pitchFamily="18" charset="0"/>
                        <a:ea typeface="Cambria Math"/>
                        <a:cs typeface="Arial" pitchFamily="34" charset="0"/>
                      </a:rPr>
                      <m:t>𝐵𝐶</m:t>
                    </m:r>
                    <m:r>
                      <a:rPr lang="en-US" sz="1400" i="1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 </m:t>
                    </m:r>
                    <m:r>
                      <a:rPr lang="en-US" sz="1400" b="0" i="0" smtClean="0">
                        <a:solidFill>
                          <a:srgbClr val="231F20"/>
                        </a:solidFill>
                        <a:latin typeface="Cambria Math" panose="02040503050406030204" pitchFamily="18" charset="0"/>
                        <a:ea typeface="Cambria Math"/>
                        <a:cs typeface="Arial" pitchFamily="34" charset="0"/>
                      </a:rPr>
                      <m:t>,</m:t>
                    </m:r>
                  </m:oMath>
                </a14:m>
                <a:r>
                  <a:rPr lang="en-US" sz="1400" dirty="0">
                    <a:solidFill>
                      <a:srgbClr val="231F20"/>
                    </a:solidFill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b="0" i="1" smtClean="0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srgbClr val="231F2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𝑁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srgbClr val="231F2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r>
                      <a:rPr lang="en-US" sz="1400" i="1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∈</m:t>
                    </m:r>
                    <m:r>
                      <a:rPr lang="en-US" sz="1400" b="0" i="1" smtClean="0">
                        <a:solidFill>
                          <a:srgbClr val="231F20"/>
                        </a:solidFill>
                        <a:latin typeface="Cambria Math" panose="02040503050406030204" pitchFamily="18" charset="0"/>
                        <a:ea typeface="Cambria Math"/>
                        <a:cs typeface="Arial" pitchFamily="34" charset="0"/>
                      </a:rPr>
                      <m:t>𝐵</m:t>
                    </m:r>
                    <m:sSub>
                      <m:sSubPr>
                        <m:ctrlPr>
                          <a:rPr lang="en-US" sz="1400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  <m:t>𝐵</m:t>
                        </m:r>
                      </m:e>
                      <m:sub>
                        <m:r>
                          <a:rPr lang="en-US" sz="1400" i="1">
                            <a:solidFill>
                              <a:srgbClr val="231F2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r>
                      <a:rPr lang="en-US" sz="1400" b="0" i="1" smtClean="0">
                        <a:solidFill>
                          <a:srgbClr val="231F20"/>
                        </a:solidFill>
                        <a:latin typeface="Cambria Math" panose="02040503050406030204" pitchFamily="18" charset="0"/>
                        <a:ea typeface="Cambria Math"/>
                        <a:cs typeface="Arial" pitchFamily="34" charset="0"/>
                      </a:rPr>
                      <m:t>,</m:t>
                    </m:r>
                  </m:oMath>
                </a14:m>
                <a:r>
                  <a:rPr lang="en-US" sz="1400" dirty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  <m:t>𝐿</m:t>
                        </m:r>
                      </m:e>
                      <m:sub>
                        <m:r>
                          <a:rPr lang="en-US" sz="1400" i="1">
                            <a:solidFill>
                              <a:srgbClr val="231F2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r>
                      <a:rPr lang="en-US" sz="1400" i="1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∈</m:t>
                    </m:r>
                    <m:r>
                      <a:rPr lang="en-US" sz="1400" b="0" i="1" smtClean="0">
                        <a:solidFill>
                          <a:srgbClr val="231F20"/>
                        </a:solidFill>
                        <a:latin typeface="Cambria Math" panose="02040503050406030204" pitchFamily="18" charset="0"/>
                        <a:ea typeface="Cambria Math"/>
                        <a:cs typeface="Arial" pitchFamily="34" charset="0"/>
                      </a:rPr>
                      <m:t>𝐶</m:t>
                    </m:r>
                    <m:sSub>
                      <m:sSubPr>
                        <m:ctrlPr>
                          <a:rPr lang="en-US" sz="1400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  <m:t>𝐶</m:t>
                        </m:r>
                      </m:e>
                      <m:sub>
                        <m:r>
                          <a:rPr lang="en-US" sz="1400" i="1">
                            <a:solidFill>
                              <a:srgbClr val="231F2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</m:oMath>
                </a14:m>
                <a:endParaRPr lang="en-US" sz="1400" dirty="0">
                  <a:solidFill>
                    <a:srgbClr val="231F20"/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ru-RU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Затем </a:t>
                </a:r>
                <a:r>
                  <a:rPr lang="ru-RU" sz="1400" dirty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соединяем точки</a:t>
                </a:r>
                <a:r>
                  <a:rPr lang="en-US" sz="1400" dirty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𝑀</m:t>
                    </m:r>
                    <m:r>
                      <a:rPr lang="en-US" sz="1400" i="1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ru-RU" sz="1400" dirty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и</a:t>
                </a:r>
                <a:r>
                  <a:rPr lang="en-US" sz="1400" dirty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srgbClr val="231F2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𝑀</m:t>
                        </m:r>
                      </m:e>
                      <m:sub>
                        <m:r>
                          <a:rPr lang="en-US" sz="1400" i="1">
                            <a:solidFill>
                              <a:srgbClr val="231F2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𝑁</m:t>
                    </m:r>
                    <m:r>
                      <a:rPr lang="en-US" sz="1400" i="1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ru-RU" sz="1400" dirty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и</a:t>
                </a:r>
                <a:r>
                  <a:rPr lang="en-US" sz="1400" dirty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srgbClr val="231F2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𝑁</m:t>
                        </m:r>
                      </m:e>
                      <m:sub>
                        <m:r>
                          <a:rPr lang="en-US" sz="1400" i="1">
                            <a:solidFill>
                              <a:srgbClr val="231F2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𝐿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𝐿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endParaRPr lang="ru-RU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C43FE444-96DA-4B91-8D14-E793A5D5FD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810" y="693496"/>
                <a:ext cx="2933700" cy="738664"/>
              </a:xfrm>
              <a:prstGeom prst="rect">
                <a:avLst/>
              </a:prstGeom>
              <a:blipFill rotWithShape="0">
                <a:blip r:embed="rId26"/>
                <a:stretch>
                  <a:fillRect l="-624" t="-1653" b="-74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xmlns="" id="{5F9B0040-D40C-4350-8BD6-D2DCA80FACBE}"/>
                  </a:ext>
                </a:extLst>
              </p:cNvPr>
              <p:cNvSpPr txBox="1"/>
              <p:nvPr/>
            </p:nvSpPr>
            <p:spPr>
              <a:xfrm>
                <a:off x="2522619" y="1670998"/>
                <a:ext cx="2952344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5F9B0040-D40C-4350-8BD6-D2DCA80FAC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2619" y="1670998"/>
                <a:ext cx="2952344" cy="584775"/>
              </a:xfrm>
              <a:prstGeom prst="rect">
                <a:avLst/>
              </a:prstGeom>
              <a:blipFill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xmlns="" id="{64A5A2EE-C5DF-42E0-A337-64AF4881725A}"/>
                  </a:ext>
                </a:extLst>
              </p:cNvPr>
              <p:cNvSpPr txBox="1"/>
              <p:nvPr/>
            </p:nvSpPr>
            <p:spPr>
              <a:xfrm>
                <a:off x="3133968" y="2161150"/>
                <a:ext cx="2952344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64A5A2EE-C5DF-42E0-A337-64AF488172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3968" y="2161150"/>
                <a:ext cx="2952344" cy="584775"/>
              </a:xfrm>
              <a:prstGeom prst="rect">
                <a:avLst/>
              </a:prstGeom>
              <a:blipFill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xmlns="" id="{F38C89DA-FB16-4780-B354-4EE42ABABA78}"/>
                  </a:ext>
                </a:extLst>
              </p:cNvPr>
              <p:cNvSpPr txBox="1"/>
              <p:nvPr/>
            </p:nvSpPr>
            <p:spPr>
              <a:xfrm>
                <a:off x="3654579" y="1923222"/>
                <a:ext cx="3025302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F38C89DA-FB16-4780-B354-4EE42ABABA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4579" y="1923222"/>
                <a:ext cx="3025302" cy="461665"/>
              </a:xfrm>
              <a:prstGeom prst="rect">
                <a:avLst/>
              </a:prstGeom>
              <a:blipFill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xmlns="" id="{7D2A3C23-059B-4C68-8C46-37AB1059867E}"/>
              </a:ext>
            </a:extLst>
          </p:cNvPr>
          <p:cNvCxnSpPr/>
          <p:nvPr/>
        </p:nvCxnSpPr>
        <p:spPr>
          <a:xfrm flipV="1">
            <a:off x="3573834" y="1957919"/>
            <a:ext cx="457200" cy="440070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xmlns="" id="{5A79FD6B-ED99-45BD-AB30-F4F910A9BC26}"/>
              </a:ext>
            </a:extLst>
          </p:cNvPr>
          <p:cNvCxnSpPr/>
          <p:nvPr/>
        </p:nvCxnSpPr>
        <p:spPr>
          <a:xfrm flipV="1">
            <a:off x="4139792" y="2482565"/>
            <a:ext cx="484590" cy="442311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xmlns="" id="{A43DB51B-CE42-4109-9245-E9F51F96C396}"/>
              </a:ext>
            </a:extLst>
          </p:cNvPr>
          <p:cNvCxnSpPr/>
          <p:nvPr/>
        </p:nvCxnSpPr>
        <p:spPr>
          <a:xfrm flipV="1">
            <a:off x="4728783" y="2158919"/>
            <a:ext cx="445251" cy="4541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xmlns="" id="{B94B629C-575A-47DA-B994-5049E5331AFE}"/>
                  </a:ext>
                </a:extLst>
              </p:cNvPr>
              <p:cNvSpPr txBox="1"/>
              <p:nvPr/>
            </p:nvSpPr>
            <p:spPr>
              <a:xfrm>
                <a:off x="3676534" y="1692222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B94B629C-575A-47DA-B994-5049E5331A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6534" y="1692222"/>
                <a:ext cx="381000" cy="369332"/>
              </a:xfrm>
              <a:prstGeom prst="rect">
                <a:avLst/>
              </a:prstGeom>
              <a:blipFill>
                <a:blip r:embed="rId30"/>
                <a:stretch>
                  <a:fillRect r="-31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xmlns="" id="{245DACB2-C1D1-4CE8-9D67-82F44A4D15A8}"/>
                  </a:ext>
                </a:extLst>
              </p:cNvPr>
              <p:cNvSpPr txBox="1"/>
              <p:nvPr/>
            </p:nvSpPr>
            <p:spPr>
              <a:xfrm>
                <a:off x="5132249" y="1884300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245DACB2-C1D1-4CE8-9D67-82F44A4D15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2249" y="1884300"/>
                <a:ext cx="381000" cy="369332"/>
              </a:xfrm>
              <a:prstGeom prst="rect">
                <a:avLst/>
              </a:prstGeom>
              <a:blipFill>
                <a:blip r:embed="rId3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xmlns="" id="{6664F443-0B61-43F2-825A-F5C5BAD6F6A3}"/>
                  </a:ext>
                </a:extLst>
              </p:cNvPr>
              <p:cNvSpPr txBox="1"/>
              <p:nvPr/>
            </p:nvSpPr>
            <p:spPr>
              <a:xfrm>
                <a:off x="4397371" y="2077717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6664F443-0B61-43F2-825A-F5C5BAD6F6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7371" y="2077717"/>
                <a:ext cx="381000" cy="369332"/>
              </a:xfrm>
              <a:prstGeom prst="rect">
                <a:avLst/>
              </a:prstGeom>
              <a:blipFill>
                <a:blip r:embed="rId32"/>
                <a:stretch>
                  <a:fillRect r="-111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xmlns="" id="{2EEB607B-CB37-4978-9A54-E576A55E7F10}"/>
                  </a:ext>
                </a:extLst>
              </p:cNvPr>
              <p:cNvSpPr txBox="1"/>
              <p:nvPr/>
            </p:nvSpPr>
            <p:spPr>
              <a:xfrm>
                <a:off x="202507" y="1645761"/>
                <a:ext cx="3061393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>
                    <a:solidFill>
                      <a:schemeClr val="tx2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3)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en-US" sz="1400" i="1">
                            <a:solidFill>
                              <a:srgbClr val="231F2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𝑀</m:t>
                        </m:r>
                      </m:e>
                      <m:sub>
                        <m:r>
                          <a:rPr lang="en-US" sz="1400" i="1">
                            <a:solidFill>
                              <a:srgbClr val="231F2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r>
                      <a:rPr lang="en-US" sz="1400" b="0" i="1" smtClean="0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,</m:t>
                    </m:r>
                    <m:sSub>
                      <m:sSubPr>
                        <m:ctrlPr>
                          <a:rPr lang="en-US" sz="1400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srgbClr val="231F2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𝑁</m:t>
                        </m:r>
                      </m:e>
                      <m:sub>
                        <m:r>
                          <a:rPr lang="en-US" sz="1400" i="1">
                            <a:solidFill>
                              <a:srgbClr val="231F2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r>
                      <a:rPr lang="en-US" sz="1400" b="0" i="1" smtClean="0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,</m:t>
                    </m:r>
                    <m:sSub>
                      <m:sSubPr>
                        <m:ctrlPr>
                          <a:rPr lang="en-US" sz="1400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  <m:t>𝐿</m:t>
                        </m:r>
                      </m:e>
                      <m:sub>
                        <m:r>
                          <a:rPr lang="en-US" sz="1400" i="1">
                            <a:solidFill>
                              <a:srgbClr val="231F2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r>
                      <a:rPr lang="en-US" sz="1400" i="1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∈</m:t>
                    </m:r>
                    <m:r>
                      <a:rPr lang="en-US" sz="1400" b="0" i="1" smtClean="0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𝐵</m:t>
                    </m:r>
                    <m:sSub>
                      <m:sSubPr>
                        <m:ctrlPr>
                          <a:rPr lang="en-US" sz="1400" b="0" i="1" smtClean="0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  <m:t>𝐵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b="0" i="1" smtClean="0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  <m:t>𝐶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r>
                      <a:rPr lang="en-US" sz="1400" b="0" i="1" smtClean="0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𝐶</m:t>
                    </m:r>
                  </m:oMath>
                </a14:m>
                <a:r>
                  <a:rPr lang="ru-RU" sz="1400" dirty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тогда мы можем провести отрезок</a:t>
                </a:r>
                <a:r>
                  <a:rPr lang="en-US" sz="1400" dirty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smtClean="0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𝑁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 smtClean="0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𝑀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1 </m:t>
                        </m:r>
                      </m:sub>
                    </m:sSub>
                    <m:r>
                      <a:rPr lang="en-US" sz="1400" b="0" i="1" smtClean="0">
                        <a:solidFill>
                          <a:srgbClr val="231F20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,</m:t>
                    </m:r>
                  </m:oMath>
                </a14:m>
                <a:r>
                  <a:rPr lang="en-US" sz="1400" dirty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𝑁</m:t>
                        </m:r>
                      </m:e>
                      <m:sub>
                        <m:r>
                          <a:rPr lang="en-US" sz="1400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𝐿</m:t>
                        </m:r>
                      </m:e>
                      <m:sub>
                        <m:r>
                          <a:rPr lang="en-US" sz="1400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1 </m:t>
                        </m:r>
                      </m:sub>
                    </m:sSub>
                    <m:r>
                      <a:rPr lang="en-US" sz="1400" i="1">
                        <a:solidFill>
                          <a:srgbClr val="231F20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ru-RU" sz="1400" dirty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и</a:t>
                </a:r>
                <a:r>
                  <a:rPr lang="en-US" sz="1400" dirty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𝐿</m:t>
                        </m:r>
                      </m:e>
                      <m:sub>
                        <m:r>
                          <a:rPr lang="en-US" sz="1400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𝑀</m:t>
                        </m:r>
                      </m:e>
                      <m:sub>
                        <m:r>
                          <a:rPr lang="en-US" sz="1400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1 </m:t>
                        </m:r>
                      </m:sub>
                    </m:sSub>
                  </m:oMath>
                </a14:m>
                <a:endParaRPr lang="en-US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2EEB607B-CB37-4978-9A54-E576A55E7F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507" y="1645761"/>
                <a:ext cx="3061393" cy="738664"/>
              </a:xfrm>
              <a:prstGeom prst="rect">
                <a:avLst/>
              </a:prstGeom>
              <a:blipFill rotWithShape="0">
                <a:blip r:embed="rId33"/>
                <a:stretch>
                  <a:fillRect l="-598" t="-1653" b="-74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18920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7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6" name="Picture 3">
            <a:extLst>
              <a:ext uri="{FF2B5EF4-FFF2-40B4-BE49-F238E27FC236}">
                <a16:creationId xmlns:a16="http://schemas.microsoft.com/office/drawing/2014/main" xmlns="" id="{7D0FDA5B-F125-4412-9DB7-AF592B4AD8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3834" y="1781024"/>
            <a:ext cx="1158875" cy="115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7" name="Прямая соединительная линия 36">
            <a:extLst>
              <a:ext uri="{FF2B5EF4-FFF2-40B4-BE49-F238E27FC236}">
                <a16:creationId xmlns:a16="http://schemas.microsoft.com/office/drawing/2014/main" xmlns="" id="{5C8CD264-F166-4769-AF72-E7A3A669EEC3}"/>
              </a:ext>
            </a:extLst>
          </p:cNvPr>
          <p:cNvCxnSpPr/>
          <p:nvPr/>
        </p:nvCxnSpPr>
        <p:spPr>
          <a:xfrm>
            <a:off x="4035652" y="1339565"/>
            <a:ext cx="1143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>
            <a:extLst>
              <a:ext uri="{FF2B5EF4-FFF2-40B4-BE49-F238E27FC236}">
                <a16:creationId xmlns:a16="http://schemas.microsoft.com/office/drawing/2014/main" xmlns="" id="{9779D06D-B3D3-4F36-8C39-EEA364066920}"/>
              </a:ext>
            </a:extLst>
          </p:cNvPr>
          <p:cNvCxnSpPr/>
          <p:nvPr/>
        </p:nvCxnSpPr>
        <p:spPr>
          <a:xfrm>
            <a:off x="4031034" y="2482565"/>
            <a:ext cx="1143000" cy="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>
            <a:extLst>
              <a:ext uri="{FF2B5EF4-FFF2-40B4-BE49-F238E27FC236}">
                <a16:creationId xmlns:a16="http://schemas.microsoft.com/office/drawing/2014/main" xmlns="" id="{BE34D5B7-2898-4E72-862A-C67671ABE3B9}"/>
              </a:ext>
            </a:extLst>
          </p:cNvPr>
          <p:cNvCxnSpPr/>
          <p:nvPr/>
        </p:nvCxnSpPr>
        <p:spPr>
          <a:xfrm rot="-5400000">
            <a:off x="3464152" y="1911065"/>
            <a:ext cx="1143000" cy="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>
            <a:extLst>
              <a:ext uri="{FF2B5EF4-FFF2-40B4-BE49-F238E27FC236}">
                <a16:creationId xmlns:a16="http://schemas.microsoft.com/office/drawing/2014/main" xmlns="" id="{EA730895-F4B6-42D6-BF37-68213BCD831D}"/>
              </a:ext>
            </a:extLst>
          </p:cNvPr>
          <p:cNvCxnSpPr/>
          <p:nvPr/>
        </p:nvCxnSpPr>
        <p:spPr>
          <a:xfrm rot="-5400000">
            <a:off x="4607152" y="1911065"/>
            <a:ext cx="1143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>
            <a:extLst>
              <a:ext uri="{FF2B5EF4-FFF2-40B4-BE49-F238E27FC236}">
                <a16:creationId xmlns:a16="http://schemas.microsoft.com/office/drawing/2014/main" xmlns="" id="{0E4CD7CA-9C16-4C4B-A55A-3103C4204DAE}"/>
              </a:ext>
            </a:extLst>
          </p:cNvPr>
          <p:cNvCxnSpPr/>
          <p:nvPr/>
        </p:nvCxnSpPr>
        <p:spPr>
          <a:xfrm flipV="1">
            <a:off x="3573834" y="1339321"/>
            <a:ext cx="461818" cy="46330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>
            <a:extLst>
              <a:ext uri="{FF2B5EF4-FFF2-40B4-BE49-F238E27FC236}">
                <a16:creationId xmlns:a16="http://schemas.microsoft.com/office/drawing/2014/main" xmlns="" id="{AEA91C1C-8A52-4972-A584-9F65375DB89F}"/>
              </a:ext>
            </a:extLst>
          </p:cNvPr>
          <p:cNvCxnSpPr/>
          <p:nvPr/>
        </p:nvCxnSpPr>
        <p:spPr>
          <a:xfrm flipV="1">
            <a:off x="4722202" y="1339565"/>
            <a:ext cx="456450" cy="4516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>
            <a:extLst>
              <a:ext uri="{FF2B5EF4-FFF2-40B4-BE49-F238E27FC236}">
                <a16:creationId xmlns:a16="http://schemas.microsoft.com/office/drawing/2014/main" xmlns="" id="{C1D980CD-022A-42FF-AC64-AF750A2ED09A}"/>
              </a:ext>
            </a:extLst>
          </p:cNvPr>
          <p:cNvCxnSpPr/>
          <p:nvPr/>
        </p:nvCxnSpPr>
        <p:spPr>
          <a:xfrm flipV="1">
            <a:off x="3590229" y="2469836"/>
            <a:ext cx="460433" cy="470063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>
            <a:extLst>
              <a:ext uri="{FF2B5EF4-FFF2-40B4-BE49-F238E27FC236}">
                <a16:creationId xmlns:a16="http://schemas.microsoft.com/office/drawing/2014/main" xmlns="" id="{4BFBD8CF-CD0E-4C29-BF6D-F9FD0CD4D939}"/>
              </a:ext>
            </a:extLst>
          </p:cNvPr>
          <p:cNvCxnSpPr/>
          <p:nvPr/>
        </p:nvCxnSpPr>
        <p:spPr>
          <a:xfrm flipV="1">
            <a:off x="4726589" y="2472128"/>
            <a:ext cx="447675" cy="45534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xmlns="" id="{32896104-862E-4424-A81B-C6427C6CDC70}"/>
                  </a:ext>
                </a:extLst>
              </p:cNvPr>
              <p:cNvSpPr txBox="1"/>
              <p:nvPr/>
            </p:nvSpPr>
            <p:spPr>
              <a:xfrm>
                <a:off x="3269034" y="2847933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32896104-862E-4424-A81B-C6427C6CDC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9034" y="2847933"/>
                <a:ext cx="381000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xmlns="" id="{46DBE8F2-8337-4F04-B861-A8C04279F82C}"/>
                  </a:ext>
                </a:extLst>
              </p:cNvPr>
              <p:cNvSpPr txBox="1"/>
              <p:nvPr/>
            </p:nvSpPr>
            <p:spPr>
              <a:xfrm>
                <a:off x="3758792" y="2263157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46DBE8F2-8337-4F04-B861-A8C04279F8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8792" y="2263157"/>
                <a:ext cx="38100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xmlns="" id="{A967344E-5906-4DB2-B13E-7692CCD8D0AB}"/>
                  </a:ext>
                </a:extLst>
              </p:cNvPr>
              <p:cNvSpPr txBox="1"/>
              <p:nvPr/>
            </p:nvSpPr>
            <p:spPr>
              <a:xfrm>
                <a:off x="3361629" y="1476303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A967344E-5906-4DB2-B13E-7692CCD8D0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1629" y="1476303"/>
                <a:ext cx="457200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xmlns="" id="{5E72F1B0-2086-425F-831C-18140471CDE2}"/>
                  </a:ext>
                </a:extLst>
              </p:cNvPr>
              <p:cNvSpPr txBox="1"/>
              <p:nvPr/>
            </p:nvSpPr>
            <p:spPr>
              <a:xfrm>
                <a:off x="5097834" y="2247917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5E72F1B0-2086-425F-831C-18140471CD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7834" y="2247917"/>
                <a:ext cx="381000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xmlns="" id="{A10BCF37-8EDD-403B-878F-AFB1A24B87F9}"/>
                  </a:ext>
                </a:extLst>
              </p:cNvPr>
              <p:cNvSpPr txBox="1"/>
              <p:nvPr/>
            </p:nvSpPr>
            <p:spPr>
              <a:xfrm>
                <a:off x="3818829" y="1037650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A10BCF37-8EDD-403B-878F-AFB1A24B87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8829" y="1037650"/>
                <a:ext cx="457200" cy="58477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xmlns="" id="{5003AF4C-B4AE-4441-808F-D10F8D3F4859}"/>
                  </a:ext>
                </a:extLst>
              </p:cNvPr>
              <p:cNvSpPr txBox="1"/>
              <p:nvPr/>
            </p:nvSpPr>
            <p:spPr>
              <a:xfrm>
                <a:off x="4950427" y="1032051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5003AF4C-B4AE-4441-808F-D10F8D3F48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0427" y="1032051"/>
                <a:ext cx="457200" cy="58477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xmlns="" id="{950FB61B-77AB-4BA9-8631-90042F04CDE7}"/>
                  </a:ext>
                </a:extLst>
              </p:cNvPr>
              <p:cNvSpPr txBox="1"/>
              <p:nvPr/>
            </p:nvSpPr>
            <p:spPr>
              <a:xfrm>
                <a:off x="4493226" y="1476302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950FB61B-77AB-4BA9-8631-90042F04CD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3226" y="1476302"/>
                <a:ext cx="457200" cy="58477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xmlns="" id="{F4684E67-E7D6-4785-94D4-F64374D1A658}"/>
                  </a:ext>
                </a:extLst>
              </p:cNvPr>
              <p:cNvSpPr txBox="1"/>
              <p:nvPr/>
            </p:nvSpPr>
            <p:spPr>
              <a:xfrm>
                <a:off x="4950427" y="2177448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F4684E67-E7D6-4785-94D4-F64374D1A6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0427" y="2177448"/>
                <a:ext cx="457200" cy="58477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xmlns="" id="{758C5AEC-ED56-4527-9724-BF90FCD35125}"/>
                  </a:ext>
                </a:extLst>
              </p:cNvPr>
              <p:cNvSpPr txBox="1"/>
              <p:nvPr/>
            </p:nvSpPr>
            <p:spPr>
              <a:xfrm>
                <a:off x="3361629" y="2637353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758C5AEC-ED56-4527-9724-BF90FCD351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1629" y="2637353"/>
                <a:ext cx="457200" cy="58477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xmlns="" id="{3BEE1FB5-FDB7-44B2-868B-6DBDAC9CF2BB}"/>
                  </a:ext>
                </a:extLst>
              </p:cNvPr>
              <p:cNvSpPr txBox="1"/>
              <p:nvPr/>
            </p:nvSpPr>
            <p:spPr>
              <a:xfrm>
                <a:off x="4493226" y="2616520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3BEE1FB5-FDB7-44B2-868B-6DBDAC9CF2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3226" y="2616520"/>
                <a:ext cx="457200" cy="58477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xmlns="" id="{5F32316D-E7CF-4B2A-B9B5-A4E45A95E382}"/>
                  </a:ext>
                </a:extLst>
              </p:cNvPr>
              <p:cNvSpPr txBox="1"/>
              <p:nvPr/>
            </p:nvSpPr>
            <p:spPr>
              <a:xfrm>
                <a:off x="3822062" y="2302851"/>
                <a:ext cx="4572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∘</m:t>
                      </m:r>
                    </m:oMath>
                  </m:oMathPara>
                </a14:m>
                <a:endParaRPr lang="ru-RU" sz="1600" b="1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5F32316D-E7CF-4B2A-B9B5-A4E45A95E3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2062" y="2302851"/>
                <a:ext cx="457200" cy="338554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xmlns="" id="{A4DEF4ED-F3F3-416A-AF8E-5129344A6FB4}"/>
                  </a:ext>
                </a:extLst>
              </p:cNvPr>
              <p:cNvSpPr txBox="1"/>
              <p:nvPr/>
            </p:nvSpPr>
            <p:spPr>
              <a:xfrm>
                <a:off x="3913386" y="2619227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A4DEF4ED-F3F3-416A-AF8E-5129344A6F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3386" y="2619227"/>
                <a:ext cx="457200" cy="584775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xmlns="" id="{E5938CB9-2A0B-4E44-8FBA-DFDEBBBCDE48}"/>
                  </a:ext>
                </a:extLst>
              </p:cNvPr>
              <p:cNvSpPr txBox="1"/>
              <p:nvPr/>
            </p:nvSpPr>
            <p:spPr>
              <a:xfrm>
                <a:off x="4624382" y="2841252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E5938CB9-2A0B-4E44-8FBA-DFDEBBBCDE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4382" y="2841252"/>
                <a:ext cx="381000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xmlns="" id="{D2B95B34-4D09-4614-8D46-25BEAB874352}"/>
                  </a:ext>
                </a:extLst>
              </p:cNvPr>
              <p:cNvSpPr txBox="1"/>
              <p:nvPr/>
            </p:nvSpPr>
            <p:spPr>
              <a:xfrm>
                <a:off x="3250792" y="1440085"/>
                <a:ext cx="34357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𝐴</m:t>
                          </m:r>
                        </m:e>
                        <m:sub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D2B95B34-4D09-4614-8D46-25BEAB8743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0792" y="1440085"/>
                <a:ext cx="343578" cy="369332"/>
              </a:xfrm>
              <a:prstGeom prst="rect">
                <a:avLst/>
              </a:prstGeom>
              <a:blipFill>
                <a:blip r:embed="rId17"/>
                <a:stretch>
                  <a:fillRect r="-122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xmlns="" id="{D598A0A0-E47F-4CEF-9D4B-D9859B722E20}"/>
                  </a:ext>
                </a:extLst>
              </p:cNvPr>
              <p:cNvSpPr txBox="1"/>
              <p:nvPr/>
            </p:nvSpPr>
            <p:spPr>
              <a:xfrm>
                <a:off x="3804743" y="1022076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𝐵</m:t>
                          </m:r>
                        </m:e>
                        <m:sub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D598A0A0-E47F-4CEF-9D4B-D9859B722E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4743" y="1022076"/>
                <a:ext cx="381000" cy="36933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xmlns="" id="{D711B9DF-B077-4338-A3D2-28180097CC45}"/>
                  </a:ext>
                </a:extLst>
              </p:cNvPr>
              <p:cNvSpPr txBox="1"/>
              <p:nvPr/>
            </p:nvSpPr>
            <p:spPr>
              <a:xfrm>
                <a:off x="5061956" y="1032051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D711B9DF-B077-4338-A3D2-28180097CC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1956" y="1032051"/>
                <a:ext cx="381000" cy="36933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xmlns="" id="{67078E24-C2A2-453C-9EF9-351A60F0841D}"/>
                  </a:ext>
                </a:extLst>
              </p:cNvPr>
              <p:cNvSpPr txBox="1"/>
              <p:nvPr/>
            </p:nvSpPr>
            <p:spPr>
              <a:xfrm>
                <a:off x="4466726" y="1432160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𝐷</m:t>
                          </m:r>
                        </m:e>
                        <m:sub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67078E24-C2A2-453C-9EF9-351A60F084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6726" y="1432160"/>
                <a:ext cx="381000" cy="369332"/>
              </a:xfrm>
              <a:prstGeom prst="rect">
                <a:avLst/>
              </a:prstGeom>
              <a:blipFill>
                <a:blip r:embed="rId20"/>
                <a:stretch>
                  <a:fillRect r="-16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xmlns="" id="{A155EE29-3D9D-4014-B076-01109B032ED1}"/>
                  </a:ext>
                </a:extLst>
              </p:cNvPr>
              <p:cNvSpPr txBox="1"/>
              <p:nvPr/>
            </p:nvSpPr>
            <p:spPr>
              <a:xfrm>
                <a:off x="3349697" y="2098816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A155EE29-3D9D-4014-B076-01109B032E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9697" y="2098816"/>
                <a:ext cx="457200" cy="584775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Прямоугольник 62">
                <a:extLst>
                  <a:ext uri="{FF2B5EF4-FFF2-40B4-BE49-F238E27FC236}">
                    <a16:creationId xmlns:a16="http://schemas.microsoft.com/office/drawing/2014/main" xmlns="" id="{8F81AB66-F23B-482B-89E5-72AD3E34706D}"/>
                  </a:ext>
                </a:extLst>
              </p:cNvPr>
              <p:cNvSpPr/>
              <p:nvPr/>
            </p:nvSpPr>
            <p:spPr>
              <a:xfrm>
                <a:off x="3769413" y="2865497"/>
                <a:ext cx="44037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𝑀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3" name="Прямоугольник 62">
                <a:extLst>
                  <a:ext uri="{FF2B5EF4-FFF2-40B4-BE49-F238E27FC236}">
                    <a16:creationId xmlns:a16="http://schemas.microsoft.com/office/drawing/2014/main" id="{8F81AB66-F23B-482B-89E5-72AD3E34706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9413" y="2865497"/>
                <a:ext cx="440377" cy="369332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Прямоугольник 63">
                <a:extLst>
                  <a:ext uri="{FF2B5EF4-FFF2-40B4-BE49-F238E27FC236}">
                    <a16:creationId xmlns:a16="http://schemas.microsoft.com/office/drawing/2014/main" xmlns="" id="{1D3B939C-75A0-4714-B845-BEC9ECE07D5B}"/>
                  </a:ext>
                </a:extLst>
              </p:cNvPr>
              <p:cNvSpPr/>
              <p:nvPr/>
            </p:nvSpPr>
            <p:spPr>
              <a:xfrm>
                <a:off x="3166291" y="2158919"/>
                <a:ext cx="41152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𝑁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4" name="Прямоугольник 63">
                <a:extLst>
                  <a:ext uri="{FF2B5EF4-FFF2-40B4-BE49-F238E27FC236}">
                    <a16:creationId xmlns:a16="http://schemas.microsoft.com/office/drawing/2014/main" id="{1D3B939C-75A0-4714-B845-BEC9ECE07D5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6291" y="2158919"/>
                <a:ext cx="411523" cy="369332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xmlns="" id="{D8F9258C-B34C-42D1-8B8C-2F1361928793}"/>
                  </a:ext>
                </a:extLst>
              </p:cNvPr>
              <p:cNvSpPr txBox="1"/>
              <p:nvPr/>
            </p:nvSpPr>
            <p:spPr>
              <a:xfrm>
                <a:off x="4497989" y="2302723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D8F9258C-B34C-42D1-8B8C-2F13619287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7989" y="2302723"/>
                <a:ext cx="457200" cy="584775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Прямоугольник 65">
                <a:extLst>
                  <a:ext uri="{FF2B5EF4-FFF2-40B4-BE49-F238E27FC236}">
                    <a16:creationId xmlns:a16="http://schemas.microsoft.com/office/drawing/2014/main" xmlns="" id="{ADB40DA4-7792-4563-A2CF-0CE621818507}"/>
                  </a:ext>
                </a:extLst>
              </p:cNvPr>
              <p:cNvSpPr/>
              <p:nvPr/>
            </p:nvSpPr>
            <p:spPr>
              <a:xfrm>
                <a:off x="4667418" y="2378683"/>
                <a:ext cx="36574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𝐿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6" name="Прямоугольник 65">
                <a:extLst>
                  <a:ext uri="{FF2B5EF4-FFF2-40B4-BE49-F238E27FC236}">
                    <a16:creationId xmlns:a16="http://schemas.microsoft.com/office/drawing/2014/main" id="{ADB40DA4-7792-4563-A2CF-0CE62181850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7418" y="2378683"/>
                <a:ext cx="365741" cy="369332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xmlns="" id="{3CD9D653-11FE-4743-BC26-E400E7762593}"/>
              </a:ext>
            </a:extLst>
          </p:cNvPr>
          <p:cNvCxnSpPr/>
          <p:nvPr/>
        </p:nvCxnSpPr>
        <p:spPr>
          <a:xfrm>
            <a:off x="3573834" y="2378683"/>
            <a:ext cx="565958" cy="5487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xmlns="" id="{CF2FB1DB-FA04-4B7F-8109-4377D91E0E64}"/>
              </a:ext>
            </a:extLst>
          </p:cNvPr>
          <p:cNvCxnSpPr/>
          <p:nvPr/>
        </p:nvCxnSpPr>
        <p:spPr>
          <a:xfrm flipV="1">
            <a:off x="4139792" y="2613026"/>
            <a:ext cx="588991" cy="3144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xmlns="" id="{9BB0ABFE-1394-44FF-A182-55F9AE638F48}"/>
              </a:ext>
            </a:extLst>
          </p:cNvPr>
          <p:cNvCxnSpPr>
            <a:cxnSpLocks/>
          </p:cNvCxnSpPr>
          <p:nvPr/>
        </p:nvCxnSpPr>
        <p:spPr>
          <a:xfrm>
            <a:off x="3593066" y="2397989"/>
            <a:ext cx="1142876" cy="2150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xmlns="" id="{5F9B0040-D40C-4350-8BD6-D2DCA80FACBE}"/>
                  </a:ext>
                </a:extLst>
              </p:cNvPr>
              <p:cNvSpPr txBox="1"/>
              <p:nvPr/>
            </p:nvSpPr>
            <p:spPr>
              <a:xfrm>
                <a:off x="2522619" y="1670998"/>
                <a:ext cx="2952344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5F9B0040-D40C-4350-8BD6-D2DCA80FAC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2619" y="1670998"/>
                <a:ext cx="2952344" cy="584775"/>
              </a:xfrm>
              <a:prstGeom prst="rect">
                <a:avLst/>
              </a:prstGeom>
              <a:blipFill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xmlns="" id="{64A5A2EE-C5DF-42E0-A337-64AF4881725A}"/>
                  </a:ext>
                </a:extLst>
              </p:cNvPr>
              <p:cNvSpPr txBox="1"/>
              <p:nvPr/>
            </p:nvSpPr>
            <p:spPr>
              <a:xfrm>
                <a:off x="3133968" y="2161150"/>
                <a:ext cx="2952344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64A5A2EE-C5DF-42E0-A337-64AF488172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3968" y="2161150"/>
                <a:ext cx="2952344" cy="584775"/>
              </a:xfrm>
              <a:prstGeom prst="rect">
                <a:avLst/>
              </a:prstGeom>
              <a:blipFill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xmlns="" id="{F38C89DA-FB16-4780-B354-4EE42ABABA78}"/>
                  </a:ext>
                </a:extLst>
              </p:cNvPr>
              <p:cNvSpPr txBox="1"/>
              <p:nvPr/>
            </p:nvSpPr>
            <p:spPr>
              <a:xfrm>
                <a:off x="3654579" y="1923222"/>
                <a:ext cx="3025302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F38C89DA-FB16-4780-B354-4EE42ABABA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4579" y="1923222"/>
                <a:ext cx="3025302" cy="461665"/>
              </a:xfrm>
              <a:prstGeom prst="rect">
                <a:avLst/>
              </a:prstGeom>
              <a:blipFill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xmlns="" id="{7D2A3C23-059B-4C68-8C46-37AB1059867E}"/>
              </a:ext>
            </a:extLst>
          </p:cNvPr>
          <p:cNvCxnSpPr/>
          <p:nvPr/>
        </p:nvCxnSpPr>
        <p:spPr>
          <a:xfrm flipV="1">
            <a:off x="3573834" y="1957919"/>
            <a:ext cx="457200" cy="440070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xmlns="" id="{5A79FD6B-ED99-45BD-AB30-F4F910A9BC26}"/>
              </a:ext>
            </a:extLst>
          </p:cNvPr>
          <p:cNvCxnSpPr/>
          <p:nvPr/>
        </p:nvCxnSpPr>
        <p:spPr>
          <a:xfrm flipV="1">
            <a:off x="4139792" y="2482565"/>
            <a:ext cx="484590" cy="442311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xmlns="" id="{A43DB51B-CE42-4109-9245-E9F51F96C396}"/>
              </a:ext>
            </a:extLst>
          </p:cNvPr>
          <p:cNvCxnSpPr/>
          <p:nvPr/>
        </p:nvCxnSpPr>
        <p:spPr>
          <a:xfrm flipV="1">
            <a:off x="4728783" y="2158919"/>
            <a:ext cx="445251" cy="4541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xmlns="" id="{B94B629C-575A-47DA-B994-5049E5331AFE}"/>
                  </a:ext>
                </a:extLst>
              </p:cNvPr>
              <p:cNvSpPr txBox="1"/>
              <p:nvPr/>
            </p:nvSpPr>
            <p:spPr>
              <a:xfrm>
                <a:off x="3676534" y="1692222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B94B629C-575A-47DA-B994-5049E5331A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6534" y="1692222"/>
                <a:ext cx="381000" cy="369332"/>
              </a:xfrm>
              <a:prstGeom prst="rect">
                <a:avLst/>
              </a:prstGeom>
              <a:blipFill>
                <a:blip r:embed="rId29"/>
                <a:stretch>
                  <a:fillRect r="-31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xmlns="" id="{245DACB2-C1D1-4CE8-9D67-82F44A4D15A8}"/>
                  </a:ext>
                </a:extLst>
              </p:cNvPr>
              <p:cNvSpPr txBox="1"/>
              <p:nvPr/>
            </p:nvSpPr>
            <p:spPr>
              <a:xfrm>
                <a:off x="5132249" y="1884300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245DACB2-C1D1-4CE8-9D67-82F44A4D15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2249" y="1884300"/>
                <a:ext cx="381000" cy="369332"/>
              </a:xfrm>
              <a:prstGeom prst="rect">
                <a:avLst/>
              </a:prstGeom>
              <a:blipFill>
                <a:blip r:embed="rId3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xmlns="" id="{6664F443-0B61-43F2-825A-F5C5BAD6F6A3}"/>
                  </a:ext>
                </a:extLst>
              </p:cNvPr>
              <p:cNvSpPr txBox="1"/>
              <p:nvPr/>
            </p:nvSpPr>
            <p:spPr>
              <a:xfrm>
                <a:off x="4397371" y="2077717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6664F443-0B61-43F2-825A-F5C5BAD6F6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7371" y="2077717"/>
                <a:ext cx="381000" cy="369332"/>
              </a:xfrm>
              <a:prstGeom prst="rect">
                <a:avLst/>
              </a:prstGeom>
              <a:blipFill>
                <a:blip r:embed="rId31"/>
                <a:stretch>
                  <a:fillRect r="-111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xmlns="" id="{2EEB607B-CB37-4978-9A54-E576A55E7F10}"/>
                  </a:ext>
                </a:extLst>
              </p:cNvPr>
              <p:cNvSpPr txBox="1"/>
              <p:nvPr/>
            </p:nvSpPr>
            <p:spPr>
              <a:xfrm>
                <a:off x="244225" y="760456"/>
                <a:ext cx="3061393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>
                    <a:solidFill>
                      <a:schemeClr val="tx2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3)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en-US" sz="1400" i="1">
                            <a:solidFill>
                              <a:srgbClr val="231F2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𝑀</m:t>
                        </m:r>
                      </m:e>
                      <m:sub>
                        <m:r>
                          <a:rPr lang="en-US" sz="1400" i="1">
                            <a:solidFill>
                              <a:srgbClr val="231F2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r>
                      <a:rPr lang="en-US" sz="1400" b="0" i="1" smtClean="0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,</m:t>
                    </m:r>
                    <m:sSub>
                      <m:sSubPr>
                        <m:ctrlPr>
                          <a:rPr lang="en-US" sz="1400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srgbClr val="231F2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𝑁</m:t>
                        </m:r>
                      </m:e>
                      <m:sub>
                        <m:r>
                          <a:rPr lang="en-US" sz="1400" i="1">
                            <a:solidFill>
                              <a:srgbClr val="231F2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r>
                      <a:rPr lang="en-US" sz="1400" b="0" i="1" smtClean="0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,</m:t>
                    </m:r>
                    <m:sSub>
                      <m:sSubPr>
                        <m:ctrlPr>
                          <a:rPr lang="en-US" sz="1400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  <m:t>𝐿</m:t>
                        </m:r>
                      </m:e>
                      <m:sub>
                        <m:r>
                          <a:rPr lang="en-US" sz="1400" i="1">
                            <a:solidFill>
                              <a:srgbClr val="231F2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r>
                      <a:rPr lang="en-US" sz="1400" i="1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∈</m:t>
                    </m:r>
                    <m:r>
                      <a:rPr lang="en-US" sz="1400" b="0" i="1" smtClean="0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𝐵</m:t>
                    </m:r>
                    <m:sSub>
                      <m:sSubPr>
                        <m:ctrlPr>
                          <a:rPr lang="en-US" sz="1400" b="0" i="1" smtClean="0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  <m:t>𝐵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b="0" i="1" smtClean="0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  <m:t>𝐶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r>
                      <a:rPr lang="en-US" sz="1400" b="0" i="1" smtClean="0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𝐶</m:t>
                    </m:r>
                  </m:oMath>
                </a14:m>
                <a:r>
                  <a:rPr lang="ru-RU" sz="1400" dirty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тогда мы можем провести отрезок</a:t>
                </a:r>
                <a:r>
                  <a:rPr lang="en-US" sz="1400" dirty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smtClean="0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𝑁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 smtClean="0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𝑀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1 </m:t>
                        </m:r>
                      </m:sub>
                    </m:sSub>
                    <m:r>
                      <a:rPr lang="en-US" sz="1400" b="0" i="1" smtClean="0">
                        <a:solidFill>
                          <a:srgbClr val="231F20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,</m:t>
                    </m:r>
                  </m:oMath>
                </a14:m>
                <a:r>
                  <a:rPr lang="en-US" sz="1400" dirty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𝑁</m:t>
                        </m:r>
                      </m:e>
                      <m:sub>
                        <m:r>
                          <a:rPr lang="en-US" sz="1400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𝐿</m:t>
                        </m:r>
                      </m:e>
                      <m:sub>
                        <m:r>
                          <a:rPr lang="en-US" sz="1400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1 </m:t>
                        </m:r>
                      </m:sub>
                    </m:sSub>
                    <m:r>
                      <a:rPr lang="en-US" sz="1400" i="1">
                        <a:solidFill>
                          <a:srgbClr val="231F20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ru-RU" sz="1400" dirty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и</a:t>
                </a:r>
                <a:r>
                  <a:rPr lang="en-US" sz="1400" dirty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𝐿</m:t>
                        </m:r>
                      </m:e>
                      <m:sub>
                        <m:r>
                          <a:rPr lang="en-US" sz="1400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𝑀</m:t>
                        </m:r>
                      </m:e>
                      <m:sub>
                        <m:r>
                          <a:rPr lang="en-US" sz="1400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1 </m:t>
                        </m:r>
                      </m:sub>
                    </m:sSub>
                  </m:oMath>
                </a14:m>
                <a:endParaRPr lang="en-US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2EEB607B-CB37-4978-9A54-E576A55E7F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225" y="760456"/>
                <a:ext cx="3061393" cy="738664"/>
              </a:xfrm>
              <a:prstGeom prst="rect">
                <a:avLst/>
              </a:prstGeom>
              <a:blipFill rotWithShape="0">
                <a:blip r:embed="rId32"/>
                <a:stretch>
                  <a:fillRect l="-598" t="-1653" b="-74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xmlns="" id="{23CB6BC6-BBD4-4CF3-8B0F-81068417EBA4}"/>
              </a:ext>
            </a:extLst>
          </p:cNvPr>
          <p:cNvCxnSpPr>
            <a:endCxn id="75" idx="2"/>
          </p:cNvCxnSpPr>
          <p:nvPr/>
        </p:nvCxnSpPr>
        <p:spPr>
          <a:xfrm>
            <a:off x="4031034" y="2003425"/>
            <a:ext cx="556837" cy="443624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xmlns="" id="{88085AE9-61E6-4A5C-9D33-142F2C3BFCF7}"/>
              </a:ext>
            </a:extLst>
          </p:cNvPr>
          <p:cNvCxnSpPr/>
          <p:nvPr/>
        </p:nvCxnSpPr>
        <p:spPr>
          <a:xfrm>
            <a:off x="4032925" y="2007793"/>
            <a:ext cx="1147641" cy="178116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xmlns="" id="{17379055-F55D-4FCA-ABCB-9AEF583135EE}"/>
              </a:ext>
            </a:extLst>
          </p:cNvPr>
          <p:cNvCxnSpPr/>
          <p:nvPr/>
        </p:nvCxnSpPr>
        <p:spPr>
          <a:xfrm flipV="1">
            <a:off x="4622286" y="2179988"/>
            <a:ext cx="565388" cy="302518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4934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53448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1800" spc="5" dirty="0">
                <a:latin typeface="Times New Roman" pitchFamily="18" charset="0"/>
                <a:cs typeface="Times New Roman" pitchFamily="18" charset="0"/>
              </a:rPr>
              <a:t>СЕЧЕНИЕ ПРИЗМЫ</a:t>
            </a:r>
            <a:endParaRPr sz="1800" spc="5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FEDA90B7-BF2D-48A6-AEC0-16ED229E8C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100" y="631825"/>
            <a:ext cx="3414395" cy="2438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32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53448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1800" spc="5" dirty="0">
                <a:latin typeface="Times New Roman" pitchFamily="18" charset="0"/>
                <a:cs typeface="Times New Roman" pitchFamily="18" charset="0"/>
              </a:rPr>
              <a:t>СЕЧЕНИЕ ПРИЗМЫ</a:t>
            </a:r>
            <a:endParaRPr sz="1800" spc="5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55DF5F64-7F63-4E02-99B5-E03BFE2F4BE3}"/>
              </a:ext>
            </a:extLst>
          </p:cNvPr>
          <p:cNvSpPr txBox="1"/>
          <p:nvPr/>
        </p:nvSpPr>
        <p:spPr>
          <a:xfrm>
            <a:off x="1587500" y="631825"/>
            <a:ext cx="288212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Свойства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призмы</a:t>
            </a:r>
            <a:r>
              <a:rPr lang="ru-RU" sz="2000" b="1" dirty="0"/>
              <a:t>:</a:t>
            </a: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xmlns="" id="{4E498D72-7DE2-4DB4-86D0-BBA21951471B}"/>
              </a:ext>
            </a:extLst>
          </p:cNvPr>
          <p:cNvSpPr txBox="1">
            <a:spLocks noChangeArrowheads="1"/>
          </p:cNvSpPr>
          <p:nvPr/>
        </p:nvSpPr>
        <p:spPr>
          <a:xfrm>
            <a:off x="292100" y="1131034"/>
            <a:ext cx="5257800" cy="16927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269875" indent="-269875"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ru-RU" altLang="ru-RU" sz="1800" i="0" kern="0" dirty="0"/>
              <a:t>1</a:t>
            </a:r>
            <a:r>
              <a:rPr lang="ru-RU" altLang="ru-RU" sz="1800" i="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Основания призмы являются равными </a:t>
            </a:r>
            <a:r>
              <a:rPr lang="ru-RU" altLang="ru-RU" sz="1800" i="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многоугольниками</a:t>
            </a:r>
          </a:p>
          <a:p>
            <a:pPr marL="269875" indent="-269875"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ru-RU" altLang="ru-RU" sz="1800" i="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1800" i="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Боковые грани призмы являются </a:t>
            </a:r>
            <a:r>
              <a:rPr lang="ru-RU" altLang="ru-RU" sz="1800" i="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параллелограммами</a:t>
            </a:r>
          </a:p>
          <a:p>
            <a:pPr marL="269875" indent="-269875"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ru-RU" altLang="ru-RU" sz="1800" i="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altLang="ru-RU" sz="1800" i="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Боковые ребра призмы равны</a:t>
            </a:r>
            <a:r>
              <a:rPr lang="ru-RU" altLang="ru-RU" sz="1800" i="0" kern="0" dirty="0"/>
              <a:t>.</a:t>
            </a:r>
          </a:p>
        </p:txBody>
      </p:sp>
      <p:sp>
        <p:nvSpPr>
          <p:cNvPr id="5" name="Куб 4">
            <a:extLst>
              <a:ext uri="{FF2B5EF4-FFF2-40B4-BE49-F238E27FC236}">
                <a16:creationId xmlns:a16="http://schemas.microsoft.com/office/drawing/2014/main" xmlns="" id="{9AC57F7B-0C86-4D5E-B1A4-E113D5544DEA}"/>
              </a:ext>
            </a:extLst>
          </p:cNvPr>
          <p:cNvSpPr/>
          <p:nvPr/>
        </p:nvSpPr>
        <p:spPr>
          <a:xfrm>
            <a:off x="4597400" y="1776050"/>
            <a:ext cx="685800" cy="941589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8860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53448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1800" spc="5" dirty="0">
                <a:latin typeface="Times New Roman" pitchFamily="18" charset="0"/>
                <a:cs typeface="Times New Roman" pitchFamily="18" charset="0"/>
              </a:rPr>
              <a:t>СЕЧЕНИЕ ПРИЗМЫ</a:t>
            </a:r>
            <a:endParaRPr sz="1800" spc="5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Куб 4">
            <a:extLst>
              <a:ext uri="{FF2B5EF4-FFF2-40B4-BE49-F238E27FC236}">
                <a16:creationId xmlns:a16="http://schemas.microsoft.com/office/drawing/2014/main" xmlns="" id="{9AC57F7B-0C86-4D5E-B1A4-E113D5544DEA}"/>
              </a:ext>
            </a:extLst>
          </p:cNvPr>
          <p:cNvSpPr/>
          <p:nvPr/>
        </p:nvSpPr>
        <p:spPr>
          <a:xfrm>
            <a:off x="4597400" y="1776050"/>
            <a:ext cx="685800" cy="941589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xmlns="" id="{A80BCEC4-0EE1-4DBC-905E-863E916BDE5E}"/>
              </a:ext>
            </a:extLst>
          </p:cNvPr>
          <p:cNvSpPr txBox="1">
            <a:spLocks noChangeArrowheads="1"/>
          </p:cNvSpPr>
          <p:nvPr/>
        </p:nvSpPr>
        <p:spPr>
          <a:xfrm>
            <a:off x="596900" y="585237"/>
            <a:ext cx="4876800" cy="1758950"/>
          </a:xfrm>
          <a:prstGeom prst="rect">
            <a:avLst/>
          </a:prstGeo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Наиболее доступными и эффективными методами построения сечения призмы являются три метода: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98FA0D2D-CC51-46BF-AF93-6AEACE80113C}"/>
              </a:ext>
            </a:extLst>
          </p:cNvPr>
          <p:cNvSpPr txBox="1"/>
          <p:nvPr/>
        </p:nvSpPr>
        <p:spPr>
          <a:xfrm>
            <a:off x="444500" y="1556461"/>
            <a:ext cx="3886200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eaLnBrk="1" hangingPunct="1">
              <a:spcBef>
                <a:spcPts val="1200"/>
              </a:spcBef>
              <a:buAutoNum type="arabicPeriod"/>
            </a:pPr>
            <a:r>
              <a:rPr lang="ru-RU" altLang="ru-RU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ru-RU" altLang="ru-RU" sz="18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следов</a:t>
            </a:r>
            <a:endParaRPr lang="ru-RU" altLang="ru-RU" sz="18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eaLnBrk="1" hangingPunct="1">
              <a:spcBef>
                <a:spcPts val="1200"/>
              </a:spcBef>
              <a:buAutoNum type="arabicPeriod"/>
            </a:pPr>
            <a:r>
              <a:rPr lang="ru-RU" altLang="ru-RU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вспомогательных </a:t>
            </a:r>
            <a:r>
              <a:rPr lang="ru-RU" altLang="ru-RU" sz="18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сечений</a:t>
            </a:r>
            <a:endParaRPr lang="ru-RU" altLang="ru-RU" sz="18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eaLnBrk="1" hangingPunct="1">
              <a:spcBef>
                <a:spcPts val="1200"/>
              </a:spcBef>
              <a:buAutoNum type="arabicPeriod"/>
            </a:pPr>
            <a:r>
              <a:rPr lang="ru-RU" altLang="ru-RU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Комбинированный </a:t>
            </a:r>
            <a:r>
              <a:rPr lang="ru-RU" altLang="ru-RU" sz="18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</a:t>
            </a:r>
            <a:endParaRPr lang="ru-RU" altLang="ru-RU" sz="18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202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53448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1800" spc="5" dirty="0">
                <a:latin typeface="Times New Roman" pitchFamily="18" charset="0"/>
                <a:cs typeface="Times New Roman" pitchFamily="18" charset="0"/>
              </a:rPr>
              <a:t>СЕЧЕНИЕ ПРИЗМЫ</a:t>
            </a:r>
            <a:endParaRPr sz="1800" spc="5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1CEDD9E9-1CE9-430E-A18A-B325D9B8A6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900" y="565729"/>
            <a:ext cx="4268070" cy="2711742"/>
          </a:xfrm>
          <a:prstGeom prst="rect">
            <a:avLst/>
          </a:prstGeom>
        </p:spPr>
      </p:pic>
      <p:pic>
        <p:nvPicPr>
          <p:cNvPr id="11" name="Picture 4" descr="БезымянныйС">
            <a:extLst>
              <a:ext uri="{FF2B5EF4-FFF2-40B4-BE49-F238E27FC236}">
                <a16:creationId xmlns:a16="http://schemas.microsoft.com/office/drawing/2014/main" xmlns="" id="{D394C161-BDD9-47F3-81F9-C7A4D9160F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8160" y="1317625"/>
            <a:ext cx="2105540" cy="169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3485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ce65cadbeb83df55ec48e39bf88f18466916fb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6497</TotalTime>
  <Words>302</Words>
  <Application>Microsoft Office PowerPoint</Application>
  <PresentationFormat>Произвольный</PresentationFormat>
  <Paragraphs>242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17</vt:i4>
      </vt:variant>
    </vt:vector>
  </HeadingPairs>
  <TitlesOfParts>
    <vt:vector size="26" baseType="lpstr">
      <vt:lpstr>Arial</vt:lpstr>
      <vt:lpstr>Calibri</vt:lpstr>
      <vt:lpstr>Cambria Math</vt:lpstr>
      <vt:lpstr>PT Sans</vt:lpstr>
      <vt:lpstr>Roboto</vt:lpstr>
      <vt:lpstr>Times New Roman</vt:lpstr>
      <vt:lpstr>Wingdings</vt:lpstr>
      <vt:lpstr>Office Theme</vt:lpstr>
      <vt:lpstr>1_Office Theme</vt:lpstr>
      <vt:lpstr>Презентация PowerPoint</vt:lpstr>
      <vt:lpstr>ПРОВЕРКА САМОСТОЯТЕЛЬНОЙ РАБОТЫ</vt:lpstr>
      <vt:lpstr>ПРОВЕРКА САМОСТОЯТЕЛЬНОЙ РАБОТЫ</vt:lpstr>
      <vt:lpstr>ПРОВЕРКА САМОСТОЯТЕЛЬНОЙ РАБОТЫ</vt:lpstr>
      <vt:lpstr>ПРОВЕРКА САМОСТОЯТЕЛЬНОЙ РАБОТЫ</vt:lpstr>
      <vt:lpstr>СЕЧЕНИЕ ПРИЗМЫ</vt:lpstr>
      <vt:lpstr>СЕЧЕНИЕ ПРИЗМЫ</vt:lpstr>
      <vt:lpstr>СЕЧЕНИЕ ПРИЗМЫ</vt:lpstr>
      <vt:lpstr>СЕЧЕНИЕ ПРИЗМЫ</vt:lpstr>
      <vt:lpstr>РЕШЕНИЕ ЗАДАЧ</vt:lpstr>
      <vt:lpstr>РЕШЕНИЕ ЗАДАЧ</vt:lpstr>
      <vt:lpstr>РЕШЕНИЕ ЗАДАЧ</vt:lpstr>
      <vt:lpstr>РЕШЕНИЕ ЗАДАЧ</vt:lpstr>
      <vt:lpstr>РЕШЕНИЕ ЗАДАЧ</vt:lpstr>
      <vt:lpstr>РЕШЕНИЕ ЗАДАЧ</vt:lpstr>
      <vt:lpstr>РЕШЕНИЕ ЗАДАЧ</vt:lpstr>
      <vt:lpstr>ЗАДАНИЕ ДЛЯ САМОСТОЯТЕЛЬНОГО РЕШЕНИЯ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Закирова Ф.М</dc:creator>
  <cp:lastModifiedBy>Закирова Ф.М</cp:lastModifiedBy>
  <cp:revision>637</cp:revision>
  <dcterms:created xsi:type="dcterms:W3CDTF">2020-04-13T08:05:16Z</dcterms:created>
  <dcterms:modified xsi:type="dcterms:W3CDTF">2020-12-05T08:57:40Z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