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0"/>
  </p:notesMasterIdLst>
  <p:sldIdLst>
    <p:sldId id="413" r:id="rId3"/>
    <p:sldId id="369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284" r:id="rId19"/>
  </p:sldIdLst>
  <p:sldSz cx="5765800" cy="3244850"/>
  <p:notesSz cx="5765800" cy="324485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4660"/>
  </p:normalViewPr>
  <p:slideViewPr>
    <p:cSldViewPr>
      <p:cViewPr varScale="1">
        <p:scale>
          <a:sx n="102" d="100"/>
          <a:sy n="102" d="100"/>
        </p:scale>
        <p:origin x="806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0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3674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2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6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7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12/5/2020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9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27.png"/><Relationship Id="rId17" Type="http://schemas.openxmlformats.org/officeDocument/2006/relationships/image" Target="../media/image28.png"/><Relationship Id="rId25" Type="http://schemas.openxmlformats.org/officeDocument/2006/relationships/image" Target="../media/image25.png"/><Relationship Id="rId33" Type="http://schemas.openxmlformats.org/officeDocument/2006/relationships/image" Target="../media/image36.pn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5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31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4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30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27.png"/><Relationship Id="rId17" Type="http://schemas.openxmlformats.org/officeDocument/2006/relationships/image" Target="../media/image28.png"/><Relationship Id="rId25" Type="http://schemas.openxmlformats.org/officeDocument/2006/relationships/image" Target="../media/image25.pn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7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32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5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4266" y="-89186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612647" y="1496394"/>
            <a:ext cx="4022853" cy="1345231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lnSpc>
                <a:spcPct val="90000"/>
              </a:lnSpc>
              <a:spcBef>
                <a:spcPts val="1200"/>
              </a:spcBef>
            </a:pPr>
            <a:r>
              <a:rPr lang="ru-RU" sz="2500" b="1" dirty="0">
                <a:solidFill>
                  <a:srgbClr val="4F81BD"/>
                </a:solidFill>
                <a:latin typeface="Arial"/>
                <a:cs typeface="Arial"/>
              </a:rPr>
              <a:t>ТЕМА</a:t>
            </a:r>
            <a:r>
              <a:rPr lang="ru-RU" sz="2500" b="1" dirty="0" smtClean="0">
                <a:solidFill>
                  <a:srgbClr val="4F81BD"/>
                </a:solidFill>
                <a:latin typeface="Arial"/>
                <a:cs typeface="Arial"/>
              </a:rPr>
              <a:t>:</a:t>
            </a:r>
            <a:endParaRPr lang="en-US" sz="2500" b="1" dirty="0" smtClean="0">
              <a:solidFill>
                <a:srgbClr val="4F81BD"/>
              </a:solidFill>
              <a:latin typeface="Arial"/>
              <a:cs typeface="Arial"/>
            </a:endParaRPr>
          </a:p>
          <a:p>
            <a:pPr marL="18405" defTabSz="914114">
              <a:lnSpc>
                <a:spcPct val="90000"/>
              </a:lnSpc>
              <a:spcBef>
                <a:spcPts val="1200"/>
              </a:spcBef>
            </a:pPr>
            <a:r>
              <a:rPr lang="ru-RU" sz="2000" b="1" dirty="0" smtClean="0">
                <a:solidFill>
                  <a:schemeClr val="tx2"/>
                </a:solidFill>
                <a:latin typeface="Arial"/>
                <a:cs typeface="Arial"/>
              </a:rPr>
              <a:t>РЕШЕНИЕ </a:t>
            </a:r>
            <a:r>
              <a:rPr lang="ru-RU" sz="2000" b="1" dirty="0">
                <a:solidFill>
                  <a:schemeClr val="tx2"/>
                </a:solidFill>
                <a:latin typeface="Arial"/>
                <a:cs typeface="Arial"/>
              </a:rPr>
              <a:t>ЗАДАЧ ИЗ ПОВСЕДНЕВНОЙ ЖИЗНИ МЕЖПРЕДМЕТНАЯ СВЯЗЬ</a:t>
            </a:r>
            <a:endParaRPr lang="en-US" sz="2000" b="1" dirty="0">
              <a:solidFill>
                <a:srgbClr val="4F81BD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1233677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457789" y="68377"/>
            <a:ext cx="1153698" cy="67479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457790" y="68377"/>
            <a:ext cx="1153697" cy="66145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390102" y="38425"/>
            <a:ext cx="1188000" cy="432000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algn="ctr"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 10</a:t>
            </a:r>
            <a:endParaRPr lang="uz-Cyrl-UZ" sz="2200" b="1" spc="10" dirty="0">
              <a:solidFill>
                <a:srgbClr val="FEFEFE"/>
              </a:solidFill>
              <a:latin typeface="Arial"/>
              <a:cs typeface="Arial"/>
            </a:endParaRPr>
          </a:p>
          <a:p>
            <a:pPr algn="ctr" defTabSz="914114">
              <a:spcBef>
                <a:spcPts val="125"/>
              </a:spcBef>
            </a:pPr>
            <a:r>
              <a:rPr lang="ru-RU" sz="2200" b="1" spc="10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xmlns="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ru-RU" kern="0" spc="10" dirty="0">
                <a:solidFill>
                  <a:sysClr val="window" lastClr="FFFFFF"/>
                </a:solidFill>
              </a:rPr>
              <a:t>ГЕОМЕТРИЯ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1241425"/>
            <a:ext cx="1638263" cy="1313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2079625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195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761D62C-A24F-4B93-AE48-10F2444352CE}"/>
              </a:ext>
            </a:extLst>
          </p:cNvPr>
          <p:cNvSpPr txBox="1"/>
          <p:nvPr/>
        </p:nvSpPr>
        <p:spPr>
          <a:xfrm>
            <a:off x="139700" y="534483"/>
            <a:ext cx="54864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PT Sans"/>
              </a:rPr>
              <a:t>Основанием прямой призмы является равнобедренная трапеция с основаниями 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PT Sans"/>
              </a:rPr>
              <a:t>21 см </a:t>
            </a:r>
            <a:r>
              <a:rPr lang="ru-RU" sz="1600" b="0" i="0" dirty="0">
                <a:solidFill>
                  <a:srgbClr val="333333"/>
                </a:solidFill>
                <a:effectLst/>
                <a:latin typeface="PT Sans"/>
              </a:rPr>
              <a:t>и 9 см и высотой 8 см. Найдите площадь боковой поверхности, если боковое ребро равно 10 см.</a:t>
            </a:r>
            <a:endParaRPr lang="ru-RU" sz="1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59502161-870F-4638-89E6-BCF992D38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1546225"/>
            <a:ext cx="19907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5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6B2A936-4EE7-4B54-842B-DFF8442FC2FA}"/>
              </a:ext>
            </a:extLst>
          </p:cNvPr>
          <p:cNvSpPr txBox="1"/>
          <p:nvPr/>
        </p:nvSpPr>
        <p:spPr>
          <a:xfrm>
            <a:off x="167261" y="708025"/>
            <a:ext cx="378243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Дано: </a:t>
            </a:r>
          </a:p>
          <a:p>
            <a:pPr algn="l"/>
            <a:r>
              <a:rPr lang="en-US" b="0" i="1" dirty="0">
                <a:solidFill>
                  <a:srgbClr val="333333"/>
                </a:solidFill>
                <a:effectLst/>
                <a:latin typeface="PT Sans"/>
              </a:rPr>
              <a:t>AD </a:t>
            </a:r>
            <a:r>
              <a:rPr lang="en-US" b="0" i="0" dirty="0">
                <a:solidFill>
                  <a:srgbClr val="333333"/>
                </a:solidFill>
                <a:effectLst/>
                <a:latin typeface="PT Sans"/>
              </a:rPr>
              <a:t>∥ </a:t>
            </a:r>
            <a:r>
              <a:rPr lang="en-US" b="0" i="1" dirty="0">
                <a:solidFill>
                  <a:srgbClr val="333333"/>
                </a:solidFill>
                <a:effectLst/>
                <a:latin typeface="PT Sans"/>
              </a:rPr>
              <a:t>BC, AB = CD,</a:t>
            </a:r>
            <a:endParaRPr lang="en-US" b="0" i="0" dirty="0">
              <a:solidFill>
                <a:srgbClr val="333333"/>
              </a:solidFill>
              <a:effectLst/>
              <a:latin typeface="PT Sans"/>
            </a:endParaRPr>
          </a:p>
          <a:p>
            <a:pPr algn="l"/>
            <a:r>
              <a:rPr lang="en-US" b="0" i="1" dirty="0">
                <a:solidFill>
                  <a:srgbClr val="333333"/>
                </a:solidFill>
                <a:effectLst/>
                <a:latin typeface="PT Sans"/>
              </a:rPr>
              <a:t>AD = 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21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PT Sans"/>
              </a:rPr>
              <a:t> см</a:t>
            </a:r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, </a:t>
            </a:r>
            <a:r>
              <a:rPr lang="en-US" b="0" i="1" dirty="0">
                <a:solidFill>
                  <a:srgbClr val="333333"/>
                </a:solidFill>
                <a:effectLst/>
                <a:latin typeface="PT Sans"/>
              </a:rPr>
              <a:t>BC = 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PT Sans"/>
              </a:rPr>
              <a:t>9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PT Sans"/>
              </a:rPr>
              <a:t> см</a:t>
            </a:r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, </a:t>
            </a:r>
            <a:r>
              <a:rPr lang="en-US" b="0" i="1" dirty="0">
                <a:solidFill>
                  <a:srgbClr val="333333"/>
                </a:solidFill>
                <a:effectLst/>
                <a:latin typeface="PT Sans"/>
              </a:rPr>
              <a:t>BH = </a:t>
            </a:r>
            <a:r>
              <a:rPr lang="en-US" b="0" i="0" dirty="0">
                <a:solidFill>
                  <a:srgbClr val="333333"/>
                </a:solidFill>
                <a:effectLst/>
                <a:latin typeface="PT Sans"/>
              </a:rPr>
              <a:t>8 </a:t>
            </a:r>
            <a:r>
              <a:rPr lang="ru-RU" b="0" i="0" dirty="0">
                <a:solidFill>
                  <a:srgbClr val="333333"/>
                </a:solidFill>
                <a:effectLst/>
                <a:latin typeface="PT Sans"/>
              </a:rPr>
              <a:t>см,</a:t>
            </a:r>
          </a:p>
          <a:p>
            <a:pPr algn="l"/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АА</a:t>
            </a:r>
            <a:r>
              <a:rPr lang="ru-RU" b="0" i="1" baseline="-25000" dirty="0">
                <a:solidFill>
                  <a:srgbClr val="333333"/>
                </a:solidFill>
                <a:effectLst/>
                <a:latin typeface="PT Sans"/>
              </a:rPr>
              <a:t>1</a:t>
            </a:r>
            <a:r>
              <a:rPr lang="ru-RU" b="0" i="0" dirty="0">
                <a:solidFill>
                  <a:srgbClr val="333333"/>
                </a:solidFill>
                <a:effectLst/>
                <a:latin typeface="PT Sans"/>
              </a:rPr>
              <a:t> ⊥ </a:t>
            </a:r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АВС</a:t>
            </a:r>
            <a:r>
              <a:rPr lang="ru-RU" b="0" i="0" dirty="0">
                <a:solidFill>
                  <a:srgbClr val="333333"/>
                </a:solidFill>
                <a:effectLst/>
                <a:latin typeface="PT Sans"/>
              </a:rPr>
              <a:t>, </a:t>
            </a:r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АА</a:t>
            </a:r>
            <a:r>
              <a:rPr lang="ru-RU" b="0" i="1" baseline="-25000" dirty="0">
                <a:solidFill>
                  <a:srgbClr val="333333"/>
                </a:solidFill>
                <a:effectLst/>
                <a:latin typeface="PT Sans"/>
              </a:rPr>
              <a:t>1</a:t>
            </a:r>
            <a:r>
              <a:rPr lang="ru-RU" b="0" i="0" dirty="0">
                <a:solidFill>
                  <a:srgbClr val="333333"/>
                </a:solidFill>
                <a:effectLst/>
                <a:latin typeface="PT Sans"/>
              </a:rPr>
              <a:t> = 10 см. </a:t>
            </a:r>
          </a:p>
          <a:p>
            <a:pPr algn="l"/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Найти: </a:t>
            </a:r>
            <a:r>
              <a:rPr lang="en-US" b="0" i="1" dirty="0">
                <a:solidFill>
                  <a:srgbClr val="333333"/>
                </a:solidFill>
                <a:effectLst/>
                <a:latin typeface="PT Sans"/>
              </a:rPr>
              <a:t>S</a:t>
            </a:r>
            <a:r>
              <a:rPr lang="ru-RU" b="0" i="1" baseline="-25000" dirty="0">
                <a:solidFill>
                  <a:srgbClr val="333333"/>
                </a:solidFill>
                <a:effectLst/>
                <a:latin typeface="PT Sans"/>
              </a:rPr>
              <a:t>бок</a:t>
            </a:r>
            <a:endParaRPr lang="ru-RU" b="0" i="0" dirty="0">
              <a:solidFill>
                <a:srgbClr val="333333"/>
              </a:solidFill>
              <a:effectLst/>
              <a:latin typeface="PT San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CDB637D0-DC88-4E62-8A33-787F0D6CE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064" y="1546225"/>
            <a:ext cx="22764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2F6C869D-F0AF-49E9-89D8-B9F970EDE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631825"/>
            <a:ext cx="54102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Решение: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Рассмотрим трапецию 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ABCD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. 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ВН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и 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CG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– высоты трапеции. 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AD =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21 см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, BC = 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9 см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.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Так как трапеция 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ABСD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равнобокая, то 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HG = BC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9 см,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      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                                   (см).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xmlns="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77471190-43FA-43C4-B2CE-3EEF33A8A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76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 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                                   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(см).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2" name="Picture 10">
            <a:extLst>
              <a:ext uri="{FF2B5EF4-FFF2-40B4-BE49-F238E27FC236}">
                <a16:creationId xmlns:a16="http://schemas.microsoft.com/office/drawing/2014/main" xmlns="" id="{0C6ED14C-CB3F-4AE1-822C-BDCF91816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34" y="1844977"/>
            <a:ext cx="2455691" cy="31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xmlns="" id="{26DC456D-D4F3-4E28-A18C-3A7451237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25" y="2109153"/>
            <a:ext cx="235267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3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xmlns="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77471190-43FA-43C4-B2CE-3EEF33A8A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76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 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                                   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(см).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4" name="Picture 12">
            <a:extLst>
              <a:ext uri="{FF2B5EF4-FFF2-40B4-BE49-F238E27FC236}">
                <a16:creationId xmlns:a16="http://schemas.microsoft.com/office/drawing/2014/main" xmlns="" id="{26DC456D-D4F3-4E28-A18C-3A7451237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25" y="2109153"/>
            <a:ext cx="235267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EFECB27E-49C5-4874-8819-8CBF525DB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672935"/>
            <a:ext cx="5181600" cy="14003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Рассмотрим треугольник ∆</a:t>
            </a:r>
            <a:r>
              <a:rPr kumimoji="0" lang="ru-RU" altLang="ru-RU" sz="11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АВН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и найдем сторону </a:t>
            </a:r>
            <a:r>
              <a:rPr kumimoji="0" lang="ru-RU" altLang="ru-RU" sz="11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АВ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по теореме Пифагора: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  </a:t>
            </a:r>
            <a:r>
              <a:rPr kumimoji="0" lang="ru-RU" altLang="ru-RU" sz="15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                                                     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Найдем периметр основания.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  </a:t>
            </a:r>
            <a:r>
              <a:rPr kumimoji="0" lang="ru-RU" altLang="ru-RU" sz="13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                                                                                      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Применяем формулу для площади боковой поверхности: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  </a:t>
            </a:r>
            <a:r>
              <a:rPr kumimoji="0" lang="ru-RU" altLang="ru-RU" sz="13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                                                                          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Ответ: 500 см</a:t>
            </a:r>
            <a:r>
              <a:rPr kumimoji="0" lang="ru-RU" altLang="ru-RU" sz="800" b="0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2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xmlns="" id="{11885DC8-CD2A-411B-AD90-1BC2E6AA9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896876"/>
            <a:ext cx="2790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>
            <a:extLst>
              <a:ext uri="{FF2B5EF4-FFF2-40B4-BE49-F238E27FC236}">
                <a16:creationId xmlns:a16="http://schemas.microsoft.com/office/drawing/2014/main" xmlns="" id="{92184393-E5A9-4C0F-B24E-E9107B87A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286777"/>
            <a:ext cx="3971925" cy="20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xmlns="" id="{47DE03D9-5414-4363-BFC0-F165F2C7B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674750"/>
            <a:ext cx="34385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9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xmlns="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2D88CA86-DE34-458A-BF63-C42FEA26EC7F}"/>
                  </a:ext>
                </a:extLst>
              </p:cNvPr>
              <p:cNvSpPr txBox="1"/>
              <p:nvPr/>
            </p:nvSpPr>
            <p:spPr>
              <a:xfrm>
                <a:off x="92478" y="546183"/>
                <a:ext cx="5609822" cy="15043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Дана правильная </a:t>
                </a:r>
                <a:r>
                  <a:rPr lang="ru-RU" b="0" i="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четырёхугольная </a:t>
                </a:r>
                <a:r>
                  <a:rPr lang="ru-RU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призма, диагональ которой равна 15, а диагональ основания равна</a:t>
                </a:r>
                <a14:m>
                  <m:oMath xmlns:m="http://schemas.openxmlformats.org/officeDocument/2006/math">
                    <m:r>
                      <a:rPr lang="ru-RU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 10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Найдите площадь полной поверхности призмы</a:t>
                </a:r>
                <a:r>
                  <a:rPr lang="ru-RU" b="0" i="0" dirty="0">
                    <a:solidFill>
                      <a:srgbClr val="000000"/>
                    </a:solidFill>
                    <a:effectLst/>
                    <a:latin typeface="Roboto"/>
                  </a:rPr>
                  <a:t>.</a:t>
                </a:r>
                <a:r>
                  <a:rPr lang="ru-RU" dirty="0"/>
                  <a:t/>
                </a:r>
                <a:br>
                  <a:rPr lang="ru-RU" dirty="0"/>
                </a:br>
                <a:r>
                  <a:rPr lang="ru-RU" dirty="0"/>
                  <a:t/>
                </a:r>
                <a:br>
                  <a:rPr lang="ru-RU" dirty="0"/>
                </a:br>
                <a:endParaRPr lang="ru-RU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D88CA86-DE34-458A-BF63-C42FEA26E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78" y="546183"/>
                <a:ext cx="5609822" cy="1504323"/>
              </a:xfrm>
              <a:prstGeom prst="rect">
                <a:avLst/>
              </a:prstGeom>
              <a:blipFill rotWithShape="0">
                <a:blip r:embed="rId3"/>
                <a:stretch>
                  <a:fillRect l="-870" t="-2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A2A0FD54-0F69-48B4-869A-401469EB1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1491694"/>
            <a:ext cx="1583648" cy="149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14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xmlns="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A2A0FD54-0F69-48B4-869A-401469EB1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1491694"/>
            <a:ext cx="1583648" cy="149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EA602193-8B3A-45B3-BAB8-98072105C868}"/>
                  </a:ext>
                </a:extLst>
              </p:cNvPr>
              <p:cNvSpPr txBox="1"/>
              <p:nvPr/>
            </p:nvSpPr>
            <p:spPr>
              <a:xfrm>
                <a:off x="55852" y="534483"/>
                <a:ext cx="5570248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Пусть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𝐴𝐵𝐶𝐷</m:t>
                    </m:r>
                    <m:sSub>
                      <m:sSub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данная призма. Так как она правильная, то в основании лежит квадрат и она является прямой. Тогда △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прямоугольный, следовательно, по теореме Пифагора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A602193-8B3A-45B3-BAB8-98072105C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2" y="534483"/>
                <a:ext cx="5570248" cy="1477328"/>
              </a:xfrm>
              <a:prstGeom prst="rect">
                <a:avLst/>
              </a:prstGeom>
              <a:blipFill>
                <a:blip r:embed="rId4"/>
                <a:stretch>
                  <a:fillRect l="-875" t="-24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59FB7868-38D1-42B9-9DCB-FCE7662FCECC}"/>
                  </a:ext>
                </a:extLst>
              </p:cNvPr>
              <p:cNvSpPr txBox="1"/>
              <p:nvPr/>
            </p:nvSpPr>
            <p:spPr>
              <a:xfrm>
                <a:off x="309998" y="1851025"/>
                <a:ext cx="2850332" cy="563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ru-RU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9FB7868-38D1-42B9-9DCB-FCE7662FC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98" y="1851025"/>
                <a:ext cx="2850332" cy="563680"/>
              </a:xfrm>
              <a:prstGeom prst="rect">
                <a:avLst/>
              </a:prstGeom>
              <a:blipFill>
                <a:blip r:embed="rId5"/>
                <a:stretch>
                  <a:fillRect b="-1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9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xmlns="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A2A0FD54-0F69-48B4-869A-401469EB1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1491694"/>
            <a:ext cx="1583648" cy="149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A0043E18-C6BC-4545-A02B-AF0365CFDE66}"/>
                  </a:ext>
                </a:extLst>
              </p:cNvPr>
              <p:cNvSpPr txBox="1"/>
              <p:nvPr/>
            </p:nvSpPr>
            <p:spPr>
              <a:xfrm>
                <a:off x="139700" y="534483"/>
                <a:ext cx="3124200" cy="22149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как диагональ квадрата в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раз больше его стороны, то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𝐵𝐷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Следовательно, </a:t>
                </a:r>
                <a:endPara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поверх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𝐴𝐵𝐶𝐷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+4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=400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043E18-C6BC-4545-A02B-AF0365CFD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34483"/>
                <a:ext cx="3124200" cy="2214965"/>
              </a:xfrm>
              <a:prstGeom prst="rect">
                <a:avLst/>
              </a:prstGeom>
              <a:blipFill>
                <a:blip r:embed="rId4"/>
                <a:stretch>
                  <a:fillRect l="-1758" t="-1653" r="-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44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" y="102424"/>
            <a:ext cx="5638800" cy="553998"/>
          </a:xfrm>
        </p:spPr>
        <p:txBody>
          <a:bodyPr/>
          <a:lstStyle/>
          <a:p>
            <a:r>
              <a:rPr lang="ru-RU" sz="1800" dirty="0"/>
              <a:t>ЗАДАНИЕ ДЛЯ САМОСТОЯТЕЛЬНОГО РЕШЕНИЯ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455" y="1799396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616AE02-FE96-4CE5-8EA7-E8581CA1E4F8}"/>
              </a:ext>
            </a:extLst>
          </p:cNvPr>
          <p:cNvSpPr txBox="1"/>
          <p:nvPr/>
        </p:nvSpPr>
        <p:spPr>
          <a:xfrm>
            <a:off x="177800" y="555625"/>
            <a:ext cx="5486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0" i="0" dirty="0">
                <a:solidFill>
                  <a:srgbClr val="333333"/>
                </a:solidFill>
                <a:effectLst/>
                <a:latin typeface="PT Sans"/>
              </a:rPr>
              <a:t>Основанием прямой призмы является равнобедренная трапеция с основаниями </a:t>
            </a:r>
            <a:r>
              <a:rPr lang="ru-RU" sz="1800" b="0" i="0" dirty="0" smtClean="0">
                <a:solidFill>
                  <a:srgbClr val="333333"/>
                </a:solidFill>
                <a:effectLst/>
                <a:latin typeface="PT Sans"/>
              </a:rPr>
              <a:t>22 см 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PT Sans"/>
              </a:rPr>
              <a:t>и 10 см и высотой 8 см. Найдите площадь боковой поверхности, если боковое ребро равно 10 </a:t>
            </a:r>
            <a:r>
              <a:rPr lang="ru-RU" sz="1800" b="0" i="0" dirty="0" smtClean="0">
                <a:solidFill>
                  <a:srgbClr val="333333"/>
                </a:solidFill>
                <a:effectLst/>
                <a:latin typeface="PT Sans"/>
              </a:rPr>
              <a:t>см.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7800" y="615138"/>
                <a:ext cx="52959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3.2</a:t>
                </a:r>
                <a:r>
                  <a:rPr lang="ru-RU" sz="14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14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Начертите призму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ru-RU" sz="1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Постройте сечение призмы плоскостью, проходящей через середины </a:t>
                </a:r>
                <a: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M, N 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и </a:t>
                </a:r>
                <a: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его </a:t>
                </a:r>
                <a:r>
                  <a:rPr lang="ru-RU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рёбер </a:t>
                </a:r>
                <a: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AD,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615138"/>
                <a:ext cx="5295900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345" t="-1653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3">
            <a:extLst>
              <a:ext uri="{FF2B5EF4-FFF2-40B4-BE49-F238E27FC236}">
                <a16:creationId xmlns:a16="http://schemas.microsoft.com/office/drawing/2014/main" xmlns="" id="{7D0FDA5B-F125-4412-9DB7-AF592B4AD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834" y="1781024"/>
            <a:ext cx="115887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5C8CD264-F166-4769-AF72-E7A3A669EEC3}"/>
              </a:ext>
            </a:extLst>
          </p:cNvPr>
          <p:cNvCxnSpPr/>
          <p:nvPr/>
        </p:nvCxnSpPr>
        <p:spPr>
          <a:xfrm>
            <a:off x="4035652" y="1339565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9779D06D-B3D3-4F36-8C39-EEA364066920}"/>
              </a:ext>
            </a:extLst>
          </p:cNvPr>
          <p:cNvCxnSpPr/>
          <p:nvPr/>
        </p:nvCxnSpPr>
        <p:spPr>
          <a:xfrm>
            <a:off x="4031034" y="2482565"/>
            <a:ext cx="1143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BE34D5B7-2898-4E72-862A-C67671ABE3B9}"/>
              </a:ext>
            </a:extLst>
          </p:cNvPr>
          <p:cNvCxnSpPr/>
          <p:nvPr/>
        </p:nvCxnSpPr>
        <p:spPr>
          <a:xfrm rot="-5400000">
            <a:off x="3464152" y="1911065"/>
            <a:ext cx="1143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EA730895-F4B6-42D6-BF37-68213BCD831D}"/>
              </a:ext>
            </a:extLst>
          </p:cNvPr>
          <p:cNvCxnSpPr/>
          <p:nvPr/>
        </p:nvCxnSpPr>
        <p:spPr>
          <a:xfrm rot="-5400000">
            <a:off x="4607152" y="1911065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0E4CD7CA-9C16-4C4B-A55A-3103C4204DAE}"/>
              </a:ext>
            </a:extLst>
          </p:cNvPr>
          <p:cNvCxnSpPr/>
          <p:nvPr/>
        </p:nvCxnSpPr>
        <p:spPr>
          <a:xfrm flipV="1">
            <a:off x="3573834" y="1339321"/>
            <a:ext cx="461818" cy="4633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AEA91C1C-8A52-4972-A584-9F65375DB89F}"/>
              </a:ext>
            </a:extLst>
          </p:cNvPr>
          <p:cNvCxnSpPr/>
          <p:nvPr/>
        </p:nvCxnSpPr>
        <p:spPr>
          <a:xfrm flipV="1">
            <a:off x="4722202" y="1339565"/>
            <a:ext cx="456450" cy="4516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C1D980CD-022A-42FF-AC64-AF750A2ED09A}"/>
              </a:ext>
            </a:extLst>
          </p:cNvPr>
          <p:cNvCxnSpPr/>
          <p:nvPr/>
        </p:nvCxnSpPr>
        <p:spPr>
          <a:xfrm flipV="1">
            <a:off x="3590229" y="2469836"/>
            <a:ext cx="460433" cy="47006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4BFBD8CF-CD0E-4C29-BF6D-F9FD0CD4D939}"/>
              </a:ext>
            </a:extLst>
          </p:cNvPr>
          <p:cNvCxnSpPr/>
          <p:nvPr/>
        </p:nvCxnSpPr>
        <p:spPr>
          <a:xfrm flipV="1">
            <a:off x="4726589" y="2472128"/>
            <a:ext cx="447675" cy="4553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32896104-862E-4424-A81B-C6427C6CDC70}"/>
                  </a:ext>
                </a:extLst>
              </p:cNvPr>
              <p:cNvSpPr txBox="1"/>
              <p:nvPr/>
            </p:nvSpPr>
            <p:spPr>
              <a:xfrm>
                <a:off x="3269034" y="2847933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2896104-862E-4424-A81B-C6427C6CD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034" y="2847933"/>
                <a:ext cx="381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46DBE8F2-8337-4F04-B861-A8C04279F82C}"/>
                  </a:ext>
                </a:extLst>
              </p:cNvPr>
              <p:cNvSpPr txBox="1"/>
              <p:nvPr/>
            </p:nvSpPr>
            <p:spPr>
              <a:xfrm>
                <a:off x="3758792" y="226315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6DBE8F2-8337-4F04-B861-A8C04279F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792" y="2263157"/>
                <a:ext cx="381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A967344E-5906-4DB2-B13E-7692CCD8D0AB}"/>
                  </a:ext>
                </a:extLst>
              </p:cNvPr>
              <p:cNvSpPr txBox="1"/>
              <p:nvPr/>
            </p:nvSpPr>
            <p:spPr>
              <a:xfrm>
                <a:off x="3361629" y="147630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967344E-5906-4DB2-B13E-7692CCD8D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629" y="1476303"/>
                <a:ext cx="4572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xmlns="" id="{5E72F1B0-2086-425F-831C-18140471CDE2}"/>
                  </a:ext>
                </a:extLst>
              </p:cNvPr>
              <p:cNvSpPr txBox="1"/>
              <p:nvPr/>
            </p:nvSpPr>
            <p:spPr>
              <a:xfrm>
                <a:off x="5097834" y="224791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E72F1B0-2086-425F-831C-18140471C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834" y="2247917"/>
                <a:ext cx="3810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id="{A10BCF37-8EDD-403B-878F-AFB1A24B87F9}"/>
                  </a:ext>
                </a:extLst>
              </p:cNvPr>
              <p:cNvSpPr txBox="1"/>
              <p:nvPr/>
            </p:nvSpPr>
            <p:spPr>
              <a:xfrm>
                <a:off x="3818829" y="103765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10BCF37-8EDD-403B-878F-AFB1A24B8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829" y="1037650"/>
                <a:ext cx="457200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xmlns="" id="{5003AF4C-B4AE-4441-808F-D10F8D3F4859}"/>
                  </a:ext>
                </a:extLst>
              </p:cNvPr>
              <p:cNvSpPr txBox="1"/>
              <p:nvPr/>
            </p:nvSpPr>
            <p:spPr>
              <a:xfrm>
                <a:off x="4950427" y="1032051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003AF4C-B4AE-4441-808F-D10F8D3F4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427" y="1032051"/>
                <a:ext cx="45720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xmlns="" id="{950FB61B-77AB-4BA9-8631-90042F04CDE7}"/>
                  </a:ext>
                </a:extLst>
              </p:cNvPr>
              <p:cNvSpPr txBox="1"/>
              <p:nvPr/>
            </p:nvSpPr>
            <p:spPr>
              <a:xfrm>
                <a:off x="4493226" y="147630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50FB61B-77AB-4BA9-8631-90042F04C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226" y="1476302"/>
                <a:ext cx="45720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xmlns="" id="{F4684E67-E7D6-4785-94D4-F64374D1A658}"/>
                  </a:ext>
                </a:extLst>
              </p:cNvPr>
              <p:cNvSpPr txBox="1"/>
              <p:nvPr/>
            </p:nvSpPr>
            <p:spPr>
              <a:xfrm>
                <a:off x="4950427" y="2177448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4684E67-E7D6-4785-94D4-F64374D1A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427" y="2177448"/>
                <a:ext cx="457200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xmlns="" id="{758C5AEC-ED56-4527-9724-BF90FCD35125}"/>
                  </a:ext>
                </a:extLst>
              </p:cNvPr>
              <p:cNvSpPr txBox="1"/>
              <p:nvPr/>
            </p:nvSpPr>
            <p:spPr>
              <a:xfrm>
                <a:off x="3361629" y="2632489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58C5AEC-ED56-4527-9724-BF90FCD351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629" y="2632489"/>
                <a:ext cx="457200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xmlns="" id="{3BEE1FB5-FDB7-44B2-868B-6DBDAC9CF2BB}"/>
                  </a:ext>
                </a:extLst>
              </p:cNvPr>
              <p:cNvSpPr txBox="1"/>
              <p:nvPr/>
            </p:nvSpPr>
            <p:spPr>
              <a:xfrm>
                <a:off x="4493226" y="261652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BEE1FB5-FDB7-44B2-868B-6DBDAC9CF2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226" y="2616520"/>
                <a:ext cx="457200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xmlns="" id="{5F32316D-E7CF-4B2A-B9B5-A4E45A95E382}"/>
                  </a:ext>
                </a:extLst>
              </p:cNvPr>
              <p:cNvSpPr txBox="1"/>
              <p:nvPr/>
            </p:nvSpPr>
            <p:spPr>
              <a:xfrm>
                <a:off x="3822062" y="2302851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∘</m:t>
                      </m:r>
                    </m:oMath>
                  </m:oMathPara>
                </a14:m>
                <a:endParaRPr lang="ru-RU" sz="1600" b="1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F32316D-E7CF-4B2A-B9B5-A4E45A95E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062" y="2302851"/>
                <a:ext cx="45720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xmlns="" id="{A4DEF4ED-F3F3-416A-AF8E-5129344A6FB4}"/>
                  </a:ext>
                </a:extLst>
              </p:cNvPr>
              <p:cNvSpPr txBox="1"/>
              <p:nvPr/>
            </p:nvSpPr>
            <p:spPr>
              <a:xfrm>
                <a:off x="3913386" y="2619227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4DEF4ED-F3F3-416A-AF8E-5129344A6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386" y="2619227"/>
                <a:ext cx="457200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xmlns="" id="{E5938CB9-2A0B-4E44-8FBA-DFDEBBBCDE48}"/>
                  </a:ext>
                </a:extLst>
              </p:cNvPr>
              <p:cNvSpPr txBox="1"/>
              <p:nvPr/>
            </p:nvSpPr>
            <p:spPr>
              <a:xfrm>
                <a:off x="4624382" y="2841252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5938CB9-2A0B-4E44-8FBA-DFDEBBBC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382" y="2841252"/>
                <a:ext cx="38100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xmlns="" id="{D2B95B34-4D09-4614-8D46-25BEAB874352}"/>
                  </a:ext>
                </a:extLst>
              </p:cNvPr>
              <p:cNvSpPr txBox="1"/>
              <p:nvPr/>
            </p:nvSpPr>
            <p:spPr>
              <a:xfrm>
                <a:off x="3250792" y="1440085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2B95B34-4D09-4614-8D46-25BEAB874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792" y="1440085"/>
                <a:ext cx="381000" cy="369332"/>
              </a:xfrm>
              <a:prstGeom prst="rect">
                <a:avLst/>
              </a:prstGeom>
              <a:blipFill>
                <a:blip r:embed="rId17"/>
                <a:stretch>
                  <a:fillRect r="-1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xmlns="" id="{D598A0A0-E47F-4CEF-9D4B-D9859B722E20}"/>
                  </a:ext>
                </a:extLst>
              </p:cNvPr>
              <p:cNvSpPr txBox="1"/>
              <p:nvPr/>
            </p:nvSpPr>
            <p:spPr>
              <a:xfrm>
                <a:off x="3804743" y="1022076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598A0A0-E47F-4CEF-9D4B-D9859B722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743" y="1022076"/>
                <a:ext cx="38100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D711B9DF-B077-4338-A3D2-28180097CC45}"/>
                  </a:ext>
                </a:extLst>
              </p:cNvPr>
              <p:cNvSpPr txBox="1"/>
              <p:nvPr/>
            </p:nvSpPr>
            <p:spPr>
              <a:xfrm>
                <a:off x="5061956" y="1032051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711B9DF-B077-4338-A3D2-28180097C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956" y="1032051"/>
                <a:ext cx="38100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xmlns="" id="{67078E24-C2A2-453C-9EF9-351A60F0841D}"/>
                  </a:ext>
                </a:extLst>
              </p:cNvPr>
              <p:cNvSpPr txBox="1"/>
              <p:nvPr/>
            </p:nvSpPr>
            <p:spPr>
              <a:xfrm>
                <a:off x="4466726" y="143216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7078E24-C2A2-453C-9EF9-351A60F08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726" y="1432160"/>
                <a:ext cx="381000" cy="369332"/>
              </a:xfrm>
              <a:prstGeom prst="rect">
                <a:avLst/>
              </a:prstGeom>
              <a:blipFill>
                <a:blip r:embed="rId20"/>
                <a:stretch>
                  <a:fillRect r="-1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xmlns="" id="{A155EE29-3D9D-4014-B076-01109B032ED1}"/>
                  </a:ext>
                </a:extLst>
              </p:cNvPr>
              <p:cNvSpPr txBox="1"/>
              <p:nvPr/>
            </p:nvSpPr>
            <p:spPr>
              <a:xfrm>
                <a:off x="3349697" y="2098816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155EE29-3D9D-4014-B076-01109B032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697" y="2098816"/>
                <a:ext cx="457200" cy="58477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>
                <a:extLst>
                  <a:ext uri="{FF2B5EF4-FFF2-40B4-BE49-F238E27FC236}">
                    <a16:creationId xmlns:a16="http://schemas.microsoft.com/office/drawing/2014/main" xmlns="" id="{8F81AB66-F23B-482B-89E5-72AD3E34706D}"/>
                  </a:ext>
                </a:extLst>
              </p:cNvPr>
              <p:cNvSpPr/>
              <p:nvPr/>
            </p:nvSpPr>
            <p:spPr>
              <a:xfrm>
                <a:off x="3769413" y="2865497"/>
                <a:ext cx="4403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3" name="Прямоугольник 62">
                <a:extLst>
                  <a:ext uri="{FF2B5EF4-FFF2-40B4-BE49-F238E27FC236}">
                    <a16:creationId xmlns:a16="http://schemas.microsoft.com/office/drawing/2014/main" id="{8F81AB66-F23B-482B-89E5-72AD3E3470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413" y="2865497"/>
                <a:ext cx="440377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>
                <a:extLst>
                  <a:ext uri="{FF2B5EF4-FFF2-40B4-BE49-F238E27FC236}">
                    <a16:creationId xmlns:a16="http://schemas.microsoft.com/office/drawing/2014/main" xmlns="" id="{1D3B939C-75A0-4714-B845-BEC9ECE07D5B}"/>
                  </a:ext>
                </a:extLst>
              </p:cNvPr>
              <p:cNvSpPr/>
              <p:nvPr/>
            </p:nvSpPr>
            <p:spPr>
              <a:xfrm>
                <a:off x="3166291" y="2158919"/>
                <a:ext cx="4115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4" name="Прямоугольник 63">
                <a:extLst>
                  <a:ext uri="{FF2B5EF4-FFF2-40B4-BE49-F238E27FC236}">
                    <a16:creationId xmlns:a16="http://schemas.microsoft.com/office/drawing/2014/main" id="{1D3B939C-75A0-4714-B845-BEC9ECE07D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291" y="2158919"/>
                <a:ext cx="411523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xmlns="" id="{D8F9258C-B34C-42D1-8B8C-2F1361928793}"/>
                  </a:ext>
                </a:extLst>
              </p:cNvPr>
              <p:cNvSpPr txBox="1"/>
              <p:nvPr/>
            </p:nvSpPr>
            <p:spPr>
              <a:xfrm>
                <a:off x="4497989" y="230272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D8F9258C-B34C-42D1-8B8C-2F1361928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989" y="2302723"/>
                <a:ext cx="457200" cy="58477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xmlns="" id="{ADB40DA4-7792-4563-A2CF-0CE621818507}"/>
                  </a:ext>
                </a:extLst>
              </p:cNvPr>
              <p:cNvSpPr/>
              <p:nvPr/>
            </p:nvSpPr>
            <p:spPr>
              <a:xfrm>
                <a:off x="4667418" y="2378683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ADB40DA4-7792-4563-A2CF-0CE6218185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418" y="2378683"/>
                <a:ext cx="365741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1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3">
            <a:extLst>
              <a:ext uri="{FF2B5EF4-FFF2-40B4-BE49-F238E27FC236}">
                <a16:creationId xmlns:a16="http://schemas.microsoft.com/office/drawing/2014/main" xmlns="" id="{7D0FDA5B-F125-4412-9DB7-AF592B4AD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834" y="1781024"/>
            <a:ext cx="115887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5C8CD264-F166-4769-AF72-E7A3A669EEC3}"/>
              </a:ext>
            </a:extLst>
          </p:cNvPr>
          <p:cNvCxnSpPr/>
          <p:nvPr/>
        </p:nvCxnSpPr>
        <p:spPr>
          <a:xfrm>
            <a:off x="4035652" y="1339565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9779D06D-B3D3-4F36-8C39-EEA364066920}"/>
              </a:ext>
            </a:extLst>
          </p:cNvPr>
          <p:cNvCxnSpPr/>
          <p:nvPr/>
        </p:nvCxnSpPr>
        <p:spPr>
          <a:xfrm>
            <a:off x="4031034" y="2482565"/>
            <a:ext cx="1143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BE34D5B7-2898-4E72-862A-C67671ABE3B9}"/>
              </a:ext>
            </a:extLst>
          </p:cNvPr>
          <p:cNvCxnSpPr/>
          <p:nvPr/>
        </p:nvCxnSpPr>
        <p:spPr>
          <a:xfrm rot="-5400000">
            <a:off x="3464152" y="1911065"/>
            <a:ext cx="1143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EA730895-F4B6-42D6-BF37-68213BCD831D}"/>
              </a:ext>
            </a:extLst>
          </p:cNvPr>
          <p:cNvCxnSpPr/>
          <p:nvPr/>
        </p:nvCxnSpPr>
        <p:spPr>
          <a:xfrm rot="-5400000">
            <a:off x="4607152" y="1911065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0E4CD7CA-9C16-4C4B-A55A-3103C4204DAE}"/>
              </a:ext>
            </a:extLst>
          </p:cNvPr>
          <p:cNvCxnSpPr/>
          <p:nvPr/>
        </p:nvCxnSpPr>
        <p:spPr>
          <a:xfrm flipV="1">
            <a:off x="3573834" y="1339321"/>
            <a:ext cx="461818" cy="4633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AEA91C1C-8A52-4972-A584-9F65375DB89F}"/>
              </a:ext>
            </a:extLst>
          </p:cNvPr>
          <p:cNvCxnSpPr/>
          <p:nvPr/>
        </p:nvCxnSpPr>
        <p:spPr>
          <a:xfrm flipV="1">
            <a:off x="4722202" y="1339565"/>
            <a:ext cx="456450" cy="4516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C1D980CD-022A-42FF-AC64-AF750A2ED09A}"/>
              </a:ext>
            </a:extLst>
          </p:cNvPr>
          <p:cNvCxnSpPr/>
          <p:nvPr/>
        </p:nvCxnSpPr>
        <p:spPr>
          <a:xfrm flipV="1">
            <a:off x="3590229" y="2469836"/>
            <a:ext cx="460433" cy="47006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4BFBD8CF-CD0E-4C29-BF6D-F9FD0CD4D939}"/>
              </a:ext>
            </a:extLst>
          </p:cNvPr>
          <p:cNvCxnSpPr/>
          <p:nvPr/>
        </p:nvCxnSpPr>
        <p:spPr>
          <a:xfrm flipV="1">
            <a:off x="4726589" y="2472128"/>
            <a:ext cx="447675" cy="4553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32896104-862E-4424-A81B-C6427C6CDC70}"/>
                  </a:ext>
                </a:extLst>
              </p:cNvPr>
              <p:cNvSpPr txBox="1"/>
              <p:nvPr/>
            </p:nvSpPr>
            <p:spPr>
              <a:xfrm>
                <a:off x="3269034" y="2847933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2896104-862E-4424-A81B-C6427C6CD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034" y="2847933"/>
                <a:ext cx="381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46DBE8F2-8337-4F04-B861-A8C04279F82C}"/>
                  </a:ext>
                </a:extLst>
              </p:cNvPr>
              <p:cNvSpPr txBox="1"/>
              <p:nvPr/>
            </p:nvSpPr>
            <p:spPr>
              <a:xfrm>
                <a:off x="3758792" y="226315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6DBE8F2-8337-4F04-B861-A8C04279F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792" y="2263157"/>
                <a:ext cx="381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A967344E-5906-4DB2-B13E-7692CCD8D0AB}"/>
                  </a:ext>
                </a:extLst>
              </p:cNvPr>
              <p:cNvSpPr txBox="1"/>
              <p:nvPr/>
            </p:nvSpPr>
            <p:spPr>
              <a:xfrm>
                <a:off x="3361629" y="147630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967344E-5906-4DB2-B13E-7692CCD8D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629" y="1476303"/>
                <a:ext cx="4572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xmlns="" id="{5E72F1B0-2086-425F-831C-18140471CDE2}"/>
                  </a:ext>
                </a:extLst>
              </p:cNvPr>
              <p:cNvSpPr txBox="1"/>
              <p:nvPr/>
            </p:nvSpPr>
            <p:spPr>
              <a:xfrm>
                <a:off x="5097834" y="224791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E72F1B0-2086-425F-831C-18140471C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834" y="2247917"/>
                <a:ext cx="3810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id="{A10BCF37-8EDD-403B-878F-AFB1A24B87F9}"/>
                  </a:ext>
                </a:extLst>
              </p:cNvPr>
              <p:cNvSpPr txBox="1"/>
              <p:nvPr/>
            </p:nvSpPr>
            <p:spPr>
              <a:xfrm>
                <a:off x="3818829" y="103765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10BCF37-8EDD-403B-878F-AFB1A24B8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829" y="1037650"/>
                <a:ext cx="457200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xmlns="" id="{5003AF4C-B4AE-4441-808F-D10F8D3F4859}"/>
                  </a:ext>
                </a:extLst>
              </p:cNvPr>
              <p:cNvSpPr txBox="1"/>
              <p:nvPr/>
            </p:nvSpPr>
            <p:spPr>
              <a:xfrm>
                <a:off x="4950427" y="1032051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003AF4C-B4AE-4441-808F-D10F8D3F4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427" y="1032051"/>
                <a:ext cx="45720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xmlns="" id="{950FB61B-77AB-4BA9-8631-90042F04CDE7}"/>
                  </a:ext>
                </a:extLst>
              </p:cNvPr>
              <p:cNvSpPr txBox="1"/>
              <p:nvPr/>
            </p:nvSpPr>
            <p:spPr>
              <a:xfrm>
                <a:off x="4493226" y="147630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50FB61B-77AB-4BA9-8631-90042F04C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226" y="1476302"/>
                <a:ext cx="45720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xmlns="" id="{F4684E67-E7D6-4785-94D4-F64374D1A658}"/>
                  </a:ext>
                </a:extLst>
              </p:cNvPr>
              <p:cNvSpPr txBox="1"/>
              <p:nvPr/>
            </p:nvSpPr>
            <p:spPr>
              <a:xfrm>
                <a:off x="4950427" y="2177448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4684E67-E7D6-4785-94D4-F64374D1A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427" y="2177448"/>
                <a:ext cx="457200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xmlns="" id="{758C5AEC-ED56-4527-9724-BF90FCD35125}"/>
                  </a:ext>
                </a:extLst>
              </p:cNvPr>
              <p:cNvSpPr txBox="1"/>
              <p:nvPr/>
            </p:nvSpPr>
            <p:spPr>
              <a:xfrm>
                <a:off x="3361629" y="2632489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58C5AEC-ED56-4527-9724-BF90FCD351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629" y="2632489"/>
                <a:ext cx="457200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xmlns="" id="{3BEE1FB5-FDB7-44B2-868B-6DBDAC9CF2BB}"/>
                  </a:ext>
                </a:extLst>
              </p:cNvPr>
              <p:cNvSpPr txBox="1"/>
              <p:nvPr/>
            </p:nvSpPr>
            <p:spPr>
              <a:xfrm>
                <a:off x="4493226" y="261652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BEE1FB5-FDB7-44B2-868B-6DBDAC9CF2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226" y="2616520"/>
                <a:ext cx="457200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xmlns="" id="{5F32316D-E7CF-4B2A-B9B5-A4E45A95E382}"/>
                  </a:ext>
                </a:extLst>
              </p:cNvPr>
              <p:cNvSpPr txBox="1"/>
              <p:nvPr/>
            </p:nvSpPr>
            <p:spPr>
              <a:xfrm>
                <a:off x="3822062" y="2302851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∘</m:t>
                      </m:r>
                    </m:oMath>
                  </m:oMathPara>
                </a14:m>
                <a:endParaRPr lang="ru-RU" sz="1600" b="1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F32316D-E7CF-4B2A-B9B5-A4E45A95E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062" y="2302851"/>
                <a:ext cx="45720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xmlns="" id="{A4DEF4ED-F3F3-416A-AF8E-5129344A6FB4}"/>
                  </a:ext>
                </a:extLst>
              </p:cNvPr>
              <p:cNvSpPr txBox="1"/>
              <p:nvPr/>
            </p:nvSpPr>
            <p:spPr>
              <a:xfrm>
                <a:off x="3913386" y="2619227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4DEF4ED-F3F3-416A-AF8E-5129344A6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386" y="2619227"/>
                <a:ext cx="457200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xmlns="" id="{E5938CB9-2A0B-4E44-8FBA-DFDEBBBCDE48}"/>
                  </a:ext>
                </a:extLst>
              </p:cNvPr>
              <p:cNvSpPr txBox="1"/>
              <p:nvPr/>
            </p:nvSpPr>
            <p:spPr>
              <a:xfrm>
                <a:off x="4624382" y="2841252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5938CB9-2A0B-4E44-8FBA-DFDEBBBC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382" y="2841252"/>
                <a:ext cx="38100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xmlns="" id="{D2B95B34-4D09-4614-8D46-25BEAB874352}"/>
                  </a:ext>
                </a:extLst>
              </p:cNvPr>
              <p:cNvSpPr txBox="1"/>
              <p:nvPr/>
            </p:nvSpPr>
            <p:spPr>
              <a:xfrm>
                <a:off x="3250792" y="1440085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2B95B34-4D09-4614-8D46-25BEAB874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792" y="1440085"/>
                <a:ext cx="381000" cy="369332"/>
              </a:xfrm>
              <a:prstGeom prst="rect">
                <a:avLst/>
              </a:prstGeom>
              <a:blipFill>
                <a:blip r:embed="rId17"/>
                <a:stretch>
                  <a:fillRect r="-1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xmlns="" id="{D598A0A0-E47F-4CEF-9D4B-D9859B722E20}"/>
                  </a:ext>
                </a:extLst>
              </p:cNvPr>
              <p:cNvSpPr txBox="1"/>
              <p:nvPr/>
            </p:nvSpPr>
            <p:spPr>
              <a:xfrm>
                <a:off x="3804743" y="1022076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598A0A0-E47F-4CEF-9D4B-D9859B722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743" y="1022076"/>
                <a:ext cx="38100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D711B9DF-B077-4338-A3D2-28180097CC45}"/>
                  </a:ext>
                </a:extLst>
              </p:cNvPr>
              <p:cNvSpPr txBox="1"/>
              <p:nvPr/>
            </p:nvSpPr>
            <p:spPr>
              <a:xfrm>
                <a:off x="5061956" y="1032051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711B9DF-B077-4338-A3D2-28180097C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956" y="1032051"/>
                <a:ext cx="38100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xmlns="" id="{67078E24-C2A2-453C-9EF9-351A60F0841D}"/>
                  </a:ext>
                </a:extLst>
              </p:cNvPr>
              <p:cNvSpPr txBox="1"/>
              <p:nvPr/>
            </p:nvSpPr>
            <p:spPr>
              <a:xfrm>
                <a:off x="4466726" y="143216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7078E24-C2A2-453C-9EF9-351A60F08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726" y="1432160"/>
                <a:ext cx="381000" cy="369332"/>
              </a:xfrm>
              <a:prstGeom prst="rect">
                <a:avLst/>
              </a:prstGeom>
              <a:blipFill>
                <a:blip r:embed="rId20"/>
                <a:stretch>
                  <a:fillRect r="-1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xmlns="" id="{A155EE29-3D9D-4014-B076-01109B032ED1}"/>
                  </a:ext>
                </a:extLst>
              </p:cNvPr>
              <p:cNvSpPr txBox="1"/>
              <p:nvPr/>
            </p:nvSpPr>
            <p:spPr>
              <a:xfrm>
                <a:off x="3349697" y="2098816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155EE29-3D9D-4014-B076-01109B032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697" y="2098816"/>
                <a:ext cx="457200" cy="58477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>
                <a:extLst>
                  <a:ext uri="{FF2B5EF4-FFF2-40B4-BE49-F238E27FC236}">
                    <a16:creationId xmlns:a16="http://schemas.microsoft.com/office/drawing/2014/main" xmlns="" id="{8F81AB66-F23B-482B-89E5-72AD3E34706D}"/>
                  </a:ext>
                </a:extLst>
              </p:cNvPr>
              <p:cNvSpPr/>
              <p:nvPr/>
            </p:nvSpPr>
            <p:spPr>
              <a:xfrm>
                <a:off x="3769413" y="2865497"/>
                <a:ext cx="4403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3" name="Прямоугольник 62">
                <a:extLst>
                  <a:ext uri="{FF2B5EF4-FFF2-40B4-BE49-F238E27FC236}">
                    <a16:creationId xmlns:a16="http://schemas.microsoft.com/office/drawing/2014/main" id="{8F81AB66-F23B-482B-89E5-72AD3E3470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413" y="2865497"/>
                <a:ext cx="440377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>
                <a:extLst>
                  <a:ext uri="{FF2B5EF4-FFF2-40B4-BE49-F238E27FC236}">
                    <a16:creationId xmlns:a16="http://schemas.microsoft.com/office/drawing/2014/main" xmlns="" id="{1D3B939C-75A0-4714-B845-BEC9ECE07D5B}"/>
                  </a:ext>
                </a:extLst>
              </p:cNvPr>
              <p:cNvSpPr/>
              <p:nvPr/>
            </p:nvSpPr>
            <p:spPr>
              <a:xfrm>
                <a:off x="3166291" y="2158919"/>
                <a:ext cx="4115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4" name="Прямоугольник 63">
                <a:extLst>
                  <a:ext uri="{FF2B5EF4-FFF2-40B4-BE49-F238E27FC236}">
                    <a16:creationId xmlns:a16="http://schemas.microsoft.com/office/drawing/2014/main" id="{1D3B939C-75A0-4714-B845-BEC9ECE07D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291" y="2158919"/>
                <a:ext cx="411523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xmlns="" id="{D8F9258C-B34C-42D1-8B8C-2F1361928793}"/>
                  </a:ext>
                </a:extLst>
              </p:cNvPr>
              <p:cNvSpPr txBox="1"/>
              <p:nvPr/>
            </p:nvSpPr>
            <p:spPr>
              <a:xfrm>
                <a:off x="4497989" y="230272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D8F9258C-B34C-42D1-8B8C-2F1361928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989" y="2302723"/>
                <a:ext cx="457200" cy="58477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xmlns="" id="{ADB40DA4-7792-4563-A2CF-0CE621818507}"/>
                  </a:ext>
                </a:extLst>
              </p:cNvPr>
              <p:cNvSpPr/>
              <p:nvPr/>
            </p:nvSpPr>
            <p:spPr>
              <a:xfrm>
                <a:off x="4667418" y="2378683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ADB40DA4-7792-4563-A2CF-0CE6218185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418" y="2378683"/>
                <a:ext cx="365741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1496E48B-29EC-4102-AAC7-E83C138801E0}"/>
                  </a:ext>
                </a:extLst>
              </p:cNvPr>
              <p:cNvSpPr txBox="1"/>
              <p:nvPr/>
            </p:nvSpPr>
            <p:spPr>
              <a:xfrm>
                <a:off x="177799" y="629111"/>
                <a:ext cx="42291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tx2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1)</a:t>
                </a:r>
                <a14:m>
                  <m:oMath xmlns:m="http://schemas.openxmlformats.org/officeDocument/2006/math">
                    <m:r>
                      <a:rPr lang="ru-RU" sz="1400" b="1" i="0" smtClean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𝑀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𝐴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𝐷</m:t>
                    </m:r>
                    <m:r>
                      <a:rPr lang="en-US" sz="1400" b="0" i="0" smtClean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ru-RU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dirty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N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𝐴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𝐷</m:t>
                    </m:r>
                  </m:oMath>
                </a14:m>
                <a:r>
                  <a:rPr lang="ru-RU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и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i="1" dirty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L</m:t>
                    </m:r>
                    <m:r>
                      <a:rPr lang="en-US" sz="140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𝐴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𝐷</m:t>
                    </m:r>
                  </m:oMath>
                </a14:m>
                <a:r>
                  <a:rPr lang="ru-RU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тогда через точки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𝑀</m:t>
                    </m:r>
                    <m:r>
                      <a:rPr lang="ru-RU" sz="1400" b="0" i="0" smtClean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,  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𝑁</m:t>
                    </m:r>
                  </m:oMath>
                </a14:m>
                <a:r>
                  <a:rPr lang="ru-RU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𝐿</m:t>
                    </m:r>
                    <m:r>
                      <a:rPr lang="en-US" sz="1400" i="1" dirty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ru-RU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можно провести прямую </a:t>
                </a:r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496E48B-29EC-4102-AAC7-E83C13880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99" y="629111"/>
                <a:ext cx="4229101" cy="523220"/>
              </a:xfrm>
              <a:prstGeom prst="rect">
                <a:avLst/>
              </a:prstGeom>
              <a:blipFill rotWithShape="0">
                <a:blip r:embed="rId26"/>
                <a:stretch>
                  <a:fillRect l="-432" t="-2326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3CD9D653-11FE-4743-BC26-E400E7762593}"/>
              </a:ext>
            </a:extLst>
          </p:cNvPr>
          <p:cNvCxnSpPr/>
          <p:nvPr/>
        </p:nvCxnSpPr>
        <p:spPr>
          <a:xfrm>
            <a:off x="3573834" y="2378683"/>
            <a:ext cx="565958" cy="548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CF2FB1DB-FA04-4B7F-8109-4377D91E0E64}"/>
              </a:ext>
            </a:extLst>
          </p:cNvPr>
          <p:cNvCxnSpPr/>
          <p:nvPr/>
        </p:nvCxnSpPr>
        <p:spPr>
          <a:xfrm flipV="1">
            <a:off x="4139792" y="2613026"/>
            <a:ext cx="588991" cy="314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9BB0ABFE-1394-44FF-A182-55F9AE638F48}"/>
              </a:ext>
            </a:extLst>
          </p:cNvPr>
          <p:cNvCxnSpPr>
            <a:cxnSpLocks/>
          </p:cNvCxnSpPr>
          <p:nvPr/>
        </p:nvCxnSpPr>
        <p:spPr>
          <a:xfrm>
            <a:off x="3593066" y="2397989"/>
            <a:ext cx="1142876" cy="21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91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3">
            <a:extLst>
              <a:ext uri="{FF2B5EF4-FFF2-40B4-BE49-F238E27FC236}">
                <a16:creationId xmlns:a16="http://schemas.microsoft.com/office/drawing/2014/main" xmlns="" id="{7D0FDA5B-F125-4412-9DB7-AF592B4AD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834" y="1781024"/>
            <a:ext cx="115887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5C8CD264-F166-4769-AF72-E7A3A669EEC3}"/>
              </a:ext>
            </a:extLst>
          </p:cNvPr>
          <p:cNvCxnSpPr/>
          <p:nvPr/>
        </p:nvCxnSpPr>
        <p:spPr>
          <a:xfrm>
            <a:off x="4035652" y="1339565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9779D06D-B3D3-4F36-8C39-EEA364066920}"/>
              </a:ext>
            </a:extLst>
          </p:cNvPr>
          <p:cNvCxnSpPr/>
          <p:nvPr/>
        </p:nvCxnSpPr>
        <p:spPr>
          <a:xfrm>
            <a:off x="4031034" y="2482565"/>
            <a:ext cx="1143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BE34D5B7-2898-4E72-862A-C67671ABE3B9}"/>
              </a:ext>
            </a:extLst>
          </p:cNvPr>
          <p:cNvCxnSpPr/>
          <p:nvPr/>
        </p:nvCxnSpPr>
        <p:spPr>
          <a:xfrm rot="-5400000">
            <a:off x="3464152" y="1911065"/>
            <a:ext cx="1143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EA730895-F4B6-42D6-BF37-68213BCD831D}"/>
              </a:ext>
            </a:extLst>
          </p:cNvPr>
          <p:cNvCxnSpPr/>
          <p:nvPr/>
        </p:nvCxnSpPr>
        <p:spPr>
          <a:xfrm rot="-5400000">
            <a:off x="4607152" y="1911065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0E4CD7CA-9C16-4C4B-A55A-3103C4204DAE}"/>
              </a:ext>
            </a:extLst>
          </p:cNvPr>
          <p:cNvCxnSpPr/>
          <p:nvPr/>
        </p:nvCxnSpPr>
        <p:spPr>
          <a:xfrm flipV="1">
            <a:off x="3573834" y="1339321"/>
            <a:ext cx="461818" cy="4633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AEA91C1C-8A52-4972-A584-9F65375DB89F}"/>
              </a:ext>
            </a:extLst>
          </p:cNvPr>
          <p:cNvCxnSpPr/>
          <p:nvPr/>
        </p:nvCxnSpPr>
        <p:spPr>
          <a:xfrm flipV="1">
            <a:off x="4722202" y="1339565"/>
            <a:ext cx="456450" cy="4516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C1D980CD-022A-42FF-AC64-AF750A2ED09A}"/>
              </a:ext>
            </a:extLst>
          </p:cNvPr>
          <p:cNvCxnSpPr/>
          <p:nvPr/>
        </p:nvCxnSpPr>
        <p:spPr>
          <a:xfrm flipV="1">
            <a:off x="3590229" y="2469836"/>
            <a:ext cx="460433" cy="47006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4BFBD8CF-CD0E-4C29-BF6D-F9FD0CD4D939}"/>
              </a:ext>
            </a:extLst>
          </p:cNvPr>
          <p:cNvCxnSpPr/>
          <p:nvPr/>
        </p:nvCxnSpPr>
        <p:spPr>
          <a:xfrm flipV="1">
            <a:off x="4726589" y="2472128"/>
            <a:ext cx="447675" cy="4553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32896104-862E-4424-A81B-C6427C6CDC70}"/>
                  </a:ext>
                </a:extLst>
              </p:cNvPr>
              <p:cNvSpPr txBox="1"/>
              <p:nvPr/>
            </p:nvSpPr>
            <p:spPr>
              <a:xfrm>
                <a:off x="3269034" y="2847933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2896104-862E-4424-A81B-C6427C6CD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034" y="2847933"/>
                <a:ext cx="381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46DBE8F2-8337-4F04-B861-A8C04279F82C}"/>
                  </a:ext>
                </a:extLst>
              </p:cNvPr>
              <p:cNvSpPr txBox="1"/>
              <p:nvPr/>
            </p:nvSpPr>
            <p:spPr>
              <a:xfrm>
                <a:off x="3758792" y="226315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6DBE8F2-8337-4F04-B861-A8C04279F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792" y="2263157"/>
                <a:ext cx="381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A967344E-5906-4DB2-B13E-7692CCD8D0AB}"/>
                  </a:ext>
                </a:extLst>
              </p:cNvPr>
              <p:cNvSpPr txBox="1"/>
              <p:nvPr/>
            </p:nvSpPr>
            <p:spPr>
              <a:xfrm>
                <a:off x="3361629" y="147630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967344E-5906-4DB2-B13E-7692CCD8D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629" y="1476303"/>
                <a:ext cx="4572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xmlns="" id="{5E72F1B0-2086-425F-831C-18140471CDE2}"/>
                  </a:ext>
                </a:extLst>
              </p:cNvPr>
              <p:cNvSpPr txBox="1"/>
              <p:nvPr/>
            </p:nvSpPr>
            <p:spPr>
              <a:xfrm>
                <a:off x="5097834" y="224791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E72F1B0-2086-425F-831C-18140471C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834" y="2247917"/>
                <a:ext cx="3810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id="{A10BCF37-8EDD-403B-878F-AFB1A24B87F9}"/>
                  </a:ext>
                </a:extLst>
              </p:cNvPr>
              <p:cNvSpPr txBox="1"/>
              <p:nvPr/>
            </p:nvSpPr>
            <p:spPr>
              <a:xfrm>
                <a:off x="3818829" y="103765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10BCF37-8EDD-403B-878F-AFB1A24B8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829" y="1037650"/>
                <a:ext cx="457200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xmlns="" id="{5003AF4C-B4AE-4441-808F-D10F8D3F4859}"/>
                  </a:ext>
                </a:extLst>
              </p:cNvPr>
              <p:cNvSpPr txBox="1"/>
              <p:nvPr/>
            </p:nvSpPr>
            <p:spPr>
              <a:xfrm>
                <a:off x="4950427" y="1032051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003AF4C-B4AE-4441-808F-D10F8D3F4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427" y="1032051"/>
                <a:ext cx="45720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xmlns="" id="{950FB61B-77AB-4BA9-8631-90042F04CDE7}"/>
                  </a:ext>
                </a:extLst>
              </p:cNvPr>
              <p:cNvSpPr txBox="1"/>
              <p:nvPr/>
            </p:nvSpPr>
            <p:spPr>
              <a:xfrm>
                <a:off x="4493226" y="147630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50FB61B-77AB-4BA9-8631-90042F04C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226" y="1476302"/>
                <a:ext cx="45720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xmlns="" id="{F4684E67-E7D6-4785-94D4-F64374D1A658}"/>
                  </a:ext>
                </a:extLst>
              </p:cNvPr>
              <p:cNvSpPr txBox="1"/>
              <p:nvPr/>
            </p:nvSpPr>
            <p:spPr>
              <a:xfrm>
                <a:off x="4950427" y="2177448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4684E67-E7D6-4785-94D4-F64374D1A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427" y="2177448"/>
                <a:ext cx="457200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xmlns="" id="{758C5AEC-ED56-4527-9724-BF90FCD35125}"/>
                  </a:ext>
                </a:extLst>
              </p:cNvPr>
              <p:cNvSpPr txBox="1"/>
              <p:nvPr/>
            </p:nvSpPr>
            <p:spPr>
              <a:xfrm>
                <a:off x="3361629" y="263735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58C5AEC-ED56-4527-9724-BF90FCD351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629" y="2637353"/>
                <a:ext cx="457200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xmlns="" id="{3BEE1FB5-FDB7-44B2-868B-6DBDAC9CF2BB}"/>
                  </a:ext>
                </a:extLst>
              </p:cNvPr>
              <p:cNvSpPr txBox="1"/>
              <p:nvPr/>
            </p:nvSpPr>
            <p:spPr>
              <a:xfrm>
                <a:off x="4493226" y="261652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BEE1FB5-FDB7-44B2-868B-6DBDAC9CF2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226" y="2616520"/>
                <a:ext cx="457200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xmlns="" id="{5F32316D-E7CF-4B2A-B9B5-A4E45A95E382}"/>
                  </a:ext>
                </a:extLst>
              </p:cNvPr>
              <p:cNvSpPr txBox="1"/>
              <p:nvPr/>
            </p:nvSpPr>
            <p:spPr>
              <a:xfrm>
                <a:off x="3822062" y="2302851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∘</m:t>
                      </m:r>
                    </m:oMath>
                  </m:oMathPara>
                </a14:m>
                <a:endParaRPr lang="ru-RU" sz="1600" b="1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F32316D-E7CF-4B2A-B9B5-A4E45A95E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062" y="2302851"/>
                <a:ext cx="45720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xmlns="" id="{A4DEF4ED-F3F3-416A-AF8E-5129344A6FB4}"/>
                  </a:ext>
                </a:extLst>
              </p:cNvPr>
              <p:cNvSpPr txBox="1"/>
              <p:nvPr/>
            </p:nvSpPr>
            <p:spPr>
              <a:xfrm>
                <a:off x="3913386" y="2619227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4DEF4ED-F3F3-416A-AF8E-5129344A6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386" y="2619227"/>
                <a:ext cx="457200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xmlns="" id="{E5938CB9-2A0B-4E44-8FBA-DFDEBBBCDE48}"/>
                  </a:ext>
                </a:extLst>
              </p:cNvPr>
              <p:cNvSpPr txBox="1"/>
              <p:nvPr/>
            </p:nvSpPr>
            <p:spPr>
              <a:xfrm>
                <a:off x="4624382" y="2841252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5938CB9-2A0B-4E44-8FBA-DFDEBBBC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382" y="2841252"/>
                <a:ext cx="38100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xmlns="" id="{D2B95B34-4D09-4614-8D46-25BEAB874352}"/>
                  </a:ext>
                </a:extLst>
              </p:cNvPr>
              <p:cNvSpPr txBox="1"/>
              <p:nvPr/>
            </p:nvSpPr>
            <p:spPr>
              <a:xfrm>
                <a:off x="3250792" y="1440085"/>
                <a:ext cx="3435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2B95B34-4D09-4614-8D46-25BEAB874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792" y="1440085"/>
                <a:ext cx="343578" cy="369332"/>
              </a:xfrm>
              <a:prstGeom prst="rect">
                <a:avLst/>
              </a:prstGeom>
              <a:blipFill>
                <a:blip r:embed="rId17"/>
                <a:stretch>
                  <a:fillRect r="-122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xmlns="" id="{D598A0A0-E47F-4CEF-9D4B-D9859B722E20}"/>
                  </a:ext>
                </a:extLst>
              </p:cNvPr>
              <p:cNvSpPr txBox="1"/>
              <p:nvPr/>
            </p:nvSpPr>
            <p:spPr>
              <a:xfrm>
                <a:off x="3804743" y="1022076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598A0A0-E47F-4CEF-9D4B-D9859B722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743" y="1022076"/>
                <a:ext cx="38100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D711B9DF-B077-4338-A3D2-28180097CC45}"/>
                  </a:ext>
                </a:extLst>
              </p:cNvPr>
              <p:cNvSpPr txBox="1"/>
              <p:nvPr/>
            </p:nvSpPr>
            <p:spPr>
              <a:xfrm>
                <a:off x="5061956" y="1032051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711B9DF-B077-4338-A3D2-28180097C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956" y="1032051"/>
                <a:ext cx="38100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xmlns="" id="{67078E24-C2A2-453C-9EF9-351A60F0841D}"/>
                  </a:ext>
                </a:extLst>
              </p:cNvPr>
              <p:cNvSpPr txBox="1"/>
              <p:nvPr/>
            </p:nvSpPr>
            <p:spPr>
              <a:xfrm>
                <a:off x="4466726" y="143216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7078E24-C2A2-453C-9EF9-351A60F08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726" y="1432160"/>
                <a:ext cx="381000" cy="369332"/>
              </a:xfrm>
              <a:prstGeom prst="rect">
                <a:avLst/>
              </a:prstGeom>
              <a:blipFill>
                <a:blip r:embed="rId20"/>
                <a:stretch>
                  <a:fillRect r="-1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xmlns="" id="{A155EE29-3D9D-4014-B076-01109B032ED1}"/>
                  </a:ext>
                </a:extLst>
              </p:cNvPr>
              <p:cNvSpPr txBox="1"/>
              <p:nvPr/>
            </p:nvSpPr>
            <p:spPr>
              <a:xfrm>
                <a:off x="3349697" y="2098816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155EE29-3D9D-4014-B076-01109B032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697" y="2098816"/>
                <a:ext cx="457200" cy="58477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>
                <a:extLst>
                  <a:ext uri="{FF2B5EF4-FFF2-40B4-BE49-F238E27FC236}">
                    <a16:creationId xmlns:a16="http://schemas.microsoft.com/office/drawing/2014/main" xmlns="" id="{8F81AB66-F23B-482B-89E5-72AD3E34706D}"/>
                  </a:ext>
                </a:extLst>
              </p:cNvPr>
              <p:cNvSpPr/>
              <p:nvPr/>
            </p:nvSpPr>
            <p:spPr>
              <a:xfrm>
                <a:off x="3769413" y="2865497"/>
                <a:ext cx="4403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3" name="Прямоугольник 62">
                <a:extLst>
                  <a:ext uri="{FF2B5EF4-FFF2-40B4-BE49-F238E27FC236}">
                    <a16:creationId xmlns:a16="http://schemas.microsoft.com/office/drawing/2014/main" id="{8F81AB66-F23B-482B-89E5-72AD3E3470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413" y="2865497"/>
                <a:ext cx="440377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>
                <a:extLst>
                  <a:ext uri="{FF2B5EF4-FFF2-40B4-BE49-F238E27FC236}">
                    <a16:creationId xmlns:a16="http://schemas.microsoft.com/office/drawing/2014/main" xmlns="" id="{1D3B939C-75A0-4714-B845-BEC9ECE07D5B}"/>
                  </a:ext>
                </a:extLst>
              </p:cNvPr>
              <p:cNvSpPr/>
              <p:nvPr/>
            </p:nvSpPr>
            <p:spPr>
              <a:xfrm>
                <a:off x="3166291" y="2158919"/>
                <a:ext cx="4115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4" name="Прямоугольник 63">
                <a:extLst>
                  <a:ext uri="{FF2B5EF4-FFF2-40B4-BE49-F238E27FC236}">
                    <a16:creationId xmlns:a16="http://schemas.microsoft.com/office/drawing/2014/main" id="{1D3B939C-75A0-4714-B845-BEC9ECE07D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291" y="2158919"/>
                <a:ext cx="411523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xmlns="" id="{D8F9258C-B34C-42D1-8B8C-2F1361928793}"/>
                  </a:ext>
                </a:extLst>
              </p:cNvPr>
              <p:cNvSpPr txBox="1"/>
              <p:nvPr/>
            </p:nvSpPr>
            <p:spPr>
              <a:xfrm>
                <a:off x="4497989" y="230272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D8F9258C-B34C-42D1-8B8C-2F1361928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989" y="2302723"/>
                <a:ext cx="457200" cy="58477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xmlns="" id="{ADB40DA4-7792-4563-A2CF-0CE621818507}"/>
                  </a:ext>
                </a:extLst>
              </p:cNvPr>
              <p:cNvSpPr/>
              <p:nvPr/>
            </p:nvSpPr>
            <p:spPr>
              <a:xfrm>
                <a:off x="4667418" y="2378683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ADB40DA4-7792-4563-A2CF-0CE6218185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418" y="2378683"/>
                <a:ext cx="365741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3CD9D653-11FE-4743-BC26-E400E7762593}"/>
              </a:ext>
            </a:extLst>
          </p:cNvPr>
          <p:cNvCxnSpPr/>
          <p:nvPr/>
        </p:nvCxnSpPr>
        <p:spPr>
          <a:xfrm>
            <a:off x="3573834" y="2378683"/>
            <a:ext cx="565958" cy="548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CF2FB1DB-FA04-4B7F-8109-4377D91E0E64}"/>
              </a:ext>
            </a:extLst>
          </p:cNvPr>
          <p:cNvCxnSpPr/>
          <p:nvPr/>
        </p:nvCxnSpPr>
        <p:spPr>
          <a:xfrm flipV="1">
            <a:off x="4139792" y="2613026"/>
            <a:ext cx="588991" cy="314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9BB0ABFE-1394-44FF-A182-55F9AE638F48}"/>
              </a:ext>
            </a:extLst>
          </p:cNvPr>
          <p:cNvCxnSpPr>
            <a:cxnSpLocks/>
          </p:cNvCxnSpPr>
          <p:nvPr/>
        </p:nvCxnSpPr>
        <p:spPr>
          <a:xfrm>
            <a:off x="3593066" y="2397989"/>
            <a:ext cx="1142876" cy="21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C43FE444-96DA-4B91-8D14-E793A5D5FD23}"/>
                  </a:ext>
                </a:extLst>
              </p:cNvPr>
              <p:cNvSpPr txBox="1"/>
              <p:nvPr/>
            </p:nvSpPr>
            <p:spPr>
              <a:xfrm>
                <a:off x="182810" y="693496"/>
                <a:ext cx="29337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2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2)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𝐵𝐶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400" b="0" i="0" smtClean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sz="1400" dirty="0">
                    <a:solidFill>
                      <a:srgbClr val="231F2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𝐵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𝐶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1400" dirty="0">
                  <a:solidFill>
                    <a:srgbClr val="231F2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1400" dirty="0" smtClean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Затем </a:t>
                </a:r>
                <a:r>
                  <a:rPr lang="ru-RU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соединяем точки</a:t>
                </a:r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𝑀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ru-RU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и</a:t>
                </a:r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𝑁</m:t>
                    </m:r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ru-RU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и</a:t>
                </a:r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43FE444-96DA-4B91-8D14-E793A5D5F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10" y="693496"/>
                <a:ext cx="2933700" cy="738664"/>
              </a:xfrm>
              <a:prstGeom prst="rect">
                <a:avLst/>
              </a:prstGeom>
              <a:blipFill rotWithShape="0">
                <a:blip r:embed="rId26"/>
                <a:stretch>
                  <a:fillRect l="-624" t="-1653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xmlns="" id="{5F9B0040-D40C-4350-8BD6-D2DCA80FACBE}"/>
                  </a:ext>
                </a:extLst>
              </p:cNvPr>
              <p:cNvSpPr txBox="1"/>
              <p:nvPr/>
            </p:nvSpPr>
            <p:spPr>
              <a:xfrm>
                <a:off x="2522619" y="1670998"/>
                <a:ext cx="295234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F9B0040-D40C-4350-8BD6-D2DCA80FA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619" y="1670998"/>
                <a:ext cx="2952344" cy="58477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xmlns="" id="{64A5A2EE-C5DF-42E0-A337-64AF4881725A}"/>
                  </a:ext>
                </a:extLst>
              </p:cNvPr>
              <p:cNvSpPr txBox="1"/>
              <p:nvPr/>
            </p:nvSpPr>
            <p:spPr>
              <a:xfrm>
                <a:off x="3133968" y="2161150"/>
                <a:ext cx="295234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4A5A2EE-C5DF-42E0-A337-64AF48817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968" y="2161150"/>
                <a:ext cx="2952344" cy="58477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xmlns="" id="{F38C89DA-FB16-4780-B354-4EE42ABABA78}"/>
                  </a:ext>
                </a:extLst>
              </p:cNvPr>
              <p:cNvSpPr txBox="1"/>
              <p:nvPr/>
            </p:nvSpPr>
            <p:spPr>
              <a:xfrm>
                <a:off x="3654579" y="1923222"/>
                <a:ext cx="302530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F38C89DA-FB16-4780-B354-4EE42ABAB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579" y="1923222"/>
                <a:ext cx="3025302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7D2A3C23-059B-4C68-8C46-37AB1059867E}"/>
              </a:ext>
            </a:extLst>
          </p:cNvPr>
          <p:cNvCxnSpPr/>
          <p:nvPr/>
        </p:nvCxnSpPr>
        <p:spPr>
          <a:xfrm flipV="1">
            <a:off x="3573834" y="1957919"/>
            <a:ext cx="457200" cy="44007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5A79FD6B-ED99-45BD-AB30-F4F910A9BC26}"/>
              </a:ext>
            </a:extLst>
          </p:cNvPr>
          <p:cNvCxnSpPr/>
          <p:nvPr/>
        </p:nvCxnSpPr>
        <p:spPr>
          <a:xfrm flipV="1">
            <a:off x="4139792" y="2482565"/>
            <a:ext cx="484590" cy="44231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A43DB51B-CE42-4109-9245-E9F51F96C396}"/>
              </a:ext>
            </a:extLst>
          </p:cNvPr>
          <p:cNvCxnSpPr/>
          <p:nvPr/>
        </p:nvCxnSpPr>
        <p:spPr>
          <a:xfrm flipV="1">
            <a:off x="4728783" y="2158919"/>
            <a:ext cx="445251" cy="454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xmlns="" id="{B94B629C-575A-47DA-B994-5049E5331AFE}"/>
                  </a:ext>
                </a:extLst>
              </p:cNvPr>
              <p:cNvSpPr txBox="1"/>
              <p:nvPr/>
            </p:nvSpPr>
            <p:spPr>
              <a:xfrm>
                <a:off x="3676534" y="1692222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94B629C-575A-47DA-B994-5049E5331A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534" y="1692222"/>
                <a:ext cx="381000" cy="369332"/>
              </a:xfrm>
              <a:prstGeom prst="rect">
                <a:avLst/>
              </a:prstGeom>
              <a:blipFill>
                <a:blip r:embed="rId30"/>
                <a:stretch>
                  <a:fillRect r="-31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245DACB2-C1D1-4CE8-9D67-82F44A4D15A8}"/>
                  </a:ext>
                </a:extLst>
              </p:cNvPr>
              <p:cNvSpPr txBox="1"/>
              <p:nvPr/>
            </p:nvSpPr>
            <p:spPr>
              <a:xfrm>
                <a:off x="5132249" y="18843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45DACB2-C1D1-4CE8-9D67-82F44A4D1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249" y="1884300"/>
                <a:ext cx="381000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xmlns="" id="{6664F443-0B61-43F2-825A-F5C5BAD6F6A3}"/>
                  </a:ext>
                </a:extLst>
              </p:cNvPr>
              <p:cNvSpPr txBox="1"/>
              <p:nvPr/>
            </p:nvSpPr>
            <p:spPr>
              <a:xfrm>
                <a:off x="4397371" y="207771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6664F443-0B61-43F2-825A-F5C5BAD6F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371" y="2077717"/>
                <a:ext cx="381000" cy="369332"/>
              </a:xfrm>
              <a:prstGeom prst="rect">
                <a:avLst/>
              </a:prstGeom>
              <a:blipFill>
                <a:blip r:embed="rId32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xmlns="" id="{2EEB607B-CB37-4978-9A54-E576A55E7F10}"/>
                  </a:ext>
                </a:extLst>
              </p:cNvPr>
              <p:cNvSpPr txBox="1"/>
              <p:nvPr/>
            </p:nvSpPr>
            <p:spPr>
              <a:xfrm>
                <a:off x="202507" y="1645761"/>
                <a:ext cx="306139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2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3)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𝐵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𝐶</m:t>
                    </m:r>
                  </m:oMath>
                </a14:m>
                <a:r>
                  <a:rPr lang="ru-RU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тогда мы можем провести отрезок</a:t>
                </a:r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1 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1 </m:t>
                        </m:r>
                      </m:sub>
                    </m:sSub>
                    <m:r>
                      <a:rPr lang="en-US" sz="1400" i="1">
                        <a:solidFill>
                          <a:srgbClr val="231F2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ru-RU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и</a:t>
                </a:r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1 </m:t>
                        </m:r>
                      </m:sub>
                    </m:sSub>
                  </m:oMath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EEB607B-CB37-4978-9A54-E576A55E7F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07" y="1645761"/>
                <a:ext cx="3061393" cy="738664"/>
              </a:xfrm>
              <a:prstGeom prst="rect">
                <a:avLst/>
              </a:prstGeom>
              <a:blipFill rotWithShape="0">
                <a:blip r:embed="rId33"/>
                <a:stretch>
                  <a:fillRect l="-598" t="-1653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892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3">
            <a:extLst>
              <a:ext uri="{FF2B5EF4-FFF2-40B4-BE49-F238E27FC236}">
                <a16:creationId xmlns:a16="http://schemas.microsoft.com/office/drawing/2014/main" xmlns="" id="{7D0FDA5B-F125-4412-9DB7-AF592B4AD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834" y="1781024"/>
            <a:ext cx="115887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5C8CD264-F166-4769-AF72-E7A3A669EEC3}"/>
              </a:ext>
            </a:extLst>
          </p:cNvPr>
          <p:cNvCxnSpPr/>
          <p:nvPr/>
        </p:nvCxnSpPr>
        <p:spPr>
          <a:xfrm>
            <a:off x="4035652" y="1339565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9779D06D-B3D3-4F36-8C39-EEA364066920}"/>
              </a:ext>
            </a:extLst>
          </p:cNvPr>
          <p:cNvCxnSpPr/>
          <p:nvPr/>
        </p:nvCxnSpPr>
        <p:spPr>
          <a:xfrm>
            <a:off x="4031034" y="2482565"/>
            <a:ext cx="1143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BE34D5B7-2898-4E72-862A-C67671ABE3B9}"/>
              </a:ext>
            </a:extLst>
          </p:cNvPr>
          <p:cNvCxnSpPr/>
          <p:nvPr/>
        </p:nvCxnSpPr>
        <p:spPr>
          <a:xfrm rot="-5400000">
            <a:off x="3464152" y="1911065"/>
            <a:ext cx="1143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EA730895-F4B6-42D6-BF37-68213BCD831D}"/>
              </a:ext>
            </a:extLst>
          </p:cNvPr>
          <p:cNvCxnSpPr/>
          <p:nvPr/>
        </p:nvCxnSpPr>
        <p:spPr>
          <a:xfrm rot="-5400000">
            <a:off x="4607152" y="1911065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0E4CD7CA-9C16-4C4B-A55A-3103C4204DAE}"/>
              </a:ext>
            </a:extLst>
          </p:cNvPr>
          <p:cNvCxnSpPr/>
          <p:nvPr/>
        </p:nvCxnSpPr>
        <p:spPr>
          <a:xfrm flipV="1">
            <a:off x="3573834" y="1339321"/>
            <a:ext cx="461818" cy="4633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AEA91C1C-8A52-4972-A584-9F65375DB89F}"/>
              </a:ext>
            </a:extLst>
          </p:cNvPr>
          <p:cNvCxnSpPr/>
          <p:nvPr/>
        </p:nvCxnSpPr>
        <p:spPr>
          <a:xfrm flipV="1">
            <a:off x="4722202" y="1339565"/>
            <a:ext cx="456450" cy="4516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C1D980CD-022A-42FF-AC64-AF750A2ED09A}"/>
              </a:ext>
            </a:extLst>
          </p:cNvPr>
          <p:cNvCxnSpPr/>
          <p:nvPr/>
        </p:nvCxnSpPr>
        <p:spPr>
          <a:xfrm flipV="1">
            <a:off x="3590229" y="2469836"/>
            <a:ext cx="460433" cy="47006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4BFBD8CF-CD0E-4C29-BF6D-F9FD0CD4D939}"/>
              </a:ext>
            </a:extLst>
          </p:cNvPr>
          <p:cNvCxnSpPr/>
          <p:nvPr/>
        </p:nvCxnSpPr>
        <p:spPr>
          <a:xfrm flipV="1">
            <a:off x="4726589" y="2472128"/>
            <a:ext cx="447675" cy="4553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32896104-862E-4424-A81B-C6427C6CDC70}"/>
                  </a:ext>
                </a:extLst>
              </p:cNvPr>
              <p:cNvSpPr txBox="1"/>
              <p:nvPr/>
            </p:nvSpPr>
            <p:spPr>
              <a:xfrm>
                <a:off x="3269034" y="2847933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2896104-862E-4424-A81B-C6427C6CD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034" y="2847933"/>
                <a:ext cx="381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46DBE8F2-8337-4F04-B861-A8C04279F82C}"/>
                  </a:ext>
                </a:extLst>
              </p:cNvPr>
              <p:cNvSpPr txBox="1"/>
              <p:nvPr/>
            </p:nvSpPr>
            <p:spPr>
              <a:xfrm>
                <a:off x="3758792" y="226315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6DBE8F2-8337-4F04-B861-A8C04279F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792" y="2263157"/>
                <a:ext cx="381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A967344E-5906-4DB2-B13E-7692CCD8D0AB}"/>
                  </a:ext>
                </a:extLst>
              </p:cNvPr>
              <p:cNvSpPr txBox="1"/>
              <p:nvPr/>
            </p:nvSpPr>
            <p:spPr>
              <a:xfrm>
                <a:off x="3361629" y="147630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967344E-5906-4DB2-B13E-7692CCD8D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629" y="1476303"/>
                <a:ext cx="45720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xmlns="" id="{5E72F1B0-2086-425F-831C-18140471CDE2}"/>
                  </a:ext>
                </a:extLst>
              </p:cNvPr>
              <p:cNvSpPr txBox="1"/>
              <p:nvPr/>
            </p:nvSpPr>
            <p:spPr>
              <a:xfrm>
                <a:off x="5097834" y="224791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E72F1B0-2086-425F-831C-18140471C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834" y="2247917"/>
                <a:ext cx="3810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id="{A10BCF37-8EDD-403B-878F-AFB1A24B87F9}"/>
                  </a:ext>
                </a:extLst>
              </p:cNvPr>
              <p:cNvSpPr txBox="1"/>
              <p:nvPr/>
            </p:nvSpPr>
            <p:spPr>
              <a:xfrm>
                <a:off x="3818829" y="103765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10BCF37-8EDD-403B-878F-AFB1A24B8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829" y="1037650"/>
                <a:ext cx="457200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xmlns="" id="{5003AF4C-B4AE-4441-808F-D10F8D3F4859}"/>
                  </a:ext>
                </a:extLst>
              </p:cNvPr>
              <p:cNvSpPr txBox="1"/>
              <p:nvPr/>
            </p:nvSpPr>
            <p:spPr>
              <a:xfrm>
                <a:off x="4950427" y="1032051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003AF4C-B4AE-4441-808F-D10F8D3F4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427" y="1032051"/>
                <a:ext cx="45720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xmlns="" id="{950FB61B-77AB-4BA9-8631-90042F04CDE7}"/>
                  </a:ext>
                </a:extLst>
              </p:cNvPr>
              <p:cNvSpPr txBox="1"/>
              <p:nvPr/>
            </p:nvSpPr>
            <p:spPr>
              <a:xfrm>
                <a:off x="4493226" y="147630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50FB61B-77AB-4BA9-8631-90042F04C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226" y="1476302"/>
                <a:ext cx="45720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xmlns="" id="{F4684E67-E7D6-4785-94D4-F64374D1A658}"/>
                  </a:ext>
                </a:extLst>
              </p:cNvPr>
              <p:cNvSpPr txBox="1"/>
              <p:nvPr/>
            </p:nvSpPr>
            <p:spPr>
              <a:xfrm>
                <a:off x="4950427" y="2177448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4684E67-E7D6-4785-94D4-F64374D1A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427" y="2177448"/>
                <a:ext cx="457200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xmlns="" id="{758C5AEC-ED56-4527-9724-BF90FCD35125}"/>
                  </a:ext>
                </a:extLst>
              </p:cNvPr>
              <p:cNvSpPr txBox="1"/>
              <p:nvPr/>
            </p:nvSpPr>
            <p:spPr>
              <a:xfrm>
                <a:off x="3361629" y="263735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58C5AEC-ED56-4527-9724-BF90FCD351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629" y="2637353"/>
                <a:ext cx="457200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xmlns="" id="{3BEE1FB5-FDB7-44B2-868B-6DBDAC9CF2BB}"/>
                  </a:ext>
                </a:extLst>
              </p:cNvPr>
              <p:cNvSpPr txBox="1"/>
              <p:nvPr/>
            </p:nvSpPr>
            <p:spPr>
              <a:xfrm>
                <a:off x="4493226" y="261652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BEE1FB5-FDB7-44B2-868B-6DBDAC9CF2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226" y="2616520"/>
                <a:ext cx="457200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xmlns="" id="{5F32316D-E7CF-4B2A-B9B5-A4E45A95E382}"/>
                  </a:ext>
                </a:extLst>
              </p:cNvPr>
              <p:cNvSpPr txBox="1"/>
              <p:nvPr/>
            </p:nvSpPr>
            <p:spPr>
              <a:xfrm>
                <a:off x="3822062" y="2302851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∘</m:t>
                      </m:r>
                    </m:oMath>
                  </m:oMathPara>
                </a14:m>
                <a:endParaRPr lang="ru-RU" sz="1600" b="1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F32316D-E7CF-4B2A-B9B5-A4E45A95E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062" y="2302851"/>
                <a:ext cx="45720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xmlns="" id="{A4DEF4ED-F3F3-416A-AF8E-5129344A6FB4}"/>
                  </a:ext>
                </a:extLst>
              </p:cNvPr>
              <p:cNvSpPr txBox="1"/>
              <p:nvPr/>
            </p:nvSpPr>
            <p:spPr>
              <a:xfrm>
                <a:off x="3913386" y="2619227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4DEF4ED-F3F3-416A-AF8E-5129344A6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386" y="2619227"/>
                <a:ext cx="457200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xmlns="" id="{E5938CB9-2A0B-4E44-8FBA-DFDEBBBCDE48}"/>
                  </a:ext>
                </a:extLst>
              </p:cNvPr>
              <p:cNvSpPr txBox="1"/>
              <p:nvPr/>
            </p:nvSpPr>
            <p:spPr>
              <a:xfrm>
                <a:off x="4624382" y="2841252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5938CB9-2A0B-4E44-8FBA-DFDEBBBCD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382" y="2841252"/>
                <a:ext cx="38100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xmlns="" id="{D2B95B34-4D09-4614-8D46-25BEAB874352}"/>
                  </a:ext>
                </a:extLst>
              </p:cNvPr>
              <p:cNvSpPr txBox="1"/>
              <p:nvPr/>
            </p:nvSpPr>
            <p:spPr>
              <a:xfrm>
                <a:off x="3250792" y="1440085"/>
                <a:ext cx="3435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2B95B34-4D09-4614-8D46-25BEAB874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792" y="1440085"/>
                <a:ext cx="343578" cy="369332"/>
              </a:xfrm>
              <a:prstGeom prst="rect">
                <a:avLst/>
              </a:prstGeom>
              <a:blipFill>
                <a:blip r:embed="rId17"/>
                <a:stretch>
                  <a:fillRect r="-122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xmlns="" id="{D598A0A0-E47F-4CEF-9D4B-D9859B722E20}"/>
                  </a:ext>
                </a:extLst>
              </p:cNvPr>
              <p:cNvSpPr txBox="1"/>
              <p:nvPr/>
            </p:nvSpPr>
            <p:spPr>
              <a:xfrm>
                <a:off x="3804743" y="1022076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598A0A0-E47F-4CEF-9D4B-D9859B722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743" y="1022076"/>
                <a:ext cx="38100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D711B9DF-B077-4338-A3D2-28180097CC45}"/>
                  </a:ext>
                </a:extLst>
              </p:cNvPr>
              <p:cNvSpPr txBox="1"/>
              <p:nvPr/>
            </p:nvSpPr>
            <p:spPr>
              <a:xfrm>
                <a:off x="5061956" y="1032051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711B9DF-B077-4338-A3D2-28180097C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956" y="1032051"/>
                <a:ext cx="38100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xmlns="" id="{67078E24-C2A2-453C-9EF9-351A60F0841D}"/>
                  </a:ext>
                </a:extLst>
              </p:cNvPr>
              <p:cNvSpPr txBox="1"/>
              <p:nvPr/>
            </p:nvSpPr>
            <p:spPr>
              <a:xfrm>
                <a:off x="4466726" y="143216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7078E24-C2A2-453C-9EF9-351A60F08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726" y="1432160"/>
                <a:ext cx="381000" cy="369332"/>
              </a:xfrm>
              <a:prstGeom prst="rect">
                <a:avLst/>
              </a:prstGeom>
              <a:blipFill>
                <a:blip r:embed="rId20"/>
                <a:stretch>
                  <a:fillRect r="-1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xmlns="" id="{A155EE29-3D9D-4014-B076-01109B032ED1}"/>
                  </a:ext>
                </a:extLst>
              </p:cNvPr>
              <p:cNvSpPr txBox="1"/>
              <p:nvPr/>
            </p:nvSpPr>
            <p:spPr>
              <a:xfrm>
                <a:off x="3349697" y="2098816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155EE29-3D9D-4014-B076-01109B032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697" y="2098816"/>
                <a:ext cx="457200" cy="58477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>
                <a:extLst>
                  <a:ext uri="{FF2B5EF4-FFF2-40B4-BE49-F238E27FC236}">
                    <a16:creationId xmlns:a16="http://schemas.microsoft.com/office/drawing/2014/main" xmlns="" id="{8F81AB66-F23B-482B-89E5-72AD3E34706D}"/>
                  </a:ext>
                </a:extLst>
              </p:cNvPr>
              <p:cNvSpPr/>
              <p:nvPr/>
            </p:nvSpPr>
            <p:spPr>
              <a:xfrm>
                <a:off x="3769413" y="2865497"/>
                <a:ext cx="4403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3" name="Прямоугольник 62">
                <a:extLst>
                  <a:ext uri="{FF2B5EF4-FFF2-40B4-BE49-F238E27FC236}">
                    <a16:creationId xmlns:a16="http://schemas.microsoft.com/office/drawing/2014/main" id="{8F81AB66-F23B-482B-89E5-72AD3E3470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413" y="2865497"/>
                <a:ext cx="440377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>
                <a:extLst>
                  <a:ext uri="{FF2B5EF4-FFF2-40B4-BE49-F238E27FC236}">
                    <a16:creationId xmlns:a16="http://schemas.microsoft.com/office/drawing/2014/main" xmlns="" id="{1D3B939C-75A0-4714-B845-BEC9ECE07D5B}"/>
                  </a:ext>
                </a:extLst>
              </p:cNvPr>
              <p:cNvSpPr/>
              <p:nvPr/>
            </p:nvSpPr>
            <p:spPr>
              <a:xfrm>
                <a:off x="3166291" y="2158919"/>
                <a:ext cx="4115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4" name="Прямоугольник 63">
                <a:extLst>
                  <a:ext uri="{FF2B5EF4-FFF2-40B4-BE49-F238E27FC236}">
                    <a16:creationId xmlns:a16="http://schemas.microsoft.com/office/drawing/2014/main" id="{1D3B939C-75A0-4714-B845-BEC9ECE07D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291" y="2158919"/>
                <a:ext cx="411523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xmlns="" id="{D8F9258C-B34C-42D1-8B8C-2F1361928793}"/>
                  </a:ext>
                </a:extLst>
              </p:cNvPr>
              <p:cNvSpPr txBox="1"/>
              <p:nvPr/>
            </p:nvSpPr>
            <p:spPr>
              <a:xfrm>
                <a:off x="4497989" y="2302723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D8F9258C-B34C-42D1-8B8C-2F1361928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989" y="2302723"/>
                <a:ext cx="457200" cy="58477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xmlns="" id="{ADB40DA4-7792-4563-A2CF-0CE621818507}"/>
                  </a:ext>
                </a:extLst>
              </p:cNvPr>
              <p:cNvSpPr/>
              <p:nvPr/>
            </p:nvSpPr>
            <p:spPr>
              <a:xfrm>
                <a:off x="4667418" y="2378683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ADB40DA4-7792-4563-A2CF-0CE6218185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418" y="2378683"/>
                <a:ext cx="365741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3CD9D653-11FE-4743-BC26-E400E7762593}"/>
              </a:ext>
            </a:extLst>
          </p:cNvPr>
          <p:cNvCxnSpPr/>
          <p:nvPr/>
        </p:nvCxnSpPr>
        <p:spPr>
          <a:xfrm>
            <a:off x="3573834" y="2378683"/>
            <a:ext cx="565958" cy="548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CF2FB1DB-FA04-4B7F-8109-4377D91E0E64}"/>
              </a:ext>
            </a:extLst>
          </p:cNvPr>
          <p:cNvCxnSpPr/>
          <p:nvPr/>
        </p:nvCxnSpPr>
        <p:spPr>
          <a:xfrm flipV="1">
            <a:off x="4139792" y="2613026"/>
            <a:ext cx="588991" cy="314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9BB0ABFE-1394-44FF-A182-55F9AE638F48}"/>
              </a:ext>
            </a:extLst>
          </p:cNvPr>
          <p:cNvCxnSpPr>
            <a:cxnSpLocks/>
          </p:cNvCxnSpPr>
          <p:nvPr/>
        </p:nvCxnSpPr>
        <p:spPr>
          <a:xfrm>
            <a:off x="3593066" y="2397989"/>
            <a:ext cx="1142876" cy="21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xmlns="" id="{5F9B0040-D40C-4350-8BD6-D2DCA80FACBE}"/>
                  </a:ext>
                </a:extLst>
              </p:cNvPr>
              <p:cNvSpPr txBox="1"/>
              <p:nvPr/>
            </p:nvSpPr>
            <p:spPr>
              <a:xfrm>
                <a:off x="2522619" y="1670998"/>
                <a:ext cx="295234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F9B0040-D40C-4350-8BD6-D2DCA80FA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619" y="1670998"/>
                <a:ext cx="2952344" cy="58477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xmlns="" id="{64A5A2EE-C5DF-42E0-A337-64AF4881725A}"/>
                  </a:ext>
                </a:extLst>
              </p:cNvPr>
              <p:cNvSpPr txBox="1"/>
              <p:nvPr/>
            </p:nvSpPr>
            <p:spPr>
              <a:xfrm>
                <a:off x="3133968" y="2161150"/>
                <a:ext cx="295234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4A5A2EE-C5DF-42E0-A337-64AF48817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968" y="2161150"/>
                <a:ext cx="2952344" cy="58477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xmlns="" id="{F38C89DA-FB16-4780-B354-4EE42ABABA78}"/>
                  </a:ext>
                </a:extLst>
              </p:cNvPr>
              <p:cNvSpPr txBox="1"/>
              <p:nvPr/>
            </p:nvSpPr>
            <p:spPr>
              <a:xfrm>
                <a:off x="3654579" y="1923222"/>
                <a:ext cx="302530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F38C89DA-FB16-4780-B354-4EE42ABAB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579" y="1923222"/>
                <a:ext cx="3025302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7D2A3C23-059B-4C68-8C46-37AB1059867E}"/>
              </a:ext>
            </a:extLst>
          </p:cNvPr>
          <p:cNvCxnSpPr/>
          <p:nvPr/>
        </p:nvCxnSpPr>
        <p:spPr>
          <a:xfrm flipV="1">
            <a:off x="3573834" y="1957919"/>
            <a:ext cx="457200" cy="44007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5A79FD6B-ED99-45BD-AB30-F4F910A9BC26}"/>
              </a:ext>
            </a:extLst>
          </p:cNvPr>
          <p:cNvCxnSpPr/>
          <p:nvPr/>
        </p:nvCxnSpPr>
        <p:spPr>
          <a:xfrm flipV="1">
            <a:off x="4139792" y="2482565"/>
            <a:ext cx="484590" cy="44231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A43DB51B-CE42-4109-9245-E9F51F96C396}"/>
              </a:ext>
            </a:extLst>
          </p:cNvPr>
          <p:cNvCxnSpPr/>
          <p:nvPr/>
        </p:nvCxnSpPr>
        <p:spPr>
          <a:xfrm flipV="1">
            <a:off x="4728783" y="2158919"/>
            <a:ext cx="445251" cy="454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xmlns="" id="{B94B629C-575A-47DA-B994-5049E5331AFE}"/>
                  </a:ext>
                </a:extLst>
              </p:cNvPr>
              <p:cNvSpPr txBox="1"/>
              <p:nvPr/>
            </p:nvSpPr>
            <p:spPr>
              <a:xfrm>
                <a:off x="3676534" y="1692222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94B629C-575A-47DA-B994-5049E5331A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534" y="1692222"/>
                <a:ext cx="381000" cy="369332"/>
              </a:xfrm>
              <a:prstGeom prst="rect">
                <a:avLst/>
              </a:prstGeom>
              <a:blipFill>
                <a:blip r:embed="rId29"/>
                <a:stretch>
                  <a:fillRect r="-31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245DACB2-C1D1-4CE8-9D67-82F44A4D15A8}"/>
                  </a:ext>
                </a:extLst>
              </p:cNvPr>
              <p:cNvSpPr txBox="1"/>
              <p:nvPr/>
            </p:nvSpPr>
            <p:spPr>
              <a:xfrm>
                <a:off x="5132249" y="18843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45DACB2-C1D1-4CE8-9D67-82F44A4D1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249" y="1884300"/>
                <a:ext cx="381000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xmlns="" id="{6664F443-0B61-43F2-825A-F5C5BAD6F6A3}"/>
                  </a:ext>
                </a:extLst>
              </p:cNvPr>
              <p:cNvSpPr txBox="1"/>
              <p:nvPr/>
            </p:nvSpPr>
            <p:spPr>
              <a:xfrm>
                <a:off x="4397371" y="207771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6664F443-0B61-43F2-825A-F5C5BAD6F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371" y="2077717"/>
                <a:ext cx="381000" cy="369332"/>
              </a:xfrm>
              <a:prstGeom prst="rect">
                <a:avLst/>
              </a:prstGeom>
              <a:blipFill>
                <a:blip r:embed="rId31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xmlns="" id="{2EEB607B-CB37-4978-9A54-E576A55E7F10}"/>
                  </a:ext>
                </a:extLst>
              </p:cNvPr>
              <p:cNvSpPr txBox="1"/>
              <p:nvPr/>
            </p:nvSpPr>
            <p:spPr>
              <a:xfrm>
                <a:off x="244225" y="760456"/>
                <a:ext cx="306139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2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3)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,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𝐵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𝐶</m:t>
                    </m:r>
                  </m:oMath>
                </a14:m>
                <a:r>
                  <a:rPr lang="ru-RU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тогда мы можем провести отрезок</a:t>
                </a:r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1 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231F2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1 </m:t>
                        </m:r>
                      </m:sub>
                    </m:sSub>
                    <m:r>
                      <a:rPr lang="en-US" sz="1400" i="1">
                        <a:solidFill>
                          <a:srgbClr val="231F2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ru-RU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и</a:t>
                </a:r>
                <a:r>
                  <a:rPr lang="en-US" sz="1400" dirty="0">
                    <a:solidFill>
                      <a:srgbClr val="231F2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1400" i="1">
                            <a:solidFill>
                              <a:srgbClr val="231F2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1 </m:t>
                        </m:r>
                      </m:sub>
                    </m:sSub>
                  </m:oMath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EEB607B-CB37-4978-9A54-E576A55E7F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25" y="760456"/>
                <a:ext cx="3061393" cy="738664"/>
              </a:xfrm>
              <a:prstGeom prst="rect">
                <a:avLst/>
              </a:prstGeom>
              <a:blipFill rotWithShape="0">
                <a:blip r:embed="rId32"/>
                <a:stretch>
                  <a:fillRect l="-598" t="-1653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23CB6BC6-BBD4-4CF3-8B0F-81068417EBA4}"/>
              </a:ext>
            </a:extLst>
          </p:cNvPr>
          <p:cNvCxnSpPr>
            <a:endCxn id="75" idx="2"/>
          </p:cNvCxnSpPr>
          <p:nvPr/>
        </p:nvCxnSpPr>
        <p:spPr>
          <a:xfrm>
            <a:off x="4031034" y="2003425"/>
            <a:ext cx="556837" cy="44362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8085AE9-61E6-4A5C-9D33-142F2C3BFCF7}"/>
              </a:ext>
            </a:extLst>
          </p:cNvPr>
          <p:cNvCxnSpPr/>
          <p:nvPr/>
        </p:nvCxnSpPr>
        <p:spPr>
          <a:xfrm>
            <a:off x="4032925" y="2007793"/>
            <a:ext cx="1147641" cy="178116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17379055-F55D-4FCA-ABCB-9AEF583135EE}"/>
              </a:ext>
            </a:extLst>
          </p:cNvPr>
          <p:cNvCxnSpPr/>
          <p:nvPr/>
        </p:nvCxnSpPr>
        <p:spPr>
          <a:xfrm flipV="1">
            <a:off x="4622286" y="2179988"/>
            <a:ext cx="565388" cy="30251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93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1800" spc="5" dirty="0">
                <a:latin typeface="Times New Roman" pitchFamily="18" charset="0"/>
                <a:cs typeface="Times New Roman" pitchFamily="18" charset="0"/>
              </a:rPr>
              <a:t>СЕЧЕНИЕ ПРИЗМЫ</a:t>
            </a:r>
            <a:endParaRPr sz="18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FEDA90B7-BF2D-48A6-AEC0-16ED229E8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00" y="631825"/>
            <a:ext cx="3414395" cy="243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1800" spc="5" dirty="0">
                <a:latin typeface="Times New Roman" pitchFamily="18" charset="0"/>
                <a:cs typeface="Times New Roman" pitchFamily="18" charset="0"/>
              </a:rPr>
              <a:t>СЕЧЕНИЕ ПРИЗМЫ</a:t>
            </a:r>
            <a:endParaRPr sz="1800"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5DF5F64-7F63-4E02-99B5-E03BFE2F4BE3}"/>
              </a:ext>
            </a:extLst>
          </p:cNvPr>
          <p:cNvSpPr txBox="1"/>
          <p:nvPr/>
        </p:nvSpPr>
        <p:spPr>
          <a:xfrm>
            <a:off x="1587500" y="631825"/>
            <a:ext cx="28821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призмы</a:t>
            </a:r>
            <a:r>
              <a:rPr lang="ru-RU" sz="2000" b="1" dirty="0"/>
              <a:t>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4E498D72-7DE2-4DB4-86D0-BBA21951471B}"/>
              </a:ext>
            </a:extLst>
          </p:cNvPr>
          <p:cNvSpPr txBox="1">
            <a:spLocks noChangeArrowheads="1"/>
          </p:cNvSpPr>
          <p:nvPr/>
        </p:nvSpPr>
        <p:spPr>
          <a:xfrm>
            <a:off x="292100" y="1131034"/>
            <a:ext cx="5257800" cy="16927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69875" indent="-269875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ru-RU" altLang="ru-RU" sz="1800" i="0" kern="0" dirty="0"/>
              <a:t>1</a:t>
            </a:r>
            <a:r>
              <a:rPr lang="ru-RU" altLang="ru-RU" sz="1800" i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Основания призмы являются равными </a:t>
            </a:r>
            <a:r>
              <a:rPr lang="ru-RU" altLang="ru-RU" sz="1800" i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многоугольниками</a:t>
            </a:r>
          </a:p>
          <a:p>
            <a:pPr marL="269875" indent="-269875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ru-RU" altLang="ru-RU" sz="1800" i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800" i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Боковые грани призмы являются </a:t>
            </a:r>
            <a:r>
              <a:rPr lang="ru-RU" altLang="ru-RU" sz="1800" i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параллелограммами</a:t>
            </a:r>
          </a:p>
          <a:p>
            <a:pPr marL="269875" indent="-269875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ru-RU" altLang="ru-RU" sz="1800" i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1800" i="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Боковые ребра призмы равны</a:t>
            </a:r>
            <a:r>
              <a:rPr lang="ru-RU" altLang="ru-RU" sz="1800" i="0" kern="0" dirty="0"/>
              <a:t>.</a:t>
            </a:r>
          </a:p>
        </p:txBody>
      </p:sp>
      <p:sp>
        <p:nvSpPr>
          <p:cNvPr id="5" name="Куб 4">
            <a:extLst>
              <a:ext uri="{FF2B5EF4-FFF2-40B4-BE49-F238E27FC236}">
                <a16:creationId xmlns:a16="http://schemas.microsoft.com/office/drawing/2014/main" xmlns="" id="{9AC57F7B-0C86-4D5E-B1A4-E113D5544DEA}"/>
              </a:ext>
            </a:extLst>
          </p:cNvPr>
          <p:cNvSpPr/>
          <p:nvPr/>
        </p:nvSpPr>
        <p:spPr>
          <a:xfrm>
            <a:off x="4597400" y="1776050"/>
            <a:ext cx="685800" cy="94158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8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1800" spc="5" dirty="0">
                <a:latin typeface="Times New Roman" pitchFamily="18" charset="0"/>
                <a:cs typeface="Times New Roman" pitchFamily="18" charset="0"/>
              </a:rPr>
              <a:t>СЕЧЕНИЕ ПРИЗМЫ</a:t>
            </a:r>
            <a:endParaRPr sz="1800"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Куб 4">
            <a:extLst>
              <a:ext uri="{FF2B5EF4-FFF2-40B4-BE49-F238E27FC236}">
                <a16:creationId xmlns:a16="http://schemas.microsoft.com/office/drawing/2014/main" xmlns="" id="{9AC57F7B-0C86-4D5E-B1A4-E113D5544DEA}"/>
              </a:ext>
            </a:extLst>
          </p:cNvPr>
          <p:cNvSpPr/>
          <p:nvPr/>
        </p:nvSpPr>
        <p:spPr>
          <a:xfrm>
            <a:off x="4597400" y="1776050"/>
            <a:ext cx="685800" cy="94158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A80BCEC4-0EE1-4DBC-905E-863E916BDE5E}"/>
              </a:ext>
            </a:extLst>
          </p:cNvPr>
          <p:cNvSpPr txBox="1">
            <a:spLocks noChangeArrowheads="1"/>
          </p:cNvSpPr>
          <p:nvPr/>
        </p:nvSpPr>
        <p:spPr>
          <a:xfrm>
            <a:off x="596900" y="585237"/>
            <a:ext cx="4876800" cy="175895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Наиболее доступными и эффективными методами построения сечения призмы являются три метода: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8FA0D2D-CC51-46BF-AF93-6AEACE80113C}"/>
              </a:ext>
            </a:extLst>
          </p:cNvPr>
          <p:cNvSpPr txBox="1"/>
          <p:nvPr/>
        </p:nvSpPr>
        <p:spPr>
          <a:xfrm>
            <a:off x="444500" y="1556461"/>
            <a:ext cx="3886200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1200"/>
              </a:spcBef>
              <a:buAutoNum type="arabicPeriod"/>
            </a:pP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alt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</a:t>
            </a:r>
            <a:endParaRPr lang="ru-RU" alt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ts val="1200"/>
              </a:spcBef>
              <a:buAutoNum type="arabicPeriod"/>
            </a:pP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вспомогательных </a:t>
            </a:r>
            <a:r>
              <a:rPr lang="ru-RU" alt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сечений</a:t>
            </a:r>
            <a:endParaRPr lang="ru-RU" alt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ts val="1200"/>
              </a:spcBef>
              <a:buAutoNum type="arabicPeriod"/>
            </a:pPr>
            <a:r>
              <a:rPr lang="ru-RU" alt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Комбинированный </a:t>
            </a:r>
            <a:r>
              <a:rPr lang="ru-RU" alt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endParaRPr lang="ru-RU" alt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1800" spc="5" dirty="0">
                <a:latin typeface="Times New Roman" pitchFamily="18" charset="0"/>
                <a:cs typeface="Times New Roman" pitchFamily="18" charset="0"/>
              </a:rPr>
              <a:t>СЕЧЕНИЕ ПРИЗМЫ</a:t>
            </a:r>
            <a:endParaRPr sz="18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1CEDD9E9-1CE9-430E-A18A-B325D9B8A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565729"/>
            <a:ext cx="4268070" cy="2711742"/>
          </a:xfrm>
          <a:prstGeom prst="rect">
            <a:avLst/>
          </a:prstGeom>
        </p:spPr>
      </p:pic>
      <p:pic>
        <p:nvPicPr>
          <p:cNvPr id="11" name="Picture 4" descr="БезымянныйС">
            <a:extLst>
              <a:ext uri="{FF2B5EF4-FFF2-40B4-BE49-F238E27FC236}">
                <a16:creationId xmlns:a16="http://schemas.microsoft.com/office/drawing/2014/main" xmlns="" id="{D394C161-BDD9-47F3-81F9-C7A4D9160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160" y="1317625"/>
            <a:ext cx="210554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4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e65cadbeb83df55ec48e39bf88f18466916fb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6497</TotalTime>
  <Words>302</Words>
  <Application>Microsoft Office PowerPoint</Application>
  <PresentationFormat>Произвольный</PresentationFormat>
  <Paragraphs>242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 Math</vt:lpstr>
      <vt:lpstr>PT Sans</vt:lpstr>
      <vt:lpstr>Roboto</vt:lpstr>
      <vt:lpstr>Times New Roman</vt:lpstr>
      <vt:lpstr>Wingdings</vt:lpstr>
      <vt:lpstr>Office Theme</vt:lpstr>
      <vt:lpstr>1_Office Theme</vt:lpstr>
      <vt:lpstr>Презентация PowerPoint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СЕЧЕНИЕ ПРИЗМЫ</vt:lpstr>
      <vt:lpstr>СЕЧЕНИЕ ПРИЗМЫ</vt:lpstr>
      <vt:lpstr>СЕЧЕНИЕ ПРИЗМЫ</vt:lpstr>
      <vt:lpstr>СЕЧЕНИЕ ПРИЗМЫ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ЗАДАНИЕ ДЛЯ САМОСТОЯТЕЛЬНОГО РЕШЕНИЯ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Закирова Ф.М</dc:creator>
  <cp:lastModifiedBy>Закирова Ф.М</cp:lastModifiedBy>
  <cp:revision>637</cp:revision>
  <dcterms:created xsi:type="dcterms:W3CDTF">2020-04-13T08:05:16Z</dcterms:created>
  <dcterms:modified xsi:type="dcterms:W3CDTF">2020-12-05T08:57:40Z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