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33" r:id="rId3"/>
  </p:sldMasterIdLst>
  <p:notesMasterIdLst>
    <p:notesMasterId r:id="rId22"/>
  </p:notesMasterIdLst>
  <p:sldIdLst>
    <p:sldId id="282" r:id="rId4"/>
    <p:sldId id="258" r:id="rId5"/>
    <p:sldId id="290" r:id="rId6"/>
    <p:sldId id="300" r:id="rId7"/>
    <p:sldId id="301" r:id="rId8"/>
    <p:sldId id="291" r:id="rId9"/>
    <p:sldId id="302" r:id="rId10"/>
    <p:sldId id="307" r:id="rId11"/>
    <p:sldId id="303" r:id="rId12"/>
    <p:sldId id="304" r:id="rId13"/>
    <p:sldId id="305" r:id="rId14"/>
    <p:sldId id="306" r:id="rId15"/>
    <p:sldId id="308" r:id="rId16"/>
    <p:sldId id="292" r:id="rId17"/>
    <p:sldId id="259" r:id="rId18"/>
    <p:sldId id="309" r:id="rId19"/>
    <p:sldId id="310" r:id="rId20"/>
    <p:sldId id="281" r:id="rId21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291" autoAdjust="0"/>
  </p:normalViewPr>
  <p:slideViewPr>
    <p:cSldViewPr snapToGrid="0">
      <p:cViewPr varScale="1">
        <p:scale>
          <a:sx n="49" d="100"/>
          <a:sy n="49" d="100"/>
        </p:scale>
        <p:origin x="7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image" Target="../media/image3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BB870C-DC34-4DA3-9253-FA9704F808FE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C43762A-5DA7-4FE9-9533-BDC1336BCABD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Благоприятная для жизни, физического </a:t>
          </a:r>
          <a:r>
            <a: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и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духовного развития, безопасная для здоровья населения среда</a:t>
          </a:r>
          <a:endParaRPr lang="en-US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572969-384D-459C-9947-22EAF1387F72}" type="parTrans" cxnId="{50504374-EA25-44A1-8E61-65497B40405E}">
      <dgm:prSet/>
      <dgm:spPr/>
      <dgm:t>
        <a:bodyPr/>
        <a:lstStyle/>
        <a:p>
          <a:endParaRPr lang="en-US"/>
        </a:p>
      </dgm:t>
    </dgm:pt>
    <dgm:pt modelId="{D66FBF05-6D2A-41D7-BD46-21B98BE0BCDD}" type="sibTrans" cxnId="{50504374-EA25-44A1-8E61-65497B40405E}">
      <dgm:prSet/>
      <dgm:spPr/>
      <dgm:t>
        <a:bodyPr/>
        <a:lstStyle/>
        <a:p>
          <a:endParaRPr lang="en-US"/>
        </a:p>
      </dgm:t>
    </dgm:pt>
    <dgm:pt modelId="{B8149FA6-3D6C-4DFB-A9DF-F82E60EDD387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Высокая продуктивность </a:t>
          </a:r>
          <a:r>
            <a: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и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экономическая эффективность</a:t>
          </a:r>
          <a:endParaRPr lang="en-US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41C500-8AD7-4BBC-B3A0-A562AADD26D8}" type="parTrans" cxnId="{E90D35A7-21EB-4875-9571-E5000457863E}">
      <dgm:prSet/>
      <dgm:spPr/>
      <dgm:t>
        <a:bodyPr/>
        <a:lstStyle/>
        <a:p>
          <a:endParaRPr lang="en-US"/>
        </a:p>
      </dgm:t>
    </dgm:pt>
    <dgm:pt modelId="{851848C0-D859-48FB-8052-5327A9212E9D}" type="sibTrans" cxnId="{E90D35A7-21EB-4875-9571-E5000457863E}">
      <dgm:prSet/>
      <dgm:spPr/>
      <dgm:t>
        <a:bodyPr/>
        <a:lstStyle/>
        <a:p>
          <a:endParaRPr lang="en-US"/>
        </a:p>
      </dgm:t>
    </dgm:pt>
    <dgm:pt modelId="{9E657D82-EB83-46E5-86D3-A787ABBCA5DE}">
      <dgm:prSet phldrT="[Текст]" phldr="1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B298FB38-49A8-4E90-AC1A-0A603E568B37}" type="parTrans" cxnId="{A4CC292A-0903-47CA-8A86-8CAB780CB500}">
      <dgm:prSet/>
      <dgm:spPr/>
      <dgm:t>
        <a:bodyPr/>
        <a:lstStyle/>
        <a:p>
          <a:endParaRPr lang="en-US"/>
        </a:p>
      </dgm:t>
    </dgm:pt>
    <dgm:pt modelId="{424A0071-DB6A-4F62-B193-30201E0F6618}" type="sibTrans" cxnId="{A4CC292A-0903-47CA-8A86-8CAB780CB500}">
      <dgm:prSet/>
      <dgm:spPr/>
      <dgm:t>
        <a:bodyPr/>
        <a:lstStyle/>
        <a:p>
          <a:endParaRPr lang="en-US"/>
        </a:p>
      </dgm:t>
    </dgm:pt>
    <dgm:pt modelId="{FD05A550-0E56-4F3A-B591-C9BDC086493C}" type="pres">
      <dgm:prSet presAssocID="{3CBB870C-DC34-4DA3-9253-FA9704F808FE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43CB921-C17F-4A8C-896A-22DE750D1E97}" type="pres">
      <dgm:prSet presAssocID="{4C43762A-5DA7-4FE9-9533-BDC1336BCABD}" presName="posSpace" presStyleCnt="0"/>
      <dgm:spPr/>
    </dgm:pt>
    <dgm:pt modelId="{95CEF2AD-E853-4E3F-9565-BA7FBBD17C48}" type="pres">
      <dgm:prSet presAssocID="{4C43762A-5DA7-4FE9-9533-BDC1336BCABD}" presName="vertFlow" presStyleCnt="0"/>
      <dgm:spPr/>
    </dgm:pt>
    <dgm:pt modelId="{C56CB0D7-7861-40C8-83FF-D223294289BB}" type="pres">
      <dgm:prSet presAssocID="{4C43762A-5DA7-4FE9-9533-BDC1336BCABD}" presName="topSpace" presStyleCnt="0"/>
      <dgm:spPr/>
    </dgm:pt>
    <dgm:pt modelId="{26C8574A-8533-4320-AF35-8935E5067370}" type="pres">
      <dgm:prSet presAssocID="{4C43762A-5DA7-4FE9-9533-BDC1336BCABD}" presName="firstComp" presStyleCnt="0"/>
      <dgm:spPr/>
    </dgm:pt>
    <dgm:pt modelId="{5770A612-B913-4303-9322-83ECE34997B7}" type="pres">
      <dgm:prSet presAssocID="{4C43762A-5DA7-4FE9-9533-BDC1336BCABD}" presName="firstChild" presStyleLbl="bgAccFollowNode1" presStyleIdx="0" presStyleCnt="2" custScaleX="147911" custScaleY="226813" custLinFactY="3122" custLinFactNeighborX="25845" custLinFactNeighborY="100000"/>
      <dgm:spPr>
        <a:blipFill rotWithShape="0">
          <a:blip xmlns:r="http://schemas.openxmlformats.org/officeDocument/2006/relationships" r:embed="rId2"/>
          <a:srcRect/>
          <a:stretch>
            <a:fillRect l="-4000" r="-4000"/>
          </a:stretch>
        </a:blipFill>
      </dgm:spPr>
    </dgm:pt>
    <dgm:pt modelId="{6B332201-D391-4DB4-B66D-C95488E96D46}" type="pres">
      <dgm:prSet presAssocID="{4C43762A-5DA7-4FE9-9533-BDC1336BCABD}" presName="firstChildTx" presStyleLbl="bgAccFollowNode1" presStyleIdx="0" presStyleCnt="2">
        <dgm:presLayoutVars>
          <dgm:bulletEnabled val="1"/>
        </dgm:presLayoutVars>
      </dgm:prSet>
      <dgm:spPr/>
    </dgm:pt>
    <dgm:pt modelId="{E7D95943-A587-4FD8-8C28-8B1EE19B55DC}" type="pres">
      <dgm:prSet presAssocID="{4C43762A-5DA7-4FE9-9533-BDC1336BCABD}" presName="negSpace" presStyleCnt="0"/>
      <dgm:spPr/>
    </dgm:pt>
    <dgm:pt modelId="{8915185B-59A7-4C93-B54F-12F4AAFBC8DB}" type="pres">
      <dgm:prSet presAssocID="{4C43762A-5DA7-4FE9-9533-BDC1336BCABD}" presName="circle" presStyleLbl="node1" presStyleIdx="0" presStyleCnt="2" custScaleX="322676" custScaleY="176350" custLinFactNeighborX="-22866" custLinFactNeighborY="-44096"/>
      <dgm:spPr/>
      <dgm:t>
        <a:bodyPr/>
        <a:lstStyle/>
        <a:p>
          <a:endParaRPr lang="ru-RU"/>
        </a:p>
      </dgm:t>
    </dgm:pt>
    <dgm:pt modelId="{9D56B815-3938-475A-A8FE-D1536AE8BC57}" type="pres">
      <dgm:prSet presAssocID="{D66FBF05-6D2A-41D7-BD46-21B98BE0BCDD}" presName="transSpace" presStyleCnt="0"/>
      <dgm:spPr/>
    </dgm:pt>
    <dgm:pt modelId="{8FC564CC-67DD-4822-98A1-7DE4595B89A1}" type="pres">
      <dgm:prSet presAssocID="{B8149FA6-3D6C-4DFB-A9DF-F82E60EDD387}" presName="posSpace" presStyleCnt="0"/>
      <dgm:spPr/>
    </dgm:pt>
    <dgm:pt modelId="{16883EEA-613B-4BC6-B199-320F057A19CC}" type="pres">
      <dgm:prSet presAssocID="{B8149FA6-3D6C-4DFB-A9DF-F82E60EDD387}" presName="vertFlow" presStyleCnt="0"/>
      <dgm:spPr/>
    </dgm:pt>
    <dgm:pt modelId="{63D7CA5F-26FA-4B7A-BC0A-51F59B04CB39}" type="pres">
      <dgm:prSet presAssocID="{B8149FA6-3D6C-4DFB-A9DF-F82E60EDD387}" presName="topSpace" presStyleCnt="0"/>
      <dgm:spPr/>
    </dgm:pt>
    <dgm:pt modelId="{39807960-D251-4E20-85C8-FFC381F6932A}" type="pres">
      <dgm:prSet presAssocID="{B8149FA6-3D6C-4DFB-A9DF-F82E60EDD387}" presName="firstComp" presStyleCnt="0"/>
      <dgm:spPr/>
    </dgm:pt>
    <dgm:pt modelId="{A04618F4-E53C-427B-9DB5-C5BC47BBDD4D}" type="pres">
      <dgm:prSet presAssocID="{B8149FA6-3D6C-4DFB-A9DF-F82E60EDD387}" presName="firstChild" presStyleLbl="bgAccFollowNode1" presStyleIdx="1" presStyleCnt="2" custScaleX="147834" custScaleY="226790" custLinFactNeighborX="-50185" custLinFactNeighborY="94072"/>
      <dgm:spPr/>
      <dgm:t>
        <a:bodyPr/>
        <a:lstStyle/>
        <a:p>
          <a:endParaRPr lang="ru-RU"/>
        </a:p>
      </dgm:t>
    </dgm:pt>
    <dgm:pt modelId="{07E208A1-1544-48C6-B621-030C067772F9}" type="pres">
      <dgm:prSet presAssocID="{B8149FA6-3D6C-4DFB-A9DF-F82E60EDD387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603803-A1B9-4C7A-8B60-F38156502267}" type="pres">
      <dgm:prSet presAssocID="{B8149FA6-3D6C-4DFB-A9DF-F82E60EDD387}" presName="negSpace" presStyleCnt="0"/>
      <dgm:spPr/>
    </dgm:pt>
    <dgm:pt modelId="{74DB29AF-99CE-45BD-A857-0D5A8A128F46}" type="pres">
      <dgm:prSet presAssocID="{B8149FA6-3D6C-4DFB-A9DF-F82E60EDD387}" presName="circle" presStyleLbl="node1" presStyleIdx="1" presStyleCnt="2" custScaleX="322594" custScaleY="169881" custLinFactNeighborX="-84811" custLinFactNeighborY="-49138"/>
      <dgm:spPr/>
      <dgm:t>
        <a:bodyPr/>
        <a:lstStyle/>
        <a:p>
          <a:endParaRPr lang="ru-RU"/>
        </a:p>
      </dgm:t>
    </dgm:pt>
  </dgm:ptLst>
  <dgm:cxnLst>
    <dgm:cxn modelId="{C3904C42-CD2C-4C52-95AF-EF6C1E16C605}" type="presOf" srcId="{B8149FA6-3D6C-4DFB-A9DF-F82E60EDD387}" destId="{74DB29AF-99CE-45BD-A857-0D5A8A128F46}" srcOrd="0" destOrd="0" presId="urn:microsoft.com/office/officeart/2005/8/layout/hList9"/>
    <dgm:cxn modelId="{50504374-EA25-44A1-8E61-65497B40405E}" srcId="{3CBB870C-DC34-4DA3-9253-FA9704F808FE}" destId="{4C43762A-5DA7-4FE9-9533-BDC1336BCABD}" srcOrd="0" destOrd="0" parTransId="{2F572969-384D-459C-9947-22EAF1387F72}" sibTransId="{D66FBF05-6D2A-41D7-BD46-21B98BE0BCDD}"/>
    <dgm:cxn modelId="{E90D35A7-21EB-4875-9571-E5000457863E}" srcId="{3CBB870C-DC34-4DA3-9253-FA9704F808FE}" destId="{B8149FA6-3D6C-4DFB-A9DF-F82E60EDD387}" srcOrd="1" destOrd="0" parTransId="{B741C500-8AD7-4BBC-B3A0-A562AADD26D8}" sibTransId="{851848C0-D859-48FB-8052-5327A9212E9D}"/>
    <dgm:cxn modelId="{4D960FE9-7304-400E-AC3D-650CE4C533DE}" type="presOf" srcId="{9E657D82-EB83-46E5-86D3-A787ABBCA5DE}" destId="{07E208A1-1544-48C6-B621-030C067772F9}" srcOrd="1" destOrd="0" presId="urn:microsoft.com/office/officeart/2005/8/layout/hList9"/>
    <dgm:cxn modelId="{A35595A5-C65A-4C01-AC11-5FE750E06B84}" type="presOf" srcId="{4C43762A-5DA7-4FE9-9533-BDC1336BCABD}" destId="{8915185B-59A7-4C93-B54F-12F4AAFBC8DB}" srcOrd="0" destOrd="0" presId="urn:microsoft.com/office/officeart/2005/8/layout/hList9"/>
    <dgm:cxn modelId="{A4CC292A-0903-47CA-8A86-8CAB780CB500}" srcId="{B8149FA6-3D6C-4DFB-A9DF-F82E60EDD387}" destId="{9E657D82-EB83-46E5-86D3-A787ABBCA5DE}" srcOrd="0" destOrd="0" parTransId="{B298FB38-49A8-4E90-AC1A-0A603E568B37}" sibTransId="{424A0071-DB6A-4F62-B193-30201E0F6618}"/>
    <dgm:cxn modelId="{24AFD409-9FE8-4154-BBF4-98A29BF3B80C}" type="presOf" srcId="{3CBB870C-DC34-4DA3-9253-FA9704F808FE}" destId="{FD05A550-0E56-4F3A-B591-C9BDC086493C}" srcOrd="0" destOrd="0" presId="urn:microsoft.com/office/officeart/2005/8/layout/hList9"/>
    <dgm:cxn modelId="{67AC8BF0-F2E9-44DC-9C75-768A6746AADE}" type="presOf" srcId="{9E657D82-EB83-46E5-86D3-A787ABBCA5DE}" destId="{A04618F4-E53C-427B-9DB5-C5BC47BBDD4D}" srcOrd="0" destOrd="0" presId="urn:microsoft.com/office/officeart/2005/8/layout/hList9"/>
    <dgm:cxn modelId="{B63E2D93-ED41-4A39-A7A2-FC0DC429F2D2}" type="presParOf" srcId="{FD05A550-0E56-4F3A-B591-C9BDC086493C}" destId="{C43CB921-C17F-4A8C-896A-22DE750D1E97}" srcOrd="0" destOrd="0" presId="urn:microsoft.com/office/officeart/2005/8/layout/hList9"/>
    <dgm:cxn modelId="{9D602685-0882-4BD9-B1AC-DA541E01C2A1}" type="presParOf" srcId="{FD05A550-0E56-4F3A-B591-C9BDC086493C}" destId="{95CEF2AD-E853-4E3F-9565-BA7FBBD17C48}" srcOrd="1" destOrd="0" presId="urn:microsoft.com/office/officeart/2005/8/layout/hList9"/>
    <dgm:cxn modelId="{E2894DF7-EE71-4129-B626-601E2CB4D5A7}" type="presParOf" srcId="{95CEF2AD-E853-4E3F-9565-BA7FBBD17C48}" destId="{C56CB0D7-7861-40C8-83FF-D223294289BB}" srcOrd="0" destOrd="0" presId="urn:microsoft.com/office/officeart/2005/8/layout/hList9"/>
    <dgm:cxn modelId="{FF93AD98-68B9-4DC7-B10D-421E74552AF3}" type="presParOf" srcId="{95CEF2AD-E853-4E3F-9565-BA7FBBD17C48}" destId="{26C8574A-8533-4320-AF35-8935E5067370}" srcOrd="1" destOrd="0" presId="urn:microsoft.com/office/officeart/2005/8/layout/hList9"/>
    <dgm:cxn modelId="{CD42C958-CA39-4394-B6C3-C65462EA3D9C}" type="presParOf" srcId="{26C8574A-8533-4320-AF35-8935E5067370}" destId="{5770A612-B913-4303-9322-83ECE34997B7}" srcOrd="0" destOrd="0" presId="urn:microsoft.com/office/officeart/2005/8/layout/hList9"/>
    <dgm:cxn modelId="{378BB680-2765-4573-BA5C-B3E728FCD0A9}" type="presParOf" srcId="{26C8574A-8533-4320-AF35-8935E5067370}" destId="{6B332201-D391-4DB4-B66D-C95488E96D46}" srcOrd="1" destOrd="0" presId="urn:microsoft.com/office/officeart/2005/8/layout/hList9"/>
    <dgm:cxn modelId="{763C08F4-96E6-4D66-85CD-12EE5D8653C4}" type="presParOf" srcId="{FD05A550-0E56-4F3A-B591-C9BDC086493C}" destId="{E7D95943-A587-4FD8-8C28-8B1EE19B55DC}" srcOrd="2" destOrd="0" presId="urn:microsoft.com/office/officeart/2005/8/layout/hList9"/>
    <dgm:cxn modelId="{2EBDC909-07FA-43AC-9AF8-A2C522B55991}" type="presParOf" srcId="{FD05A550-0E56-4F3A-B591-C9BDC086493C}" destId="{8915185B-59A7-4C93-B54F-12F4AAFBC8DB}" srcOrd="3" destOrd="0" presId="urn:microsoft.com/office/officeart/2005/8/layout/hList9"/>
    <dgm:cxn modelId="{20F97061-161E-4381-8FAB-0EE6D0E1D5B6}" type="presParOf" srcId="{FD05A550-0E56-4F3A-B591-C9BDC086493C}" destId="{9D56B815-3938-475A-A8FE-D1536AE8BC57}" srcOrd="4" destOrd="0" presId="urn:microsoft.com/office/officeart/2005/8/layout/hList9"/>
    <dgm:cxn modelId="{C7EC0F84-5BE9-4918-A7CA-AAD5EAF2E8B0}" type="presParOf" srcId="{FD05A550-0E56-4F3A-B591-C9BDC086493C}" destId="{8FC564CC-67DD-4822-98A1-7DE4595B89A1}" srcOrd="5" destOrd="0" presId="urn:microsoft.com/office/officeart/2005/8/layout/hList9"/>
    <dgm:cxn modelId="{8F823455-D5B9-40A6-A796-F26C0EB70BCF}" type="presParOf" srcId="{FD05A550-0E56-4F3A-B591-C9BDC086493C}" destId="{16883EEA-613B-4BC6-B199-320F057A19CC}" srcOrd="6" destOrd="0" presId="urn:microsoft.com/office/officeart/2005/8/layout/hList9"/>
    <dgm:cxn modelId="{5FA81D96-9642-4BFE-9E73-997DE3554AFD}" type="presParOf" srcId="{16883EEA-613B-4BC6-B199-320F057A19CC}" destId="{63D7CA5F-26FA-4B7A-BC0A-51F59B04CB39}" srcOrd="0" destOrd="0" presId="urn:microsoft.com/office/officeart/2005/8/layout/hList9"/>
    <dgm:cxn modelId="{0C07B414-5B5B-4353-9803-B4865C17D31E}" type="presParOf" srcId="{16883EEA-613B-4BC6-B199-320F057A19CC}" destId="{39807960-D251-4E20-85C8-FFC381F6932A}" srcOrd="1" destOrd="0" presId="urn:microsoft.com/office/officeart/2005/8/layout/hList9"/>
    <dgm:cxn modelId="{05B09448-A88A-4124-8CF0-557407751ED1}" type="presParOf" srcId="{39807960-D251-4E20-85C8-FFC381F6932A}" destId="{A04618F4-E53C-427B-9DB5-C5BC47BBDD4D}" srcOrd="0" destOrd="0" presId="urn:microsoft.com/office/officeart/2005/8/layout/hList9"/>
    <dgm:cxn modelId="{87D7EDB7-9832-4FA1-933C-041DB5EAF908}" type="presParOf" srcId="{39807960-D251-4E20-85C8-FFC381F6932A}" destId="{07E208A1-1544-48C6-B621-030C067772F9}" srcOrd="1" destOrd="0" presId="urn:microsoft.com/office/officeart/2005/8/layout/hList9"/>
    <dgm:cxn modelId="{4D2D6C06-21CE-4E90-8CF5-99CAFD10765A}" type="presParOf" srcId="{FD05A550-0E56-4F3A-B591-C9BDC086493C}" destId="{A3603803-A1B9-4C7A-8B60-F38156502267}" srcOrd="7" destOrd="0" presId="urn:microsoft.com/office/officeart/2005/8/layout/hList9"/>
    <dgm:cxn modelId="{7E9CAA44-5283-48AA-8B3B-CA25B94CBE06}" type="presParOf" srcId="{FD05A550-0E56-4F3A-B591-C9BDC086493C}" destId="{74DB29AF-99CE-45BD-A857-0D5A8A128F4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0A612-B913-4303-9322-83ECE34997B7}">
      <dsp:nvSpPr>
        <dsp:cNvPr id="0" name=""/>
        <dsp:cNvSpPr/>
      </dsp:nvSpPr>
      <dsp:spPr>
        <a:xfrm>
          <a:off x="387584" y="3164331"/>
          <a:ext cx="4045920" cy="2797757"/>
        </a:xfrm>
        <a:prstGeom prst="rect">
          <a:avLst/>
        </a:prstGeom>
        <a:blipFill rotWithShape="0">
          <a:blip xmlns:r="http://schemas.openxmlformats.org/officeDocument/2006/relationships" r:embed="rId1"/>
          <a:srcRect/>
          <a:stretch>
            <a:fillRect l="-4000" r="-4000"/>
          </a:stretch>
        </a:blip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15185B-59A7-4C93-B54F-12F4AAFBC8DB}">
      <dsp:nvSpPr>
        <dsp:cNvPr id="0" name=""/>
        <dsp:cNvSpPr/>
      </dsp:nvSpPr>
      <dsp:spPr>
        <a:xfrm>
          <a:off x="468025" y="855499"/>
          <a:ext cx="3978247" cy="217420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Благоприятная для жизни, физического </a:t>
          </a:r>
          <a:r>
            <a:rPr lang="ru-RU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и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духовного развития, безопасная для здоровья населения среда</a:t>
          </a:r>
          <a:endParaRPr lang="en-US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0626" y="1173904"/>
        <a:ext cx="2813045" cy="1537395"/>
      </dsp:txXfrm>
    </dsp:sp>
    <dsp:sp modelId="{A04618F4-E53C-427B-9DB5-C5BC47BBDD4D}">
      <dsp:nvSpPr>
        <dsp:cNvPr id="0" name=""/>
        <dsp:cNvSpPr/>
      </dsp:nvSpPr>
      <dsp:spPr>
        <a:xfrm>
          <a:off x="6332760" y="3052698"/>
          <a:ext cx="4041708" cy="2797474"/>
        </a:xfrm>
        <a:prstGeom prst="rect">
          <a:avLst/>
        </a:prstGeom>
        <a:blipFill rotWithShape="0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55168" rIns="455168" bIns="455168" numCol="1" spcCol="1270" anchor="ctr" anchorCtr="0">
          <a:noAutofit/>
        </a:bodyPr>
        <a:lstStyle/>
        <a:p>
          <a:pPr lvl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400" kern="1200" dirty="0"/>
        </a:p>
      </dsp:txBody>
      <dsp:txXfrm>
        <a:off x="6979434" y="3052698"/>
        <a:ext cx="3395035" cy="2797474"/>
      </dsp:txXfrm>
    </dsp:sp>
    <dsp:sp modelId="{74DB29AF-99CE-45BD-A857-0D5A8A128F46}">
      <dsp:nvSpPr>
        <dsp:cNvPr id="0" name=""/>
        <dsp:cNvSpPr/>
      </dsp:nvSpPr>
      <dsp:spPr>
        <a:xfrm>
          <a:off x="6505905" y="793337"/>
          <a:ext cx="3977236" cy="2094449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Высокая продуктивность </a:t>
          </a:r>
          <a:r>
            <a:rPr lang="ru-RU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и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экономическая эффективность</a:t>
          </a:r>
          <a:endParaRPr lang="en-US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88358" y="1100062"/>
        <a:ext cx="2812330" cy="1480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4531F-2341-46AA-A467-4B3083517FC1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98D5E-C033-47CA-A331-D1E441EE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58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98D5E-C033-47CA-A331-D1E441EE50D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81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8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45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16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7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430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318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568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245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03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709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79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72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869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200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439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647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5" indent="-152375">
              <a:buFont typeface="Arial" panose="020B0604020202020204" pitchFamily="34" charset="0"/>
              <a:buChar char="•"/>
              <a:defRPr sz="1300"/>
            </a:lvl2pPr>
            <a:lvl3pPr marL="304750" indent="-152375">
              <a:defRPr sz="1300"/>
            </a:lvl3pPr>
            <a:lvl4pPr marL="533311" indent="-228561">
              <a:defRPr sz="1300"/>
            </a:lvl4pPr>
            <a:lvl5pPr marL="761872" indent="-228561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694737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2E86FC-F8C7-4CB9-B405-A7FA244B276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187095-8A48-4579-9F0D-A92C9A1099E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13640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2E800-909C-4848-9373-66946CC9AFD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1B07E-943F-421E-9E3E-9B973A00D05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437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6168B-F94E-4A80-AF5E-88B7FB66B38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E9A940-861B-43AE-BC7E-88CD3B778F8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60827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1196C6-1FEE-411E-A5DA-E2E73F029BB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BA8715-5F2E-4C8C-B7E7-8F545D1BF0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95223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C65-97C0-4859-812E-73EDF69BE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D09AAE-27F0-433B-96AE-6BDAA5127DE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80800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2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F57C1-896A-48A0-908B-020F35B7E5E1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322036-A301-4CB1-9BE1-B76243C9DDB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700486"/>
      </p:ext>
    </p:extLst>
  </p:cSld>
  <p:clrMapOvr>
    <a:masterClrMapping/>
  </p:clrMapOvr>
  <p:transition spd="slow"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42B8D-D186-4FE4-A3EC-505DF3DA28D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81C954-12E6-489F-9C20-221B31752D2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16878"/>
      </p:ext>
    </p:extLst>
  </p:cSld>
  <p:clrMapOvr>
    <a:masterClrMapping/>
  </p:clrMapOvr>
  <p:transition spd="slow"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F614BC-4A8E-4E05-9815-8A220A2517A4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34D2C5-958C-4EB8-91A9-FA6D57EC9B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063049"/>
      </p:ext>
    </p:extLst>
  </p:cSld>
  <p:clrMapOvr>
    <a:masterClrMapping/>
  </p:clrMapOvr>
  <p:transition spd="slow"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A588CA-E073-4B6C-ABB3-EB5431BCC67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86740D-A1EB-4C58-ADB4-AEF8407D59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46014"/>
      </p:ext>
    </p:extLst>
  </p:cSld>
  <p:clrMapOvr>
    <a:masterClrMapping/>
  </p:clrMapOvr>
  <p:transition spd="slow"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E52D6F-14F6-4CE9-A7FE-FACD4F8E6DF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C4220A-2073-4EF2-89F7-62BF5461573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78895"/>
      </p:ext>
    </p:extLst>
  </p:cSld>
  <p:clrMapOvr>
    <a:masterClrMapping/>
  </p:clrMapOvr>
  <p:transition spd="slow">
    <p:wheel spokes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C82C6-58AB-4B19-9751-49F2E99DE3CB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7704D3-3069-46F2-A0A2-0C7179C2733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1922"/>
      </p:ext>
    </p:extLst>
  </p:cSld>
  <p:clrMapOvr>
    <a:masterClrMapping/>
  </p:clrMapOvr>
  <p:transition spd="slow">
    <p:wheel spokes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976208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2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4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11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52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7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0A5E-F56F-47D4-9D98-0BCDDDC395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D318-3BD6-4AC0-B386-A0E20A06C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22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46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8A372E-5122-41F3-BCFC-A9C84C996D0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15BFEC-F88B-4333-A232-19459BCD3BB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3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1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1"/>
            <a:ext cx="12175067" cy="18584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lIns="0" tIns="0" rIns="0" bIns="0"/>
          <a:lstStyle/>
          <a:p>
            <a:pPr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910168" y="1858434"/>
            <a:ext cx="7478458" cy="4631073"/>
          </a:xfrm>
          <a:prstGeom prst="rect">
            <a:avLst/>
          </a:prstGeom>
          <a:solidFill>
            <a:schemeClr val="bg1"/>
          </a:solidFill>
        </p:spPr>
        <p:txBody>
          <a:bodyPr wrap="square" lIns="0" tIns="29525" rIns="0" bIns="0">
            <a:spAutoFit/>
          </a:bodyPr>
          <a:lstStyle/>
          <a:p>
            <a:pPr algn="ctr">
              <a:defRPr/>
            </a:pPr>
            <a:endParaRPr lang="ru-RU" sz="66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ru-RU" sz="6600" b="1" spc="11" dirty="0">
                <a:solidFill>
                  <a:srgbClr val="002060"/>
                </a:solidFill>
                <a:latin typeface="Arial"/>
                <a:cs typeface="Arial"/>
              </a:rPr>
              <a:t>Антропогенные ландшафты</a:t>
            </a:r>
          </a:p>
          <a:p>
            <a:pPr algn="ctr">
              <a:defRPr/>
            </a:pPr>
            <a:endParaRPr lang="ru-RU" sz="66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38" algn="ctr">
              <a:lnSpc>
                <a:spcPts val="4151"/>
              </a:lnSpc>
              <a:defRPr/>
            </a:pPr>
            <a:endParaRPr sz="4000" b="1" dirty="0">
              <a:latin typeface="Arial"/>
              <a:cs typeface="Arial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306917" y="2798541"/>
            <a:ext cx="603251" cy="23135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dirty="0">
              <a:latin typeface="+mn-lt"/>
              <a:cs typeface="+mn-cs"/>
            </a:endParaRPr>
          </a:p>
        </p:txBody>
      </p:sp>
      <p:sp>
        <p:nvSpPr>
          <p:cNvPr id="18" name="object 2"/>
          <p:cNvSpPr txBox="1">
            <a:spLocks/>
          </p:cNvSpPr>
          <p:nvPr/>
        </p:nvSpPr>
        <p:spPr>
          <a:xfrm>
            <a:off x="2465918" y="241300"/>
            <a:ext cx="5674783" cy="1261533"/>
          </a:xfrm>
          <a:prstGeom prst="rect">
            <a:avLst/>
          </a:prstGeom>
        </p:spPr>
        <p:txBody>
          <a:bodyPr lIns="0" tIns="3091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370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 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4" name="object 12"/>
          <p:cNvSpPr/>
          <p:nvPr/>
        </p:nvSpPr>
        <p:spPr>
          <a:xfrm>
            <a:off x="1166284" y="893233"/>
            <a:ext cx="133349" cy="228600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83" name="Picture 11" descr="https://pngicon.ru/file/uploads/iconka_globus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1"/>
            <a:ext cx="1745796" cy="1745796"/>
          </a:xfrm>
          <a:prstGeom prst="rect">
            <a:avLst/>
          </a:prstGeom>
          <a:noFill/>
        </p:spPr>
      </p:pic>
      <p:sp>
        <p:nvSpPr>
          <p:cNvPr id="4104" name="AutoShape 13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154517" y="-14393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sp>
        <p:nvSpPr>
          <p:cNvPr id="4105" name="AutoShape 15" descr="https://ykl-res.azureedge.net/d732e253-a486-44c3-8d13-eeff19a0412b/27-08-2018%2020-35-37.jpg"/>
          <p:cNvSpPr>
            <a:spLocks noChangeAspect="1" noChangeArrowheads="1"/>
          </p:cNvSpPr>
          <p:nvPr/>
        </p:nvSpPr>
        <p:spPr bwMode="auto">
          <a:xfrm>
            <a:off x="306917" y="8467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endParaRPr lang="ru-RU" altLang="ru-RU"/>
          </a:p>
        </p:txBody>
      </p:sp>
      <p:pic>
        <p:nvPicPr>
          <p:cNvPr id="410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1" y="154517"/>
            <a:ext cx="1477433" cy="143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8" name="TextBox 2"/>
          <p:cNvSpPr txBox="1">
            <a:spLocks noChangeArrowheads="1"/>
          </p:cNvSpPr>
          <p:nvPr/>
        </p:nvSpPr>
        <p:spPr bwMode="auto">
          <a:xfrm>
            <a:off x="9931927" y="442385"/>
            <a:ext cx="1220264" cy="95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10</a:t>
            </a:r>
          </a:p>
          <a:p>
            <a:pPr algn="ctr"/>
            <a:r>
              <a:rPr lang="ru-RU" altLang="ru-RU" sz="2700" b="1">
                <a:solidFill>
                  <a:schemeClr val="bg1"/>
                </a:solidFill>
              </a:rPr>
              <a:t>класс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31E9F20-63B9-4F07-A912-3DEB9BB34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4802" y="2265496"/>
            <a:ext cx="3310282" cy="385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4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3099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Антропогенный ландшафт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23680ED-75D2-4134-A3E4-7BE61E094BEB}"/>
              </a:ext>
            </a:extLst>
          </p:cNvPr>
          <p:cNvSpPr txBox="1"/>
          <p:nvPr/>
        </p:nvSpPr>
        <p:spPr>
          <a:xfrm>
            <a:off x="68181" y="3788111"/>
            <a:ext cx="4555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Слабоизменённые </a:t>
            </a:r>
            <a:r>
              <a:rPr lang="ru-RU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ландшафты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34FEFE9-AF1A-4B36-8B56-EBAEE279EA98}"/>
              </a:ext>
            </a:extLst>
          </p:cNvPr>
          <p:cNvSpPr txBox="1"/>
          <p:nvPr/>
        </p:nvSpPr>
        <p:spPr>
          <a:xfrm>
            <a:off x="68181" y="4742218"/>
            <a:ext cx="4375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Ландшафты, испытывающие воздействие экстенсивных видов хозяйственной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300C0E5-B9E7-43DE-9D2D-35BF5E8D2000}"/>
              </a:ext>
            </a:extLst>
          </p:cNvPr>
          <p:cNvSpPr txBox="1"/>
          <p:nvPr/>
        </p:nvSpPr>
        <p:spPr>
          <a:xfrm>
            <a:off x="6749715" y="3918876"/>
            <a:ext cx="54422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таких ландшафтах деятельность человека оказывает влияние на отдельные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геокомпоненты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естественные связи сохраняются и позволяют им вернуться в изначальное состояние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C732543-F5AD-41A6-87AC-296953F6D6B5}"/>
              </a:ext>
            </a:extLst>
          </p:cNvPr>
          <p:cNvSpPr txBox="1"/>
          <p:nvPr/>
        </p:nvSpPr>
        <p:spPr>
          <a:xfrm>
            <a:off x="4868778" y="1874177"/>
            <a:ext cx="3160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Охота и рыболовство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B89428F-79B6-4FBE-ADA6-B8C200635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42" y="991270"/>
            <a:ext cx="4796588" cy="279684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EDDCEA-A2A3-4859-A493-9896963E9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421" y="991270"/>
            <a:ext cx="4259181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5163ED8-F568-458E-9022-DA9BA7E60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664" y="4027865"/>
            <a:ext cx="2306052" cy="260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6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3099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Антропогенный ландшафт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23680ED-75D2-4134-A3E4-7BE61E094BEB}"/>
              </a:ext>
            </a:extLst>
          </p:cNvPr>
          <p:cNvSpPr txBox="1"/>
          <p:nvPr/>
        </p:nvSpPr>
        <p:spPr>
          <a:xfrm>
            <a:off x="68181" y="3788111"/>
            <a:ext cx="51936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Сильноизменённые (нарушенные) 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ландшафты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34FEFE9-AF1A-4B36-8B56-EBAEE279EA98}"/>
              </a:ext>
            </a:extLst>
          </p:cNvPr>
          <p:cNvSpPr txBox="1"/>
          <p:nvPr/>
        </p:nvSpPr>
        <p:spPr>
          <a:xfrm>
            <a:off x="68181" y="5215321"/>
            <a:ext cx="4952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Ландшафты этой группы сильно изменены интенсивной хозяйственной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деятельностью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300C0E5-B9E7-43DE-9D2D-35BF5E8D2000}"/>
              </a:ext>
            </a:extLst>
          </p:cNvPr>
          <p:cNvSpPr txBox="1"/>
          <p:nvPr/>
        </p:nvSpPr>
        <p:spPr>
          <a:xfrm>
            <a:off x="7944852" y="4132383"/>
            <a:ext cx="41789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При этом серьёзным изменениям подвергались многие компоненты геосистем, нарушена их структура</a:t>
            </a:r>
            <a:endParaRPr lang="en-U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C732543-F5AD-41A6-87AC-296953F6D6B5}"/>
              </a:ext>
            </a:extLst>
          </p:cNvPr>
          <p:cNvSpPr txBox="1"/>
          <p:nvPr/>
        </p:nvSpPr>
        <p:spPr>
          <a:xfrm>
            <a:off x="4896850" y="1561565"/>
            <a:ext cx="3160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Карьеры, отработанные шахты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62A00A0-DFE4-48D0-AA2F-163B2A21F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12" y="1014056"/>
            <a:ext cx="4808620" cy="27740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BE28B9B-09BA-42D4-9A84-EA2A127BA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6042" y="1014056"/>
            <a:ext cx="4283241" cy="27740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25AB84F-2B29-4356-A9AE-587CA3A8A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4557" y="4010526"/>
            <a:ext cx="3160295" cy="266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3099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Антропогенный ландшафт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23680ED-75D2-4134-A3E4-7BE61E094BEB}"/>
              </a:ext>
            </a:extLst>
          </p:cNvPr>
          <p:cNvSpPr txBox="1"/>
          <p:nvPr/>
        </p:nvSpPr>
        <p:spPr>
          <a:xfrm>
            <a:off x="4836695" y="2283765"/>
            <a:ext cx="42832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Культурные ландшафты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34FEFE9-AF1A-4B36-8B56-EBAEE279EA98}"/>
              </a:ext>
            </a:extLst>
          </p:cNvPr>
          <p:cNvSpPr txBox="1"/>
          <p:nvPr/>
        </p:nvSpPr>
        <p:spPr>
          <a:xfrm>
            <a:off x="5390148" y="4309526"/>
            <a:ext cx="68865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Ландшафты, структура и свойства которых изменены сознательно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научной основе с 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учётом</a:t>
            </a:r>
            <a:r>
              <a:rPr lang="en-US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долгосрочных интересов развития 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общества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73C24A5-98F8-4FE3-A8B0-5435F903B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71" y="885711"/>
            <a:ext cx="5318271" cy="32312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ACFB095-C361-4FEF-A632-D416BB098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4189" y="963582"/>
            <a:ext cx="3577390" cy="32312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025050B-F0C7-47AD-83E7-259F6F066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71" y="4309526"/>
            <a:ext cx="5318271" cy="22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0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3099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Культурный  ландшафт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4A394729-3C02-4DDE-BFF7-651C8C9807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944866"/>
              </p:ext>
            </p:extLst>
          </p:nvPr>
        </p:nvGraphicFramePr>
        <p:xfrm>
          <a:off x="609600" y="375742"/>
          <a:ext cx="11582400" cy="6089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46A94B1-5214-4A3F-BF06-6DBEE193EF79}"/>
              </a:ext>
            </a:extLst>
          </p:cNvPr>
          <p:cNvCxnSpPr/>
          <p:nvPr/>
        </p:nvCxnSpPr>
        <p:spPr>
          <a:xfrm>
            <a:off x="6096000" y="1219200"/>
            <a:ext cx="0" cy="5245768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51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Нарушенные земли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xmlns="" id="{27D998CE-29EA-46A5-B811-8A3552CC47CA}"/>
              </a:ext>
            </a:extLst>
          </p:cNvPr>
          <p:cNvSpPr/>
          <p:nvPr/>
        </p:nvSpPr>
        <p:spPr>
          <a:xfrm rot="5400000">
            <a:off x="5825548" y="429608"/>
            <a:ext cx="540902" cy="1349221"/>
          </a:xfrm>
          <a:prstGeom prst="rightArrow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xmlns="" id="{AE370652-5A32-4E72-A95E-EE55AE80E094}"/>
              </a:ext>
            </a:extLst>
          </p:cNvPr>
          <p:cNvSpPr/>
          <p:nvPr/>
        </p:nvSpPr>
        <p:spPr>
          <a:xfrm>
            <a:off x="529389" y="1487431"/>
            <a:ext cx="11486148" cy="1629032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Территории, которые под воздействием деятельности человека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и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естественных процессов потеряли свою хозяйственную ценность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и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эстетический облик, превратившись в источник отрицательного воздействия на среду жизни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людей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1C760A3-D838-4C24-AB48-B9B4BA1A7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41" y="3229224"/>
            <a:ext cx="5775158" cy="279500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20F4288-C1DC-4854-A0BF-577D845FF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951" y="3229224"/>
            <a:ext cx="5301666" cy="27950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60379A9-E4BD-4F93-B354-09FCD3324C22}"/>
              </a:ext>
            </a:extLst>
          </p:cNvPr>
          <p:cNvSpPr txBox="1"/>
          <p:nvPr/>
        </p:nvSpPr>
        <p:spPr>
          <a:xfrm>
            <a:off x="186436" y="6072652"/>
            <a:ext cx="11973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Становятся источником загрязнения почвы, воды воздуха, осложняют хозяйственное использование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территории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74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Рекультивация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C3A9B8-F757-44FC-838C-DA0FC1EBC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51" y="896667"/>
            <a:ext cx="2919663" cy="22957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5CC8772-90C4-4C22-9FD3-2308660B15F0}"/>
              </a:ext>
            </a:extLst>
          </p:cNvPr>
          <p:cNvSpPr txBox="1"/>
          <p:nvPr/>
        </p:nvSpPr>
        <p:spPr>
          <a:xfrm>
            <a:off x="224340" y="5145725"/>
            <a:ext cx="56388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Рекультивация промышленных земель, нарушенных при добыче полезных ископаемых, ведётся в двух основных направлениях: биологическом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и рекреационном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DC266C4-2CFD-4265-B16A-FE93EB287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122" y="896667"/>
            <a:ext cx="5831304" cy="369347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8832332-4A75-474D-8749-32EDBAE90BF0}"/>
              </a:ext>
            </a:extLst>
          </p:cNvPr>
          <p:cNvSpPr txBox="1"/>
          <p:nvPr/>
        </p:nvSpPr>
        <p:spPr>
          <a:xfrm>
            <a:off x="5951122" y="4590145"/>
            <a:ext cx="597618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 рекультивации — возможность использования земель в производственных и сельскохозяйственных целях, а также высокий социально-экономический эффект, создание благоприятных условий для жизни человека, восстановление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экосистемы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5206B30C-EE00-4945-AACE-FA21BBF5BF73}"/>
              </a:ext>
            </a:extLst>
          </p:cNvPr>
          <p:cNvCxnSpPr/>
          <p:nvPr/>
        </p:nvCxnSpPr>
        <p:spPr>
          <a:xfrm>
            <a:off x="5775158" y="896667"/>
            <a:ext cx="0" cy="5632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280721C0-9A54-4C30-AE51-7245DDBB1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450" y="932696"/>
            <a:ext cx="2425372" cy="225968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BCFB4687-574D-4490-B026-9B0A0B16BE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63" y="3280171"/>
            <a:ext cx="5510714" cy="183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9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Геотехсистема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0673A04-B929-430E-92D8-42095A230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90" y="924961"/>
            <a:ext cx="5494420" cy="27609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9D4C15C-6D4E-429E-82ED-6C1780000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48" y="3801979"/>
            <a:ext cx="5486361" cy="29489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9714467-1FE5-43FC-91A1-7E50B282AAE1}"/>
              </a:ext>
            </a:extLst>
          </p:cNvPr>
          <p:cNvSpPr txBox="1"/>
          <p:nvPr/>
        </p:nvSpPr>
        <p:spPr>
          <a:xfrm>
            <a:off x="5903475" y="889087"/>
            <a:ext cx="60625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Формируются в результате внедрения в природную среду технических объектов, </a:t>
            </a:r>
            <a:r>
              <a:rPr lang="ru-RU" sz="2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в </a:t>
            </a:r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структуре которых </a:t>
            </a:r>
            <a:r>
              <a:rPr lang="ru-RU" sz="2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гармонично </a:t>
            </a:r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сосуществуют </a:t>
            </a:r>
            <a:r>
              <a:rPr lang="ru-RU" sz="2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и </a:t>
            </a:r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взаимодействуют компоненты природы и элементы </a:t>
            </a:r>
            <a:r>
              <a:rPr lang="ru-RU" sz="2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техники</a:t>
            </a:r>
            <a:endParaRPr lang="en-US" sz="28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52152EF-8CE7-42F9-8DA8-0D6CC2E3C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3647" y="4425686"/>
            <a:ext cx="2935705" cy="23252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78CB35F-DF40-4BB0-9383-B8D5DBE499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3475" y="4425686"/>
            <a:ext cx="2935705" cy="232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7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80887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</a:p>
        </p:txBody>
      </p:sp>
      <p:sp>
        <p:nvSpPr>
          <p:cNvPr id="3" name="object 5"/>
          <p:cNvSpPr>
            <a:spLocks/>
          </p:cNvSpPr>
          <p:nvPr/>
        </p:nvSpPr>
        <p:spPr bwMode="auto">
          <a:xfrm>
            <a:off x="694267" y="1437217"/>
            <a:ext cx="2313517" cy="846667"/>
          </a:xfrm>
          <a:custGeom>
            <a:avLst/>
            <a:gdLst>
              <a:gd name="T0" fmla="*/ 174603449 w 1094105"/>
              <a:gd name="T1" fmla="*/ 0 h 400050"/>
              <a:gd name="T2" fmla="*/ 44636802 w 1094105"/>
              <a:gd name="T3" fmla="*/ 0 h 400050"/>
              <a:gd name="T4" fmla="*/ 37421227 w 1094105"/>
              <a:gd name="T5" fmla="*/ 592613 h 400050"/>
              <a:gd name="T6" fmla="*/ 30567189 w 1094105"/>
              <a:gd name="T7" fmla="*/ 2307708 h 400050"/>
              <a:gd name="T8" fmla="*/ 24168430 w 1094105"/>
              <a:gd name="T9" fmla="*/ 5050416 h 400050"/>
              <a:gd name="T10" fmla="*/ 18318823 w 1094105"/>
              <a:gd name="T11" fmla="*/ 8726290 h 400050"/>
              <a:gd name="T12" fmla="*/ 13111863 w 1094105"/>
              <a:gd name="T13" fmla="*/ 13240356 h 400050"/>
              <a:gd name="T14" fmla="*/ 8641561 w 1094105"/>
              <a:gd name="T15" fmla="*/ 18498211 h 400050"/>
              <a:gd name="T16" fmla="*/ 5001493 w 1094105"/>
              <a:gd name="T17" fmla="*/ 24405044 h 400050"/>
              <a:gd name="T18" fmla="*/ 2285252 w 1094105"/>
              <a:gd name="T19" fmla="*/ 30866405 h 400050"/>
              <a:gd name="T20" fmla="*/ 586785 w 1094105"/>
              <a:gd name="T21" fmla="*/ 37787317 h 400050"/>
              <a:gd name="T22" fmla="*/ 0 w 1094105"/>
              <a:gd name="T23" fmla="*/ 45073514 h 400050"/>
              <a:gd name="T24" fmla="*/ 0 w 1094105"/>
              <a:gd name="T25" fmla="*/ 64399700 h 400050"/>
              <a:gd name="T26" fmla="*/ 129966509 w 1094105"/>
              <a:gd name="T27" fmla="*/ 64399700 h 400050"/>
              <a:gd name="T28" fmla="*/ 137182265 w 1094105"/>
              <a:gd name="T29" fmla="*/ 63806932 h 400050"/>
              <a:gd name="T30" fmla="*/ 144036376 w 1094105"/>
              <a:gd name="T31" fmla="*/ 62091883 h 400050"/>
              <a:gd name="T32" fmla="*/ 150435062 w 1094105"/>
              <a:gd name="T33" fmla="*/ 59349154 h 400050"/>
              <a:gd name="T34" fmla="*/ 156284594 w 1094105"/>
              <a:gd name="T35" fmla="*/ 55673294 h 400050"/>
              <a:gd name="T36" fmla="*/ 161491429 w 1094105"/>
              <a:gd name="T37" fmla="*/ 51159233 h 400050"/>
              <a:gd name="T38" fmla="*/ 165961916 w 1094105"/>
              <a:gd name="T39" fmla="*/ 45901413 h 400050"/>
              <a:gd name="T40" fmla="*/ 169602040 w 1094105"/>
              <a:gd name="T41" fmla="*/ 39994384 h 400050"/>
              <a:gd name="T42" fmla="*/ 172318048 w 1094105"/>
              <a:gd name="T43" fmla="*/ 33533119 h 400050"/>
              <a:gd name="T44" fmla="*/ 174016512 w 1094105"/>
              <a:gd name="T45" fmla="*/ 26612122 h 400050"/>
              <a:gd name="T46" fmla="*/ 174603449 w 1094105"/>
              <a:gd name="T47" fmla="*/ 19326041 h 400050"/>
              <a:gd name="T48" fmla="*/ 174603449 w 1094105"/>
              <a:gd name="T49" fmla="*/ 0 h 40005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object 8"/>
          <p:cNvSpPr txBox="1">
            <a:spLocks noChangeArrowheads="1"/>
          </p:cNvSpPr>
          <p:nvPr/>
        </p:nvSpPr>
        <p:spPr bwMode="auto">
          <a:xfrm>
            <a:off x="3206750" y="1841802"/>
            <a:ext cx="8290983" cy="351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643" rIns="0" bIns="0">
            <a:spAutoFit/>
          </a:bodyPr>
          <a:lstStyle>
            <a:lvl1pPr marL="190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1. Прочитать 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  <a:p>
            <a:pPr marL="725488">
              <a:lnSpc>
                <a:spcPts val="2984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§11 Антропогенные  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            ландшафты</a:t>
            </a: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  <a:p>
            <a:pPr>
              <a:lnSpc>
                <a:spcPts val="2984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2. Ответить письменно </a:t>
            </a:r>
          </a:p>
          <a:p>
            <a:pPr marL="725488">
              <a:lnSpc>
                <a:spcPts val="2984"/>
              </a:lnSpc>
              <a:spcBef>
                <a:spcPts val="367"/>
              </a:spcBef>
            </a:pPr>
            <a:r>
              <a:rPr lang="ru-RU" altLang="ru-RU" sz="4400" b="1" dirty="0">
                <a:solidFill>
                  <a:srgbClr val="007035"/>
                </a:solidFill>
              </a:rPr>
              <a:t>на вопрос 4  стр</a:t>
            </a:r>
            <a:r>
              <a:rPr lang="ru-RU" altLang="ru-RU" sz="4400" b="1" dirty="0" smtClean="0">
                <a:solidFill>
                  <a:srgbClr val="007035"/>
                </a:solidFill>
              </a:rPr>
              <a:t>. 49</a:t>
            </a:r>
            <a:endParaRPr lang="ru-RU" altLang="ru-RU" sz="4400" b="1" dirty="0">
              <a:solidFill>
                <a:srgbClr val="007035"/>
              </a:solidFill>
            </a:endParaRPr>
          </a:p>
          <a:p>
            <a:pPr>
              <a:lnSpc>
                <a:spcPts val="2984"/>
              </a:lnSpc>
              <a:spcBef>
                <a:spcPts val="367"/>
              </a:spcBef>
            </a:pPr>
            <a:endParaRPr lang="ru-RU" altLang="ru-RU" sz="4400" b="1" dirty="0">
              <a:solidFill>
                <a:srgbClr val="007035"/>
              </a:solidFill>
            </a:endParaRPr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>
            <a:off x="3525550" y="5593715"/>
            <a:ext cx="5213351" cy="656167"/>
          </a:xfrm>
          <a:custGeom>
            <a:avLst/>
            <a:gdLst>
              <a:gd name="T0" fmla="*/ 393135305 w 2465704"/>
              <a:gd name="T1" fmla="*/ 0 h 310514"/>
              <a:gd name="T2" fmla="*/ 34628206 w 2465704"/>
              <a:gd name="T3" fmla="*/ 0 h 310514"/>
              <a:gd name="T4" fmla="*/ 26713092 w 2465704"/>
              <a:gd name="T5" fmla="*/ 913080 h 310514"/>
              <a:gd name="T6" fmla="*/ 19433913 w 2465704"/>
              <a:gd name="T7" fmla="*/ 3511715 h 310514"/>
              <a:gd name="T8" fmla="*/ 13003083 w 2465704"/>
              <a:gd name="T9" fmla="*/ 7585482 h 310514"/>
              <a:gd name="T10" fmla="*/ 7632179 w 2465704"/>
              <a:gd name="T11" fmla="*/ 12923384 h 310514"/>
              <a:gd name="T12" fmla="*/ 3533287 w 2465704"/>
              <a:gd name="T13" fmla="*/ 19314839 h 310514"/>
              <a:gd name="T14" fmla="*/ 918586 w 2465704"/>
              <a:gd name="T15" fmla="*/ 26548994 h 310514"/>
              <a:gd name="T16" fmla="*/ 0 w 2465704"/>
              <a:gd name="T17" fmla="*/ 34415249 h 310514"/>
              <a:gd name="T18" fmla="*/ 0 w 2465704"/>
              <a:gd name="T19" fmla="*/ 49171900 h 310514"/>
              <a:gd name="T20" fmla="*/ 358506744 w 2465704"/>
              <a:gd name="T21" fmla="*/ 49171900 h 310514"/>
              <a:gd name="T22" fmla="*/ 366422076 w 2465704"/>
              <a:gd name="T23" fmla="*/ 48258800 h 310514"/>
              <a:gd name="T24" fmla="*/ 373700991 w 2465704"/>
              <a:gd name="T25" fmla="*/ 45659941 h 310514"/>
              <a:gd name="T26" fmla="*/ 380132035 w 2465704"/>
              <a:gd name="T27" fmla="*/ 41586277 h 310514"/>
              <a:gd name="T28" fmla="*/ 385503021 w 2465704"/>
              <a:gd name="T29" fmla="*/ 36248374 h 310514"/>
              <a:gd name="T30" fmla="*/ 389601804 w 2465704"/>
              <a:gd name="T31" fmla="*/ 29856955 h 310514"/>
              <a:gd name="T32" fmla="*/ 392216589 w 2465704"/>
              <a:gd name="T33" fmla="*/ 22622790 h 310514"/>
              <a:gd name="T34" fmla="*/ 393135305 w 2465704"/>
              <a:gd name="T35" fmla="*/ 14756515 h 310514"/>
              <a:gd name="T36" fmla="*/ 393135305 w 2465704"/>
              <a:gd name="T37" fmla="*/ 0 h 31051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6" name="object 13"/>
          <p:cNvGrpSpPr>
            <a:grpSpLocks/>
          </p:cNvGrpSpPr>
          <p:nvPr/>
        </p:nvGrpSpPr>
        <p:grpSpPr bwMode="auto">
          <a:xfrm>
            <a:off x="797985" y="2535767"/>
            <a:ext cx="1917700" cy="2861733"/>
            <a:chOff x="377244" y="1199601"/>
            <a:chExt cx="906780" cy="1353820"/>
          </a:xfrm>
        </p:grpSpPr>
        <p:sp>
          <p:nvSpPr>
            <p:cNvPr id="7" name="object 14"/>
            <p:cNvSpPr>
              <a:spLocks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127190 w 906780"/>
                <a:gd name="T1" fmla="*/ 102743 h 1249680"/>
                <a:gd name="T2" fmla="*/ 176110 w 906780"/>
                <a:gd name="T3" fmla="*/ 937691 h 1249680"/>
                <a:gd name="T4" fmla="*/ 699592 w 906780"/>
                <a:gd name="T5" fmla="*/ 417474 h 1249680"/>
                <a:gd name="T6" fmla="*/ 334302 w 906780"/>
                <a:gd name="T7" fmla="*/ 466407 h 1249680"/>
                <a:gd name="T8" fmla="*/ 699592 w 906780"/>
                <a:gd name="T9" fmla="*/ 417474 h 1249680"/>
                <a:gd name="T10" fmla="*/ 102730 w 906780"/>
                <a:gd name="T11" fmla="*/ 1095870 h 1249680"/>
                <a:gd name="T12" fmla="*/ 882230 w 906780"/>
                <a:gd name="T13" fmla="*/ 1144803 h 1249680"/>
                <a:gd name="T14" fmla="*/ 906691 w 906780"/>
                <a:gd name="T15" fmla="*/ 0 h 1249680"/>
                <a:gd name="T16" fmla="*/ 752589 w 906780"/>
                <a:gd name="T17" fmla="*/ 48933 h 1249680"/>
                <a:gd name="T18" fmla="*/ 857770 w 906780"/>
                <a:gd name="T19" fmla="*/ 963790 h 1249680"/>
                <a:gd name="T20" fmla="*/ 849642 w 906780"/>
                <a:gd name="T21" fmla="*/ 983373 h 1249680"/>
                <a:gd name="T22" fmla="*/ 830046 w 906780"/>
                <a:gd name="T23" fmla="*/ 991501 h 1249680"/>
                <a:gd name="T24" fmla="*/ 69392 w 906780"/>
                <a:gd name="T25" fmla="*/ 991844 h 1249680"/>
                <a:gd name="T26" fmla="*/ 55499 w 906780"/>
                <a:gd name="T27" fmla="*/ 994498 h 1249680"/>
                <a:gd name="T28" fmla="*/ 48907 w 906780"/>
                <a:gd name="T29" fmla="*/ 76657 h 1249680"/>
                <a:gd name="T30" fmla="*/ 57035 w 906780"/>
                <a:gd name="T31" fmla="*/ 57061 h 1249680"/>
                <a:gd name="T32" fmla="*/ 76631 w 906780"/>
                <a:gd name="T33" fmla="*/ 48933 h 1249680"/>
                <a:gd name="T34" fmla="*/ 517753 w 906780"/>
                <a:gd name="T35" fmla="*/ 0 h 1249680"/>
                <a:gd name="T36" fmla="*/ 46837 w 906780"/>
                <a:gd name="T37" fmla="*/ 6032 h 1249680"/>
                <a:gd name="T38" fmla="*/ 6032 w 906780"/>
                <a:gd name="T39" fmla="*/ 46850 h 1249680"/>
                <a:gd name="T40" fmla="*/ 0 w 906780"/>
                <a:gd name="T41" fmla="*/ 1172527 h 1249680"/>
                <a:gd name="T42" fmla="*/ 22466 w 906780"/>
                <a:gd name="T43" fmla="*/ 1226693 h 1249680"/>
                <a:gd name="T44" fmla="*/ 76631 w 906780"/>
                <a:gd name="T45" fmla="*/ 1249172 h 1249680"/>
                <a:gd name="T46" fmla="*/ 882230 w 906780"/>
                <a:gd name="T47" fmla="*/ 1200238 h 1249680"/>
                <a:gd name="T48" fmla="*/ 65849 w 906780"/>
                <a:gd name="T49" fmla="*/ 1198067 h 1249680"/>
                <a:gd name="T50" fmla="*/ 51092 w 906780"/>
                <a:gd name="T51" fmla="*/ 1183309 h 1249680"/>
                <a:gd name="T52" fmla="*/ 48907 w 906780"/>
                <a:gd name="T53" fmla="*/ 1068158 h 1249680"/>
                <a:gd name="T54" fmla="*/ 57035 w 906780"/>
                <a:gd name="T55" fmla="*/ 1048562 h 1249680"/>
                <a:gd name="T56" fmla="*/ 76631 w 906780"/>
                <a:gd name="T57" fmla="*/ 1040434 h 1249680"/>
                <a:gd name="T58" fmla="*/ 859853 w 906780"/>
                <a:gd name="T59" fmla="*/ 1034402 h 1249680"/>
                <a:gd name="T60" fmla="*/ 900658 w 906780"/>
                <a:gd name="T61" fmla="*/ 993597 h 1249680"/>
                <a:gd name="T62" fmla="*/ 906691 w 906780"/>
                <a:gd name="T63" fmla="*/ 0 h 12496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8" name="object 15"/>
            <p:cNvSpPr>
              <a:spLocks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154927 w 492759"/>
                <a:gd name="T1" fmla="*/ 965415 h 1014730"/>
                <a:gd name="T2" fmla="*/ 102743 w 492759"/>
                <a:gd name="T3" fmla="*/ 965415 h 1014730"/>
                <a:gd name="T4" fmla="*/ 102743 w 492759"/>
                <a:gd name="T5" fmla="*/ 1014349 h 1014730"/>
                <a:gd name="T6" fmla="*/ 154927 w 492759"/>
                <a:gd name="T7" fmla="*/ 1014349 h 1014730"/>
                <a:gd name="T8" fmla="*/ 154927 w 492759"/>
                <a:gd name="T9" fmla="*/ 965415 h 1014730"/>
                <a:gd name="T10" fmla="*/ 259295 w 492759"/>
                <a:gd name="T11" fmla="*/ 965415 h 1014730"/>
                <a:gd name="T12" fmla="*/ 207111 w 492759"/>
                <a:gd name="T13" fmla="*/ 965415 h 1014730"/>
                <a:gd name="T14" fmla="*/ 207111 w 492759"/>
                <a:gd name="T15" fmla="*/ 1014349 h 1014730"/>
                <a:gd name="T16" fmla="*/ 259295 w 492759"/>
                <a:gd name="T17" fmla="*/ 1014349 h 1014730"/>
                <a:gd name="T18" fmla="*/ 259295 w 492759"/>
                <a:gd name="T19" fmla="*/ 965415 h 1014730"/>
                <a:gd name="T20" fmla="*/ 363664 w 492759"/>
                <a:gd name="T21" fmla="*/ 965415 h 1014730"/>
                <a:gd name="T22" fmla="*/ 311480 w 492759"/>
                <a:gd name="T23" fmla="*/ 965415 h 1014730"/>
                <a:gd name="T24" fmla="*/ 311480 w 492759"/>
                <a:gd name="T25" fmla="*/ 1014349 h 1014730"/>
                <a:gd name="T26" fmla="*/ 363664 w 492759"/>
                <a:gd name="T27" fmla="*/ 1014349 h 1014730"/>
                <a:gd name="T28" fmla="*/ 363664 w 492759"/>
                <a:gd name="T29" fmla="*/ 965415 h 1014730"/>
                <a:gd name="T30" fmla="*/ 466394 w 492759"/>
                <a:gd name="T31" fmla="*/ 313105 h 1014730"/>
                <a:gd name="T32" fmla="*/ 0 w 492759"/>
                <a:gd name="T33" fmla="*/ 313105 h 1014730"/>
                <a:gd name="T34" fmla="*/ 0 w 492759"/>
                <a:gd name="T35" fmla="*/ 466407 h 1014730"/>
                <a:gd name="T36" fmla="*/ 466394 w 492759"/>
                <a:gd name="T37" fmla="*/ 466407 h 1014730"/>
                <a:gd name="T38" fmla="*/ 466394 w 492759"/>
                <a:gd name="T39" fmla="*/ 313105 h 1014730"/>
                <a:gd name="T40" fmla="*/ 492493 w 492759"/>
                <a:gd name="T41" fmla="*/ 50558 h 1014730"/>
                <a:gd name="T42" fmla="*/ 488518 w 492759"/>
                <a:gd name="T43" fmla="*/ 30899 h 1014730"/>
                <a:gd name="T44" fmla="*/ 477672 w 492759"/>
                <a:gd name="T45" fmla="*/ 14820 h 1014730"/>
                <a:gd name="T46" fmla="*/ 461594 w 492759"/>
                <a:gd name="T47" fmla="*/ 3987 h 1014730"/>
                <a:gd name="T48" fmla="*/ 441934 w 492759"/>
                <a:gd name="T49" fmla="*/ 0 h 1014730"/>
                <a:gd name="T50" fmla="*/ 337566 w 492759"/>
                <a:gd name="T51" fmla="*/ 0 h 1014730"/>
                <a:gd name="T52" fmla="*/ 317906 w 492759"/>
                <a:gd name="T53" fmla="*/ 3987 h 1014730"/>
                <a:gd name="T54" fmla="*/ 301840 w 492759"/>
                <a:gd name="T55" fmla="*/ 14820 h 1014730"/>
                <a:gd name="T56" fmla="*/ 290995 w 492759"/>
                <a:gd name="T57" fmla="*/ 30899 h 1014730"/>
                <a:gd name="T58" fmla="*/ 287007 w 492759"/>
                <a:gd name="T59" fmla="*/ 50558 h 1014730"/>
                <a:gd name="T60" fmla="*/ 287007 w 492759"/>
                <a:gd name="T61" fmla="*/ 257670 h 1014730"/>
                <a:gd name="T62" fmla="*/ 492493 w 492759"/>
                <a:gd name="T63" fmla="*/ 257670 h 1014730"/>
                <a:gd name="T64" fmla="*/ 492493 w 492759"/>
                <a:gd name="T65" fmla="*/ 50558 h 10147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9" name="object 16"/>
          <p:cNvGrpSpPr>
            <a:grpSpLocks/>
          </p:cNvGrpSpPr>
          <p:nvPr/>
        </p:nvGrpSpPr>
        <p:grpSpPr bwMode="auto">
          <a:xfrm>
            <a:off x="679451" y="5568951"/>
            <a:ext cx="2207683" cy="488949"/>
            <a:chOff x="320975" y="2634669"/>
            <a:chExt cx="1043940" cy="231775"/>
          </a:xfrm>
        </p:grpSpPr>
        <p:sp>
          <p:nvSpPr>
            <p:cNvPr id="10" name="object 17"/>
            <p:cNvSpPr>
              <a:spLocks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989877 w 1043940"/>
                <a:gd name="T1" fmla="*/ 0 h 231775"/>
                <a:gd name="T2" fmla="*/ 652305 w 1043940"/>
                <a:gd name="T3" fmla="*/ 0 h 231775"/>
                <a:gd name="T4" fmla="*/ 652305 w 1043940"/>
                <a:gd name="T5" fmla="*/ 48930 h 231775"/>
                <a:gd name="T6" fmla="*/ 940956 w 1043940"/>
                <a:gd name="T7" fmla="*/ 48930 h 231775"/>
                <a:gd name="T8" fmla="*/ 940956 w 1043940"/>
                <a:gd name="T9" fmla="*/ 78277 h 231775"/>
                <a:gd name="T10" fmla="*/ 94233 w 1043940"/>
                <a:gd name="T11" fmla="*/ 78277 h 231775"/>
                <a:gd name="T12" fmla="*/ 42052 w 1043940"/>
                <a:gd name="T13" fmla="*/ 130463 h 231775"/>
                <a:gd name="T14" fmla="*/ 0 w 1043940"/>
                <a:gd name="T15" fmla="*/ 130463 h 231775"/>
                <a:gd name="T16" fmla="*/ 0 w 1043940"/>
                <a:gd name="T17" fmla="*/ 179391 h 231775"/>
                <a:gd name="T18" fmla="*/ 42052 w 1043940"/>
                <a:gd name="T19" fmla="*/ 179391 h 231775"/>
                <a:gd name="T20" fmla="*/ 94233 w 1043940"/>
                <a:gd name="T21" fmla="*/ 231576 h 231775"/>
                <a:gd name="T22" fmla="*/ 678394 w 1043940"/>
                <a:gd name="T23" fmla="*/ 231576 h 231775"/>
                <a:gd name="T24" fmla="*/ 678394 w 1043940"/>
                <a:gd name="T25" fmla="*/ 182648 h 231775"/>
                <a:gd name="T26" fmla="*/ 114505 w 1043940"/>
                <a:gd name="T27" fmla="*/ 182648 h 231775"/>
                <a:gd name="T28" fmla="*/ 86770 w 1043940"/>
                <a:gd name="T29" fmla="*/ 154926 h 231775"/>
                <a:gd name="T30" fmla="*/ 114505 w 1043940"/>
                <a:gd name="T31" fmla="*/ 127209 h 231775"/>
                <a:gd name="T32" fmla="*/ 989877 w 1043940"/>
                <a:gd name="T33" fmla="*/ 127209 h 231775"/>
                <a:gd name="T34" fmla="*/ 989877 w 1043940"/>
                <a:gd name="T35" fmla="*/ 0 h 231775"/>
                <a:gd name="T36" fmla="*/ 781138 w 1043940"/>
                <a:gd name="T37" fmla="*/ 127209 h 231775"/>
                <a:gd name="T38" fmla="*/ 732210 w 1043940"/>
                <a:gd name="T39" fmla="*/ 127209 h 231775"/>
                <a:gd name="T40" fmla="*/ 732210 w 1043940"/>
                <a:gd name="T41" fmla="*/ 231576 h 231775"/>
                <a:gd name="T42" fmla="*/ 989877 w 1043940"/>
                <a:gd name="T43" fmla="*/ 231576 h 231775"/>
                <a:gd name="T44" fmla="*/ 989877 w 1043940"/>
                <a:gd name="T45" fmla="*/ 182648 h 231775"/>
                <a:gd name="T46" fmla="*/ 781138 w 1043940"/>
                <a:gd name="T47" fmla="*/ 182648 h 231775"/>
                <a:gd name="T48" fmla="*/ 781138 w 1043940"/>
                <a:gd name="T49" fmla="*/ 127209 h 231775"/>
                <a:gd name="T50" fmla="*/ 259293 w 1043940"/>
                <a:gd name="T51" fmla="*/ 127209 h 231775"/>
                <a:gd name="T52" fmla="*/ 210366 w 1043940"/>
                <a:gd name="T53" fmla="*/ 127209 h 231775"/>
                <a:gd name="T54" fmla="*/ 210366 w 1043940"/>
                <a:gd name="T55" fmla="*/ 182648 h 231775"/>
                <a:gd name="T56" fmla="*/ 259293 w 1043940"/>
                <a:gd name="T57" fmla="*/ 182648 h 231775"/>
                <a:gd name="T58" fmla="*/ 259293 w 1043940"/>
                <a:gd name="T59" fmla="*/ 127209 h 231775"/>
                <a:gd name="T60" fmla="*/ 989877 w 1043940"/>
                <a:gd name="T61" fmla="*/ 127209 h 231775"/>
                <a:gd name="T62" fmla="*/ 940956 w 1043940"/>
                <a:gd name="T63" fmla="*/ 127209 h 231775"/>
                <a:gd name="T64" fmla="*/ 940956 w 1043940"/>
                <a:gd name="T65" fmla="*/ 182648 h 231775"/>
                <a:gd name="T66" fmla="*/ 989877 w 1043940"/>
                <a:gd name="T67" fmla="*/ 182648 h 231775"/>
                <a:gd name="T68" fmla="*/ 989877 w 1043940"/>
                <a:gd name="T69" fmla="*/ 179391 h 231775"/>
                <a:gd name="T70" fmla="*/ 1043687 w 1043940"/>
                <a:gd name="T71" fmla="*/ 179391 h 231775"/>
                <a:gd name="T72" fmla="*/ 1043687 w 1043940"/>
                <a:gd name="T73" fmla="*/ 130463 h 231775"/>
                <a:gd name="T74" fmla="*/ 989877 w 1043940"/>
                <a:gd name="T75" fmla="*/ 130463 h 231775"/>
                <a:gd name="T76" fmla="*/ 989877 w 1043940"/>
                <a:gd name="T77" fmla="*/ 127209 h 23177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" name="object 18"/>
            <p:cNvSpPr>
              <a:spLocks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257677 w 257809"/>
                <a:gd name="T1" fmla="*/ 0 h 153669"/>
                <a:gd name="T2" fmla="*/ 0 w 257809"/>
                <a:gd name="T3" fmla="*/ 0 h 153669"/>
                <a:gd name="T4" fmla="*/ 0 w 257809"/>
                <a:gd name="T5" fmla="*/ 153310 h 153669"/>
                <a:gd name="T6" fmla="*/ 257677 w 257809"/>
                <a:gd name="T7" fmla="*/ 153310 h 153669"/>
                <a:gd name="T8" fmla="*/ 257677 w 257809"/>
                <a:gd name="T9" fmla="*/ 0 h 153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0428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" y="-18466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1346200" y="995365"/>
            <a:ext cx="94997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stral" panose="03090702030407020403" pitchFamily="66" charset="0"/>
                <a:ea typeface="+mn-ea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174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2536826"/>
            <a:ext cx="4876800" cy="409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895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Антропогенное воздействие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61524C2-6449-4FAE-91F5-2480917BE633}"/>
              </a:ext>
            </a:extLst>
          </p:cNvPr>
          <p:cNvSpPr txBox="1"/>
          <p:nvPr/>
        </p:nvSpPr>
        <p:spPr>
          <a:xfrm>
            <a:off x="150945" y="4549298"/>
            <a:ext cx="57284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момента появления человека на Земле он оказывает воздействие </a:t>
            </a:r>
            <a:r>
              <a:rPr lang="en-US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природу, изменяет её </a:t>
            </a:r>
            <a:r>
              <a:rPr lang="en-US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 или ином </a:t>
            </a:r>
            <a:r>
              <a:rPr lang="ru-RU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направлении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6D29D7-A0C8-4A1B-A25C-6253BF8EB922}"/>
              </a:ext>
            </a:extLst>
          </p:cNvPr>
          <p:cNvSpPr txBox="1"/>
          <p:nvPr/>
        </p:nvSpPr>
        <p:spPr>
          <a:xfrm>
            <a:off x="6167431" y="4664715"/>
            <a:ext cx="587362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Степень и характер изменения геосистем при этом зависят как от величины антропогенного воздействия, так и от природных особенностей самих геосистем</a:t>
            </a:r>
            <a:endParaRPr lang="en-US" sz="25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63A9EA1-4B50-4ACA-906C-F8ABF4BE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782" y="1141885"/>
            <a:ext cx="5380383" cy="34074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E54A592-8087-491F-9DE1-1DE3863C1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79" y="1141884"/>
            <a:ext cx="5380383" cy="340741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BD38D855-02F5-425F-95A7-ED0701BD6FF8}"/>
              </a:ext>
            </a:extLst>
          </p:cNvPr>
          <p:cNvCxnSpPr/>
          <p:nvPr/>
        </p:nvCxnSpPr>
        <p:spPr>
          <a:xfrm>
            <a:off x="6003234" y="1141884"/>
            <a:ext cx="0" cy="548060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52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Антропогенное воздействие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8C97C0-0A49-452D-BF5E-3DB901F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5" y="1113184"/>
            <a:ext cx="4304863" cy="3477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A892802-9963-4273-AF8D-245359B71CEF}"/>
              </a:ext>
            </a:extLst>
          </p:cNvPr>
          <p:cNvSpPr txBox="1"/>
          <p:nvPr/>
        </p:nvSpPr>
        <p:spPr>
          <a:xfrm>
            <a:off x="4777461" y="939758"/>
            <a:ext cx="729526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хозяйственная деятельность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 связана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определёнными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компонентами природы. 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богарное земледелие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связано с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почвой,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 и лесное хозяйство с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растительностью, добывающая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промышленность с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горными породами. </a:t>
            </a:r>
            <a:endParaRPr lang="ru-RU" sz="22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результате хозяйственной деятельности эти природные компоненты в </a:t>
            </a:r>
            <a:r>
              <a:rPr lang="ru-RU" sz="2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определённой мере </a:t>
            </a:r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изменяются. В некоторых случаях изменения одних компонентов природы  способствуют изменению других.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EAC404C-CFDF-4870-8BF1-68A33CBE0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70" y="4829599"/>
            <a:ext cx="3914273" cy="20284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A9377DB-4FBD-43F7-8623-85B7BB9BC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060" y="4829599"/>
            <a:ext cx="3914273" cy="20284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BB58B26-0F6C-4EBA-B39B-3FAFF11C61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2850" y="4829599"/>
            <a:ext cx="3799880" cy="202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4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Антропогенное воздействие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8C97C0-0A49-452D-BF5E-3DB901F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5" y="1108538"/>
            <a:ext cx="3898229" cy="333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A892802-9963-4273-AF8D-245359B71CEF}"/>
              </a:ext>
            </a:extLst>
          </p:cNvPr>
          <p:cNvSpPr txBox="1"/>
          <p:nvPr/>
        </p:nvSpPr>
        <p:spPr>
          <a:xfrm>
            <a:off x="4523875" y="1113184"/>
            <a:ext cx="7548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Взаимосвязь </a:t>
            </a: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геокомпонентов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приводит во многих случаях к тому, что целенаправленное воздействие на один из них приводит к не планированным изменениям состояния других.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1714C4F-DE75-4088-93D2-3B6282F54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524" y="2846514"/>
            <a:ext cx="3898229" cy="287578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859DCB0-F0A7-4D79-BDCF-1BE36B93E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753" y="3429000"/>
            <a:ext cx="3705726" cy="3276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09B0F2-03C9-4A28-9E97-715E73A2C75E}"/>
              </a:ext>
            </a:extLst>
          </p:cNvPr>
          <p:cNvSpPr txBox="1"/>
          <p:nvPr/>
        </p:nvSpPr>
        <p:spPr>
          <a:xfrm>
            <a:off x="7940843" y="5722295"/>
            <a:ext cx="41318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Сооружение водохранилища приводит  к затоплению </a:t>
            </a:r>
          </a:p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 заболачиванию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2F7226-06BD-40D2-BABA-45330789C1D1}"/>
              </a:ext>
            </a:extLst>
          </p:cNvPr>
          <p:cNvSpPr txBox="1"/>
          <p:nvPr/>
        </p:nvSpPr>
        <p:spPr>
          <a:xfrm>
            <a:off x="503724" y="4788023"/>
            <a:ext cx="3427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Откачивание подземных вод – к просадке земной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поверхности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44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082493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Антропогенный ландшафт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884413C-9FBD-4B3E-8293-F8A9B74B2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97" y="1114097"/>
            <a:ext cx="5381124" cy="27736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2EB095D-9D47-4E2C-9C01-7128F9CF7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98" y="3959087"/>
            <a:ext cx="5381124" cy="269838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7425A25-5FB1-45A1-B24A-5876A5357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398" y="1114097"/>
            <a:ext cx="5239001" cy="27736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783E235-594D-46DB-93E2-F721DCCF4F2C}"/>
              </a:ext>
            </a:extLst>
          </p:cNvPr>
          <p:cNvSpPr txBox="1"/>
          <p:nvPr/>
        </p:nvSpPr>
        <p:spPr>
          <a:xfrm>
            <a:off x="6336632" y="4186990"/>
            <a:ext cx="55896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Геосистемы, 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изменённые 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воздействием  хозяйственной  деятельности человека 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84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Антропогенный ландшафт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8DF5D13-73BE-488F-AA2B-8DBE34695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829" y="1111552"/>
            <a:ext cx="2381250" cy="31527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CD00B3-E113-4808-868A-BBF683A56FAB}"/>
              </a:ext>
            </a:extLst>
          </p:cNvPr>
          <p:cNvSpPr txBox="1"/>
          <p:nvPr/>
        </p:nvSpPr>
        <p:spPr>
          <a:xfrm>
            <a:off x="3324728" y="988064"/>
            <a:ext cx="88672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Ф. Н. Мильков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первым дал обоснование термина «ландшафт» как общего понятия, теоретически разработал и реализовал на практике ландшафтно-типологическое картирование. 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Ф. М. Мильков – родоначальник нового направления                в географии – антропогенного ландшафтоведения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99B719E-CD1D-449F-83A1-43924BC8A167}"/>
              </a:ext>
            </a:extLst>
          </p:cNvPr>
          <p:cNvSpPr txBox="1"/>
          <p:nvPr/>
        </p:nvSpPr>
        <p:spPr>
          <a:xfrm>
            <a:off x="631782" y="4270402"/>
            <a:ext cx="25221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Ф. Н.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Мильков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ABEF07-AA7E-49E9-8B70-F92C3794C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149" y="3693805"/>
            <a:ext cx="3671689" cy="25897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869420D-9D40-46F6-AC9D-CDAB54B84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31" y="4747288"/>
            <a:ext cx="3981351" cy="19389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E9AD254-10BA-40C6-AECF-D6B1B8DDD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2105" y="3324264"/>
            <a:ext cx="3593433" cy="258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2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CBA25DF-5C02-454F-A5EE-E184DF29DD1C}"/>
              </a:ext>
            </a:extLst>
          </p:cNvPr>
          <p:cNvSpPr/>
          <p:nvPr/>
        </p:nvSpPr>
        <p:spPr>
          <a:xfrm>
            <a:off x="0" y="-1"/>
            <a:ext cx="12192000" cy="75397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 антропогенных ландшафтов (по Ф.Н. Милькову)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xmlns="" id="{E2414608-D779-455C-9B3E-B57ACCC88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699420"/>
              </p:ext>
            </p:extLst>
          </p:nvPr>
        </p:nvGraphicFramePr>
        <p:xfrm>
          <a:off x="248653" y="914401"/>
          <a:ext cx="11694694" cy="597198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68509">
                  <a:extLst>
                    <a:ext uri="{9D8B030D-6E8A-4147-A177-3AD203B41FA5}">
                      <a16:colId xmlns:a16="http://schemas.microsoft.com/office/drawing/2014/main" xmlns="" val="4182851354"/>
                    </a:ext>
                  </a:extLst>
                </a:gridCol>
                <a:gridCol w="4594343">
                  <a:extLst>
                    <a:ext uri="{9D8B030D-6E8A-4147-A177-3AD203B41FA5}">
                      <a16:colId xmlns:a16="http://schemas.microsoft.com/office/drawing/2014/main" xmlns="" val="1750218931"/>
                    </a:ext>
                  </a:extLst>
                </a:gridCol>
                <a:gridCol w="6331842">
                  <a:extLst>
                    <a:ext uri="{9D8B030D-6E8A-4147-A177-3AD203B41FA5}">
                      <a16:colId xmlns:a16="http://schemas.microsoft.com/office/drawing/2014/main" xmlns="" val="4115854951"/>
                    </a:ext>
                  </a:extLst>
                </a:gridCol>
              </a:tblGrid>
              <a:tr h="55573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Классы антропогенных ландшафтов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антропогенных ландшафтов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8373692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Сельскохозяйственные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Полевые, садовые, пастбищно-луговые, смешанные.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3448952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Промышленные 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Карьеры и отвалы, терриконы, 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</a:t>
                      </a:r>
                      <a:r>
                        <a:rPr lang="ru-RU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псевдокарст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др.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0038357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Линейно-дорожные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Автодорожные, железнодорожные, </a:t>
                      </a:r>
                      <a:r>
                        <a:rPr lang="ru-RU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трудопроводные</a:t>
                      </a:r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др.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9015826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Лесохозяйственные 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Лесные полосы, вторичные леса и др.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31854298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Водохозяйственные 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Водохранилища, 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каналы, рыбные </a:t>
                      </a:r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пруды и др.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82946321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Рекреационные 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Санатории, садово-парковые насаждения и др.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59080221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Селитебные 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Городские, сельские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90101196"/>
                  </a:ext>
                </a:extLst>
              </a:tr>
              <a:tr h="55573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Беллегеративные</a:t>
                      </a:r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(от лат.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velligero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война)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Оборонительные валы, курганы, крепости, 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окопы,</a:t>
                      </a:r>
                      <a:r>
                        <a:rPr lang="ru-RU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траншеи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27418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190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Антропогенный ландшафт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3CD00B3-E113-4808-868A-BBF683A56FAB}"/>
              </a:ext>
            </a:extLst>
          </p:cNvPr>
          <p:cNvSpPr txBox="1"/>
          <p:nvPr/>
        </p:nvSpPr>
        <p:spPr>
          <a:xfrm>
            <a:off x="24907" y="5175318"/>
            <a:ext cx="121670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Внёс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боль­шой вклад в раз­ви­тие ис­то­рии и тео­рии гео­гра­фии, в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ис­сле­до­ва­нии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об­щих за­ко­но­мер­но­стей фи­зи­ко-гео­гра­фической диф­фе­рен­циа­ции (в т. ч. гео­сис­тем раз­но­го уров­ня), фи­зи­ко-гео­гра­фического рай­они­ро­ва­ния, клас­си­фи­ка­ции ланд­шаф­тов, со­став­ле­ние ланд­шафт­ных </a:t>
            </a:r>
            <a:r>
              <a:rPr lang="ru-RU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99B719E-CD1D-449F-83A1-43924BC8A167}"/>
              </a:ext>
            </a:extLst>
          </p:cNvPr>
          <p:cNvSpPr txBox="1"/>
          <p:nvPr/>
        </p:nvSpPr>
        <p:spPr>
          <a:xfrm>
            <a:off x="1666283" y="4468019"/>
            <a:ext cx="25221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А.Г.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Исаченко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F57086F-82A0-49A5-9789-77DE0E797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59" y="1152107"/>
            <a:ext cx="2522121" cy="31263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A51EBD-60B9-4177-911B-9CAAFFD03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516" y="982928"/>
            <a:ext cx="6410702" cy="416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0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830997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Антропогенный ландшафт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23680ED-75D2-4134-A3E4-7BE61E094BEB}"/>
              </a:ext>
            </a:extLst>
          </p:cNvPr>
          <p:cNvSpPr txBox="1"/>
          <p:nvPr/>
        </p:nvSpPr>
        <p:spPr>
          <a:xfrm>
            <a:off x="561474" y="3788111"/>
            <a:ext cx="45559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Условно неизменённые (первобытные) </a:t>
            </a:r>
            <a:r>
              <a:rPr lang="ru-RU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ландшафты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0E2646-98D1-4600-9E22-8C29744BE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71" y="964977"/>
            <a:ext cx="4555956" cy="2743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CC40FE3-4CCB-4BA5-A937-2ABF4EEE6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147" y="964977"/>
            <a:ext cx="3384882" cy="27432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CFB1E72-1F55-4927-B54D-39C914C1F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2131" y="3915345"/>
            <a:ext cx="3384882" cy="26786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34FEFE9-AF1A-4B36-8B56-EBAEE279EA98}"/>
              </a:ext>
            </a:extLst>
          </p:cNvPr>
          <p:cNvSpPr txBox="1"/>
          <p:nvPr/>
        </p:nvSpPr>
        <p:spPr>
          <a:xfrm>
            <a:off x="192506" y="5393708"/>
            <a:ext cx="5293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Ландшафты, не испытывающие воздействия населения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и хозяйства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300C0E5-B9E7-43DE-9D2D-35BF5E8D2000}"/>
              </a:ext>
            </a:extLst>
          </p:cNvPr>
          <p:cNvSpPr txBox="1"/>
          <p:nvPr/>
        </p:nvSpPr>
        <p:spPr>
          <a:xfrm>
            <a:off x="8626645" y="4100529"/>
            <a:ext cx="36816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их пределах можно обнаружить только незначительные , косвенные следы человеческого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воздействия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C732543-F5AD-41A6-87AC-296953F6D6B5}"/>
              </a:ext>
            </a:extLst>
          </p:cNvPr>
          <p:cNvSpPr txBox="1"/>
          <p:nvPr/>
        </p:nvSpPr>
        <p:spPr>
          <a:xfrm>
            <a:off x="5101389" y="1215386"/>
            <a:ext cx="3160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Высокогорные ледники, густые леса, заповедники и другие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ландшафты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85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e6e7bc6911f0665d74e1b493645a8dc8bac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1866</TotalTime>
  <Words>627</Words>
  <Application>Microsoft Office PowerPoint</Application>
  <PresentationFormat>Широкоэкранный</PresentationFormat>
  <Paragraphs>93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Mistral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Закирова Ф.М</cp:lastModifiedBy>
  <cp:revision>157</cp:revision>
  <dcterms:created xsi:type="dcterms:W3CDTF">2020-07-05T16:28:38Z</dcterms:created>
  <dcterms:modified xsi:type="dcterms:W3CDTF">2020-11-01T18:36:32Z</dcterms:modified>
</cp:coreProperties>
</file>