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3" r:id="rId3"/>
  </p:sldMasterIdLst>
  <p:notesMasterIdLst>
    <p:notesMasterId r:id="rId22"/>
  </p:notesMasterIdLst>
  <p:sldIdLst>
    <p:sldId id="282" r:id="rId4"/>
    <p:sldId id="258" r:id="rId5"/>
    <p:sldId id="290" r:id="rId6"/>
    <p:sldId id="300" r:id="rId7"/>
    <p:sldId id="301" r:id="rId8"/>
    <p:sldId id="291" r:id="rId9"/>
    <p:sldId id="302" r:id="rId10"/>
    <p:sldId id="307" r:id="rId11"/>
    <p:sldId id="303" r:id="rId12"/>
    <p:sldId id="304" r:id="rId13"/>
    <p:sldId id="305" r:id="rId14"/>
    <p:sldId id="306" r:id="rId15"/>
    <p:sldId id="308" r:id="rId16"/>
    <p:sldId id="292" r:id="rId17"/>
    <p:sldId id="259" r:id="rId18"/>
    <p:sldId id="309" r:id="rId19"/>
    <p:sldId id="310" r:id="rId20"/>
    <p:sldId id="281" r:id="rId21"/>
  </p:sldIdLst>
  <p:sldSz cx="12192000" cy="6858000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291" autoAdjust="0"/>
  </p:normalViewPr>
  <p:slideViewPr>
    <p:cSldViewPr snapToGrid="0">
      <p:cViewPr varScale="1">
        <p:scale>
          <a:sx n="49" d="100"/>
          <a:sy n="49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B870C-DC34-4DA3-9253-FA9704F808FE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762A-5DA7-4FE9-9533-BDC1336BCABD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Благоприятная для жизни, физического </a:t>
          </a:r>
          <a:r>
            <a: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и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духовного развития, безопасная для здоровья населения среда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572969-384D-459C-9947-22EAF1387F72}" type="parTrans" cxnId="{50504374-EA25-44A1-8E61-65497B40405E}">
      <dgm:prSet/>
      <dgm:spPr/>
      <dgm:t>
        <a:bodyPr/>
        <a:lstStyle/>
        <a:p>
          <a:endParaRPr lang="en-US"/>
        </a:p>
      </dgm:t>
    </dgm:pt>
    <dgm:pt modelId="{D66FBF05-6D2A-41D7-BD46-21B98BE0BCDD}" type="sibTrans" cxnId="{50504374-EA25-44A1-8E61-65497B40405E}">
      <dgm:prSet/>
      <dgm:spPr/>
      <dgm:t>
        <a:bodyPr/>
        <a:lstStyle/>
        <a:p>
          <a:endParaRPr lang="en-US"/>
        </a:p>
      </dgm:t>
    </dgm:pt>
    <dgm:pt modelId="{B8149FA6-3D6C-4DFB-A9DF-F82E60EDD387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Высокая продуктивность </a:t>
          </a:r>
          <a:r>
            <a: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и 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экономическая эффективность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41C500-8AD7-4BBC-B3A0-A562AADD26D8}" type="parTrans" cxnId="{E90D35A7-21EB-4875-9571-E5000457863E}">
      <dgm:prSet/>
      <dgm:spPr/>
      <dgm:t>
        <a:bodyPr/>
        <a:lstStyle/>
        <a:p>
          <a:endParaRPr lang="en-US"/>
        </a:p>
      </dgm:t>
    </dgm:pt>
    <dgm:pt modelId="{851848C0-D859-48FB-8052-5327A9212E9D}" type="sibTrans" cxnId="{E90D35A7-21EB-4875-9571-E5000457863E}">
      <dgm:prSet/>
      <dgm:spPr/>
      <dgm:t>
        <a:bodyPr/>
        <a:lstStyle/>
        <a:p>
          <a:endParaRPr lang="en-US"/>
        </a:p>
      </dgm:t>
    </dgm:pt>
    <dgm:pt modelId="{9E657D82-EB83-46E5-86D3-A787ABBCA5DE}">
      <dgm:prSet phldrT="[Текст]" phldr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298FB38-49A8-4E90-AC1A-0A603E568B37}" type="parTrans" cxnId="{A4CC292A-0903-47CA-8A86-8CAB780CB500}">
      <dgm:prSet/>
      <dgm:spPr/>
      <dgm:t>
        <a:bodyPr/>
        <a:lstStyle/>
        <a:p>
          <a:endParaRPr lang="en-US"/>
        </a:p>
      </dgm:t>
    </dgm:pt>
    <dgm:pt modelId="{424A0071-DB6A-4F62-B193-30201E0F6618}" type="sibTrans" cxnId="{A4CC292A-0903-47CA-8A86-8CAB780CB500}">
      <dgm:prSet/>
      <dgm:spPr/>
      <dgm:t>
        <a:bodyPr/>
        <a:lstStyle/>
        <a:p>
          <a:endParaRPr lang="en-US"/>
        </a:p>
      </dgm:t>
    </dgm:pt>
    <dgm:pt modelId="{FD05A550-0E56-4F3A-B591-C9BDC086493C}" type="pres">
      <dgm:prSet presAssocID="{3CBB870C-DC34-4DA3-9253-FA9704F808F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43CB921-C17F-4A8C-896A-22DE750D1E97}" type="pres">
      <dgm:prSet presAssocID="{4C43762A-5DA7-4FE9-9533-BDC1336BCABD}" presName="posSpace" presStyleCnt="0"/>
      <dgm:spPr/>
    </dgm:pt>
    <dgm:pt modelId="{95CEF2AD-E853-4E3F-9565-BA7FBBD17C48}" type="pres">
      <dgm:prSet presAssocID="{4C43762A-5DA7-4FE9-9533-BDC1336BCABD}" presName="vertFlow" presStyleCnt="0"/>
      <dgm:spPr/>
    </dgm:pt>
    <dgm:pt modelId="{C56CB0D7-7861-40C8-83FF-D223294289BB}" type="pres">
      <dgm:prSet presAssocID="{4C43762A-5DA7-4FE9-9533-BDC1336BCABD}" presName="topSpace" presStyleCnt="0"/>
      <dgm:spPr/>
    </dgm:pt>
    <dgm:pt modelId="{26C8574A-8533-4320-AF35-8935E5067370}" type="pres">
      <dgm:prSet presAssocID="{4C43762A-5DA7-4FE9-9533-BDC1336BCABD}" presName="firstComp" presStyleCnt="0"/>
      <dgm:spPr/>
    </dgm:pt>
    <dgm:pt modelId="{5770A612-B913-4303-9322-83ECE34997B7}" type="pres">
      <dgm:prSet presAssocID="{4C43762A-5DA7-4FE9-9533-BDC1336BCABD}" presName="firstChild" presStyleLbl="bgAccFollowNode1" presStyleIdx="0" presStyleCnt="2" custScaleX="147911" custScaleY="226813" custLinFactY="3122" custLinFactNeighborX="25845" custLinFactNeighborY="100000"/>
      <dgm:spPr>
        <a:blipFill rotWithShape="0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6B332201-D391-4DB4-B66D-C95488E96D46}" type="pres">
      <dgm:prSet presAssocID="{4C43762A-5DA7-4FE9-9533-BDC1336BCABD}" presName="firstChildTx" presStyleLbl="bgAccFollowNode1" presStyleIdx="0" presStyleCnt="2">
        <dgm:presLayoutVars>
          <dgm:bulletEnabled val="1"/>
        </dgm:presLayoutVars>
      </dgm:prSet>
      <dgm:spPr/>
    </dgm:pt>
    <dgm:pt modelId="{E7D95943-A587-4FD8-8C28-8B1EE19B55DC}" type="pres">
      <dgm:prSet presAssocID="{4C43762A-5DA7-4FE9-9533-BDC1336BCABD}" presName="negSpace" presStyleCnt="0"/>
      <dgm:spPr/>
    </dgm:pt>
    <dgm:pt modelId="{8915185B-59A7-4C93-B54F-12F4AAFBC8DB}" type="pres">
      <dgm:prSet presAssocID="{4C43762A-5DA7-4FE9-9533-BDC1336BCABD}" presName="circle" presStyleLbl="node1" presStyleIdx="0" presStyleCnt="2" custScaleX="322676" custScaleY="176350" custLinFactNeighborX="-22866" custLinFactNeighborY="-44096"/>
      <dgm:spPr/>
      <dgm:t>
        <a:bodyPr/>
        <a:lstStyle/>
        <a:p>
          <a:endParaRPr lang="ru-RU"/>
        </a:p>
      </dgm:t>
    </dgm:pt>
    <dgm:pt modelId="{9D56B815-3938-475A-A8FE-D1536AE8BC57}" type="pres">
      <dgm:prSet presAssocID="{D66FBF05-6D2A-41D7-BD46-21B98BE0BCDD}" presName="transSpace" presStyleCnt="0"/>
      <dgm:spPr/>
    </dgm:pt>
    <dgm:pt modelId="{8FC564CC-67DD-4822-98A1-7DE4595B89A1}" type="pres">
      <dgm:prSet presAssocID="{B8149FA6-3D6C-4DFB-A9DF-F82E60EDD387}" presName="posSpace" presStyleCnt="0"/>
      <dgm:spPr/>
    </dgm:pt>
    <dgm:pt modelId="{16883EEA-613B-4BC6-B199-320F057A19CC}" type="pres">
      <dgm:prSet presAssocID="{B8149FA6-3D6C-4DFB-A9DF-F82E60EDD387}" presName="vertFlow" presStyleCnt="0"/>
      <dgm:spPr/>
    </dgm:pt>
    <dgm:pt modelId="{63D7CA5F-26FA-4B7A-BC0A-51F59B04CB39}" type="pres">
      <dgm:prSet presAssocID="{B8149FA6-3D6C-4DFB-A9DF-F82E60EDD387}" presName="topSpace" presStyleCnt="0"/>
      <dgm:spPr/>
    </dgm:pt>
    <dgm:pt modelId="{39807960-D251-4E20-85C8-FFC381F6932A}" type="pres">
      <dgm:prSet presAssocID="{B8149FA6-3D6C-4DFB-A9DF-F82E60EDD387}" presName="firstComp" presStyleCnt="0"/>
      <dgm:spPr/>
    </dgm:pt>
    <dgm:pt modelId="{A04618F4-E53C-427B-9DB5-C5BC47BBDD4D}" type="pres">
      <dgm:prSet presAssocID="{B8149FA6-3D6C-4DFB-A9DF-F82E60EDD387}" presName="firstChild" presStyleLbl="bgAccFollowNode1" presStyleIdx="1" presStyleCnt="2" custScaleX="147834" custScaleY="226790" custLinFactNeighborX="-50185" custLinFactNeighborY="94072"/>
      <dgm:spPr/>
      <dgm:t>
        <a:bodyPr/>
        <a:lstStyle/>
        <a:p>
          <a:endParaRPr lang="ru-RU"/>
        </a:p>
      </dgm:t>
    </dgm:pt>
    <dgm:pt modelId="{07E208A1-1544-48C6-B621-030C067772F9}" type="pres">
      <dgm:prSet presAssocID="{B8149FA6-3D6C-4DFB-A9DF-F82E60EDD387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03803-A1B9-4C7A-8B60-F38156502267}" type="pres">
      <dgm:prSet presAssocID="{B8149FA6-3D6C-4DFB-A9DF-F82E60EDD387}" presName="negSpace" presStyleCnt="0"/>
      <dgm:spPr/>
    </dgm:pt>
    <dgm:pt modelId="{74DB29AF-99CE-45BD-A857-0D5A8A128F46}" type="pres">
      <dgm:prSet presAssocID="{B8149FA6-3D6C-4DFB-A9DF-F82E60EDD387}" presName="circle" presStyleLbl="node1" presStyleIdx="1" presStyleCnt="2" custScaleX="322594" custScaleY="169881" custLinFactNeighborX="-84811" custLinFactNeighborY="-49138"/>
      <dgm:spPr/>
      <dgm:t>
        <a:bodyPr/>
        <a:lstStyle/>
        <a:p>
          <a:endParaRPr lang="ru-RU"/>
        </a:p>
      </dgm:t>
    </dgm:pt>
  </dgm:ptLst>
  <dgm:cxnLst>
    <dgm:cxn modelId="{C3904C42-CD2C-4C52-95AF-EF6C1E16C605}" type="presOf" srcId="{B8149FA6-3D6C-4DFB-A9DF-F82E60EDD387}" destId="{74DB29AF-99CE-45BD-A857-0D5A8A128F46}" srcOrd="0" destOrd="0" presId="urn:microsoft.com/office/officeart/2005/8/layout/hList9"/>
    <dgm:cxn modelId="{50504374-EA25-44A1-8E61-65497B40405E}" srcId="{3CBB870C-DC34-4DA3-9253-FA9704F808FE}" destId="{4C43762A-5DA7-4FE9-9533-BDC1336BCABD}" srcOrd="0" destOrd="0" parTransId="{2F572969-384D-459C-9947-22EAF1387F72}" sibTransId="{D66FBF05-6D2A-41D7-BD46-21B98BE0BCDD}"/>
    <dgm:cxn modelId="{E90D35A7-21EB-4875-9571-E5000457863E}" srcId="{3CBB870C-DC34-4DA3-9253-FA9704F808FE}" destId="{B8149FA6-3D6C-4DFB-A9DF-F82E60EDD387}" srcOrd="1" destOrd="0" parTransId="{B741C500-8AD7-4BBC-B3A0-A562AADD26D8}" sibTransId="{851848C0-D859-48FB-8052-5327A9212E9D}"/>
    <dgm:cxn modelId="{4D960FE9-7304-400E-AC3D-650CE4C533DE}" type="presOf" srcId="{9E657D82-EB83-46E5-86D3-A787ABBCA5DE}" destId="{07E208A1-1544-48C6-B621-030C067772F9}" srcOrd="1" destOrd="0" presId="urn:microsoft.com/office/officeart/2005/8/layout/hList9"/>
    <dgm:cxn modelId="{A35595A5-C65A-4C01-AC11-5FE750E06B84}" type="presOf" srcId="{4C43762A-5DA7-4FE9-9533-BDC1336BCABD}" destId="{8915185B-59A7-4C93-B54F-12F4AAFBC8DB}" srcOrd="0" destOrd="0" presId="urn:microsoft.com/office/officeart/2005/8/layout/hList9"/>
    <dgm:cxn modelId="{A4CC292A-0903-47CA-8A86-8CAB780CB500}" srcId="{B8149FA6-3D6C-4DFB-A9DF-F82E60EDD387}" destId="{9E657D82-EB83-46E5-86D3-A787ABBCA5DE}" srcOrd="0" destOrd="0" parTransId="{B298FB38-49A8-4E90-AC1A-0A603E568B37}" sibTransId="{424A0071-DB6A-4F62-B193-30201E0F6618}"/>
    <dgm:cxn modelId="{24AFD409-9FE8-4154-BBF4-98A29BF3B80C}" type="presOf" srcId="{3CBB870C-DC34-4DA3-9253-FA9704F808FE}" destId="{FD05A550-0E56-4F3A-B591-C9BDC086493C}" srcOrd="0" destOrd="0" presId="urn:microsoft.com/office/officeart/2005/8/layout/hList9"/>
    <dgm:cxn modelId="{67AC8BF0-F2E9-44DC-9C75-768A6746AADE}" type="presOf" srcId="{9E657D82-EB83-46E5-86D3-A787ABBCA5DE}" destId="{A04618F4-E53C-427B-9DB5-C5BC47BBDD4D}" srcOrd="0" destOrd="0" presId="urn:microsoft.com/office/officeart/2005/8/layout/hList9"/>
    <dgm:cxn modelId="{B63E2D93-ED41-4A39-A7A2-FC0DC429F2D2}" type="presParOf" srcId="{FD05A550-0E56-4F3A-B591-C9BDC086493C}" destId="{C43CB921-C17F-4A8C-896A-22DE750D1E97}" srcOrd="0" destOrd="0" presId="urn:microsoft.com/office/officeart/2005/8/layout/hList9"/>
    <dgm:cxn modelId="{9D602685-0882-4BD9-B1AC-DA541E01C2A1}" type="presParOf" srcId="{FD05A550-0E56-4F3A-B591-C9BDC086493C}" destId="{95CEF2AD-E853-4E3F-9565-BA7FBBD17C48}" srcOrd="1" destOrd="0" presId="urn:microsoft.com/office/officeart/2005/8/layout/hList9"/>
    <dgm:cxn modelId="{E2894DF7-EE71-4129-B626-601E2CB4D5A7}" type="presParOf" srcId="{95CEF2AD-E853-4E3F-9565-BA7FBBD17C48}" destId="{C56CB0D7-7861-40C8-83FF-D223294289BB}" srcOrd="0" destOrd="0" presId="urn:microsoft.com/office/officeart/2005/8/layout/hList9"/>
    <dgm:cxn modelId="{FF93AD98-68B9-4DC7-B10D-421E74552AF3}" type="presParOf" srcId="{95CEF2AD-E853-4E3F-9565-BA7FBBD17C48}" destId="{26C8574A-8533-4320-AF35-8935E5067370}" srcOrd="1" destOrd="0" presId="urn:microsoft.com/office/officeart/2005/8/layout/hList9"/>
    <dgm:cxn modelId="{CD42C958-CA39-4394-B6C3-C65462EA3D9C}" type="presParOf" srcId="{26C8574A-8533-4320-AF35-8935E5067370}" destId="{5770A612-B913-4303-9322-83ECE34997B7}" srcOrd="0" destOrd="0" presId="urn:microsoft.com/office/officeart/2005/8/layout/hList9"/>
    <dgm:cxn modelId="{378BB680-2765-4573-BA5C-B3E728FCD0A9}" type="presParOf" srcId="{26C8574A-8533-4320-AF35-8935E5067370}" destId="{6B332201-D391-4DB4-B66D-C95488E96D46}" srcOrd="1" destOrd="0" presId="urn:microsoft.com/office/officeart/2005/8/layout/hList9"/>
    <dgm:cxn modelId="{763C08F4-96E6-4D66-85CD-12EE5D8653C4}" type="presParOf" srcId="{FD05A550-0E56-4F3A-B591-C9BDC086493C}" destId="{E7D95943-A587-4FD8-8C28-8B1EE19B55DC}" srcOrd="2" destOrd="0" presId="urn:microsoft.com/office/officeart/2005/8/layout/hList9"/>
    <dgm:cxn modelId="{2EBDC909-07FA-43AC-9AF8-A2C522B55991}" type="presParOf" srcId="{FD05A550-0E56-4F3A-B591-C9BDC086493C}" destId="{8915185B-59A7-4C93-B54F-12F4AAFBC8DB}" srcOrd="3" destOrd="0" presId="urn:microsoft.com/office/officeart/2005/8/layout/hList9"/>
    <dgm:cxn modelId="{20F97061-161E-4381-8FAB-0EE6D0E1D5B6}" type="presParOf" srcId="{FD05A550-0E56-4F3A-B591-C9BDC086493C}" destId="{9D56B815-3938-475A-A8FE-D1536AE8BC57}" srcOrd="4" destOrd="0" presId="urn:microsoft.com/office/officeart/2005/8/layout/hList9"/>
    <dgm:cxn modelId="{C7EC0F84-5BE9-4918-A7CA-AAD5EAF2E8B0}" type="presParOf" srcId="{FD05A550-0E56-4F3A-B591-C9BDC086493C}" destId="{8FC564CC-67DD-4822-98A1-7DE4595B89A1}" srcOrd="5" destOrd="0" presId="urn:microsoft.com/office/officeart/2005/8/layout/hList9"/>
    <dgm:cxn modelId="{8F823455-D5B9-40A6-A796-F26C0EB70BCF}" type="presParOf" srcId="{FD05A550-0E56-4F3A-B591-C9BDC086493C}" destId="{16883EEA-613B-4BC6-B199-320F057A19CC}" srcOrd="6" destOrd="0" presId="urn:microsoft.com/office/officeart/2005/8/layout/hList9"/>
    <dgm:cxn modelId="{5FA81D96-9642-4BFE-9E73-997DE3554AFD}" type="presParOf" srcId="{16883EEA-613B-4BC6-B199-320F057A19CC}" destId="{63D7CA5F-26FA-4B7A-BC0A-51F59B04CB39}" srcOrd="0" destOrd="0" presId="urn:microsoft.com/office/officeart/2005/8/layout/hList9"/>
    <dgm:cxn modelId="{0C07B414-5B5B-4353-9803-B4865C17D31E}" type="presParOf" srcId="{16883EEA-613B-4BC6-B199-320F057A19CC}" destId="{39807960-D251-4E20-85C8-FFC381F6932A}" srcOrd="1" destOrd="0" presId="urn:microsoft.com/office/officeart/2005/8/layout/hList9"/>
    <dgm:cxn modelId="{05B09448-A88A-4124-8CF0-557407751ED1}" type="presParOf" srcId="{39807960-D251-4E20-85C8-FFC381F6932A}" destId="{A04618F4-E53C-427B-9DB5-C5BC47BBDD4D}" srcOrd="0" destOrd="0" presId="urn:microsoft.com/office/officeart/2005/8/layout/hList9"/>
    <dgm:cxn modelId="{87D7EDB7-9832-4FA1-933C-041DB5EAF908}" type="presParOf" srcId="{39807960-D251-4E20-85C8-FFC381F6932A}" destId="{07E208A1-1544-48C6-B621-030C067772F9}" srcOrd="1" destOrd="0" presId="urn:microsoft.com/office/officeart/2005/8/layout/hList9"/>
    <dgm:cxn modelId="{4D2D6C06-21CE-4E90-8CF5-99CAFD10765A}" type="presParOf" srcId="{FD05A550-0E56-4F3A-B591-C9BDC086493C}" destId="{A3603803-A1B9-4C7A-8B60-F38156502267}" srcOrd="7" destOrd="0" presId="urn:microsoft.com/office/officeart/2005/8/layout/hList9"/>
    <dgm:cxn modelId="{7E9CAA44-5283-48AA-8B3B-CA25B94CBE06}" type="presParOf" srcId="{FD05A550-0E56-4F3A-B591-C9BDC086493C}" destId="{74DB29AF-99CE-45BD-A857-0D5A8A128F4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0A612-B913-4303-9322-83ECE34997B7}">
      <dsp:nvSpPr>
        <dsp:cNvPr id="0" name=""/>
        <dsp:cNvSpPr/>
      </dsp:nvSpPr>
      <dsp:spPr>
        <a:xfrm>
          <a:off x="387584" y="3164331"/>
          <a:ext cx="4045920" cy="2797757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5185B-59A7-4C93-B54F-12F4AAFBC8DB}">
      <dsp:nvSpPr>
        <dsp:cNvPr id="0" name=""/>
        <dsp:cNvSpPr/>
      </dsp:nvSpPr>
      <dsp:spPr>
        <a:xfrm>
          <a:off x="468025" y="855499"/>
          <a:ext cx="3978247" cy="21742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Благоприятная для жизни, физического </a:t>
          </a: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и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духовного развития, безопасная для здоровья населения среда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50626" y="1173904"/>
        <a:ext cx="2813045" cy="1537395"/>
      </dsp:txXfrm>
    </dsp:sp>
    <dsp:sp modelId="{A04618F4-E53C-427B-9DB5-C5BC47BBDD4D}">
      <dsp:nvSpPr>
        <dsp:cNvPr id="0" name=""/>
        <dsp:cNvSpPr/>
      </dsp:nvSpPr>
      <dsp:spPr>
        <a:xfrm>
          <a:off x="6332760" y="3052698"/>
          <a:ext cx="4041708" cy="2797474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5168" rIns="455168" bIns="455168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6979434" y="3052698"/>
        <a:ext cx="3395035" cy="2797474"/>
      </dsp:txXfrm>
    </dsp:sp>
    <dsp:sp modelId="{74DB29AF-99CE-45BD-A857-0D5A8A128F46}">
      <dsp:nvSpPr>
        <dsp:cNvPr id="0" name=""/>
        <dsp:cNvSpPr/>
      </dsp:nvSpPr>
      <dsp:spPr>
        <a:xfrm>
          <a:off x="6505905" y="793337"/>
          <a:ext cx="3977236" cy="2094449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Высокая продуктивность </a:t>
          </a: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и 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экономическая эффективность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88358" y="1100062"/>
        <a:ext cx="2812330" cy="1480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98D5E-C033-47CA-A331-D1E441EE50D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47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473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3640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43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60827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5223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80800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00486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6878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63049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6014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78895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922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97620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6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1"/>
            <a:ext cx="12175067" cy="18584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lIns="0" tIns="0" rIns="0" bIns="0"/>
          <a:lstStyle/>
          <a:p>
            <a:pPr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910168" y="1858434"/>
            <a:ext cx="7478458" cy="4631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29525" rIns="0" bIns="0">
            <a:spAutoFit/>
          </a:bodyPr>
          <a:lstStyle/>
          <a:p>
            <a:pPr algn="ctr">
              <a:defRPr/>
            </a:pPr>
            <a:endParaRPr lang="ru-RU" sz="66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6600" b="1" spc="11" dirty="0">
                <a:solidFill>
                  <a:srgbClr val="002060"/>
                </a:solidFill>
                <a:latin typeface="Arial"/>
                <a:cs typeface="Arial"/>
              </a:rPr>
              <a:t>Антропогенные ландшафты</a:t>
            </a:r>
          </a:p>
          <a:p>
            <a:pPr algn="ctr">
              <a:defRPr/>
            </a:pPr>
            <a:endParaRPr lang="ru-RU" sz="66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8438" algn="ctr">
              <a:lnSpc>
                <a:spcPts val="4151"/>
              </a:lnSpc>
              <a:defRPr/>
            </a:pPr>
            <a:endParaRPr sz="4000" b="1" dirty="0">
              <a:latin typeface="Arial"/>
              <a:cs typeface="Arial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306917" y="2798541"/>
            <a:ext cx="603251" cy="23135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2465918" y="241300"/>
            <a:ext cx="5674783" cy="1261533"/>
          </a:xfrm>
          <a:prstGeom prst="rect">
            <a:avLst/>
          </a:prstGeom>
        </p:spPr>
        <p:txBody>
          <a:bodyPr lIns="0" tIns="3091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370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 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66284" y="893233"/>
            <a:ext cx="133349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3" name="Picture 11" descr="https://pngicon.ru/file/uploads/iconka_globus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1"/>
            <a:ext cx="1745796" cy="1745796"/>
          </a:xfrm>
          <a:prstGeom prst="rect">
            <a:avLst/>
          </a:prstGeom>
          <a:noFill/>
        </p:spPr>
      </p:pic>
      <p:sp>
        <p:nvSpPr>
          <p:cNvPr id="4104" name="AutoShape 13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154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sp>
        <p:nvSpPr>
          <p:cNvPr id="4105" name="AutoShape 15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306917" y="846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1" y="154517"/>
            <a:ext cx="1477433" cy="14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Box 2"/>
          <p:cNvSpPr txBox="1">
            <a:spLocks noChangeArrowheads="1"/>
          </p:cNvSpPr>
          <p:nvPr/>
        </p:nvSpPr>
        <p:spPr bwMode="auto">
          <a:xfrm>
            <a:off x="9931927" y="442385"/>
            <a:ext cx="12202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класс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1E9F20-63B9-4F07-A912-3DEB9BB34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802" y="2265496"/>
            <a:ext cx="3310282" cy="3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Антропогенный ландшафт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3680ED-75D2-4134-A3E4-7BE61E094BEB}"/>
              </a:ext>
            </a:extLst>
          </p:cNvPr>
          <p:cNvSpPr txBox="1"/>
          <p:nvPr/>
        </p:nvSpPr>
        <p:spPr>
          <a:xfrm>
            <a:off x="68181" y="3788111"/>
            <a:ext cx="4555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Слабоизменённые </a:t>
            </a:r>
            <a:r>
              <a:rPr lang="ru-RU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ландшафты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4FEFE9-AF1A-4B36-8B56-EBAEE279EA98}"/>
              </a:ext>
            </a:extLst>
          </p:cNvPr>
          <p:cNvSpPr txBox="1"/>
          <p:nvPr/>
        </p:nvSpPr>
        <p:spPr>
          <a:xfrm>
            <a:off x="68181" y="4742218"/>
            <a:ext cx="4375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Ландшафты, испытывающие воздействие экстенсивных видов хозяйственной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00C0E5-B9E7-43DE-9D2D-35BF5E8D2000}"/>
              </a:ext>
            </a:extLst>
          </p:cNvPr>
          <p:cNvSpPr txBox="1"/>
          <p:nvPr/>
        </p:nvSpPr>
        <p:spPr>
          <a:xfrm>
            <a:off x="6749715" y="3918876"/>
            <a:ext cx="54422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таких ландшафтах деятельность человека оказывает влияние на отдельные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геокомпоненты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естественные связи сохраняются и позволяют им вернуться в изначальное состояние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732543-F5AD-41A6-87AC-296953F6D6B5}"/>
              </a:ext>
            </a:extLst>
          </p:cNvPr>
          <p:cNvSpPr txBox="1"/>
          <p:nvPr/>
        </p:nvSpPr>
        <p:spPr>
          <a:xfrm>
            <a:off x="4868778" y="1874177"/>
            <a:ext cx="3160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Охота и рыболовство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89428F-79B6-4FBE-ADA6-B8C200635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991270"/>
            <a:ext cx="4796588" cy="27968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EDDCEA-A2A3-4859-A493-9896963E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21" y="991270"/>
            <a:ext cx="4259181" cy="2686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163ED8-F568-458E-9022-DA9BA7E60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664" y="4027865"/>
            <a:ext cx="2306052" cy="26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Антропогенный ландшафт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3680ED-75D2-4134-A3E4-7BE61E094BEB}"/>
              </a:ext>
            </a:extLst>
          </p:cNvPr>
          <p:cNvSpPr txBox="1"/>
          <p:nvPr/>
        </p:nvSpPr>
        <p:spPr>
          <a:xfrm>
            <a:off x="68181" y="3788111"/>
            <a:ext cx="5193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Сильноизменённые (нарушенные) </a:t>
            </a:r>
          </a:p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ландшафты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4FEFE9-AF1A-4B36-8B56-EBAEE279EA98}"/>
              </a:ext>
            </a:extLst>
          </p:cNvPr>
          <p:cNvSpPr txBox="1"/>
          <p:nvPr/>
        </p:nvSpPr>
        <p:spPr>
          <a:xfrm>
            <a:off x="68181" y="5215321"/>
            <a:ext cx="4952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Ландшафты этой группы сильно изменены интенсивной хозяйственной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деятельностью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00C0E5-B9E7-43DE-9D2D-35BF5E8D2000}"/>
              </a:ext>
            </a:extLst>
          </p:cNvPr>
          <p:cNvSpPr txBox="1"/>
          <p:nvPr/>
        </p:nvSpPr>
        <p:spPr>
          <a:xfrm>
            <a:off x="7944852" y="4132383"/>
            <a:ext cx="4178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При этом серьёзным изменениям подвергались многие компоненты геосистем, нарушена их структура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732543-F5AD-41A6-87AC-296953F6D6B5}"/>
              </a:ext>
            </a:extLst>
          </p:cNvPr>
          <p:cNvSpPr txBox="1"/>
          <p:nvPr/>
        </p:nvSpPr>
        <p:spPr>
          <a:xfrm>
            <a:off x="4896850" y="1561565"/>
            <a:ext cx="3160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Карьеры, отработанные шахты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2A00A0-DFE4-48D0-AA2F-163B2A21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12" y="1014056"/>
            <a:ext cx="4808620" cy="2774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E28B9B-09BA-42D4-9A84-EA2A127B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042" y="1014056"/>
            <a:ext cx="4283241" cy="27740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5AB84F-2B29-4356-A9AE-587CA3A8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557" y="4010526"/>
            <a:ext cx="3160295" cy="26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Антропогенный ландшафт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3680ED-75D2-4134-A3E4-7BE61E094BEB}"/>
              </a:ext>
            </a:extLst>
          </p:cNvPr>
          <p:cNvSpPr txBox="1"/>
          <p:nvPr/>
        </p:nvSpPr>
        <p:spPr>
          <a:xfrm>
            <a:off x="4836695" y="2283765"/>
            <a:ext cx="4283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Культурные ландшафты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4FEFE9-AF1A-4B36-8B56-EBAEE279EA98}"/>
              </a:ext>
            </a:extLst>
          </p:cNvPr>
          <p:cNvSpPr txBox="1"/>
          <p:nvPr/>
        </p:nvSpPr>
        <p:spPr>
          <a:xfrm>
            <a:off x="5390148" y="4309526"/>
            <a:ext cx="6886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Ландшафты, структура и свойства которых изменены сознательно</a:t>
            </a:r>
            <a:r>
              <a:rPr lang="ru-R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научной основе с </a:t>
            </a:r>
            <a:r>
              <a:rPr lang="ru-R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учётом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долгосрочных интересов развития </a:t>
            </a:r>
            <a:r>
              <a:rPr lang="ru-R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общества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3C24A5-98F8-4FE3-A8B0-5435F903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" y="885711"/>
            <a:ext cx="5318271" cy="3231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CFB095-C361-4FEF-A632-D416BB098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189" y="963582"/>
            <a:ext cx="3577390" cy="32312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025050B-F0C7-47AD-83E7-259F6F066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71" y="4309526"/>
            <a:ext cx="5318271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Культурный  ландшафт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4A394729-3C02-4DDE-BFF7-651C8C980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944866"/>
              </p:ext>
            </p:extLst>
          </p:nvPr>
        </p:nvGraphicFramePr>
        <p:xfrm>
          <a:off x="609600" y="375742"/>
          <a:ext cx="11582400" cy="6089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46A94B1-5214-4A3F-BF06-6DBEE193EF79}"/>
              </a:ext>
            </a:extLst>
          </p:cNvPr>
          <p:cNvCxnSpPr/>
          <p:nvPr/>
        </p:nvCxnSpPr>
        <p:spPr>
          <a:xfrm>
            <a:off x="6096000" y="1219200"/>
            <a:ext cx="0" cy="5245768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Нарушенные земли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27D998CE-29EA-46A5-B811-8A3552CC47CA}"/>
              </a:ext>
            </a:extLst>
          </p:cNvPr>
          <p:cNvSpPr/>
          <p:nvPr/>
        </p:nvSpPr>
        <p:spPr>
          <a:xfrm rot="5400000">
            <a:off x="5825548" y="429608"/>
            <a:ext cx="540902" cy="1349221"/>
          </a:xfrm>
          <a:prstGeom prst="rightArrow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xmlns="" id="{AE370652-5A32-4E72-A95E-EE55AE80E094}"/>
              </a:ext>
            </a:extLst>
          </p:cNvPr>
          <p:cNvSpPr/>
          <p:nvPr/>
        </p:nvSpPr>
        <p:spPr>
          <a:xfrm>
            <a:off x="529389" y="1487431"/>
            <a:ext cx="11486148" cy="162903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Территории, которые под воздействием деятельности человека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и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естественных процессов потеряли свою хозяйственную ценность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и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эстетический облик, превратившись в источник отрицательного воздействия на среду жизни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C760A3-D838-4C24-AB48-B9B4BA1A7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1" y="3229224"/>
            <a:ext cx="5775158" cy="27950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0F4288-C1DC-4854-A0BF-577D845FF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51" y="3229224"/>
            <a:ext cx="5301666" cy="2795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0379A9-E4BD-4F93-B354-09FCD3324C22}"/>
              </a:ext>
            </a:extLst>
          </p:cNvPr>
          <p:cNvSpPr txBox="1"/>
          <p:nvPr/>
        </p:nvSpPr>
        <p:spPr>
          <a:xfrm>
            <a:off x="186436" y="6072652"/>
            <a:ext cx="11973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Становятся источником загрязнения почвы, воды воздуха, осложняют хозяйственное использование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4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Рекультивация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2C3A9B8-F757-44FC-838C-DA0FC1EB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1" y="896667"/>
            <a:ext cx="2919663" cy="22957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CC8772-90C4-4C22-9FD3-2308660B15F0}"/>
              </a:ext>
            </a:extLst>
          </p:cNvPr>
          <p:cNvSpPr txBox="1"/>
          <p:nvPr/>
        </p:nvSpPr>
        <p:spPr>
          <a:xfrm>
            <a:off x="224340" y="5145725"/>
            <a:ext cx="5638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Рекультивация промышленных земель, нарушенных при добыче полезных ископаемых, ведётся в двух основных направлениях: биологическом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и рекреационном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DC266C4-2CFD-4265-B16A-FE93EB28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122" y="896667"/>
            <a:ext cx="5831304" cy="36934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832332-4A75-474D-8749-32EDBAE90BF0}"/>
              </a:ext>
            </a:extLst>
          </p:cNvPr>
          <p:cNvSpPr txBox="1"/>
          <p:nvPr/>
        </p:nvSpPr>
        <p:spPr>
          <a:xfrm>
            <a:off x="5951122" y="4590145"/>
            <a:ext cx="59761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рекультивации — возможность использования земель в производственных и сельскохозяйственных целях, а также высокий социально-экономический эффект, создание благоприятных условий для жизни человека, восстановление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экосистемы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5206B30C-EE00-4945-AACE-FA21BBF5BF73}"/>
              </a:ext>
            </a:extLst>
          </p:cNvPr>
          <p:cNvCxnSpPr/>
          <p:nvPr/>
        </p:nvCxnSpPr>
        <p:spPr>
          <a:xfrm>
            <a:off x="5775158" y="896667"/>
            <a:ext cx="0" cy="5632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80721C0-9A54-4C30-AE51-7245DDBB1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450" y="932696"/>
            <a:ext cx="2425372" cy="22596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CFB4687-574D-4490-B026-9B0A0B16B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3" y="3280171"/>
            <a:ext cx="5510714" cy="18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Геотехсистема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673A04-B929-430E-92D8-42095A230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90" y="924961"/>
            <a:ext cx="5494420" cy="27609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D4C15C-6D4E-429E-82ED-6C178000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48" y="3801979"/>
            <a:ext cx="5486361" cy="2948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714467-1FE5-43FC-91A1-7E50B282AAE1}"/>
              </a:ext>
            </a:extLst>
          </p:cNvPr>
          <p:cNvSpPr txBox="1"/>
          <p:nvPr/>
        </p:nvSpPr>
        <p:spPr>
          <a:xfrm>
            <a:off x="5903475" y="889087"/>
            <a:ext cx="60625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Формируются в результате внедрения в природную среду технических объектов,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в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структуре которых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гармонично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сосуществуют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и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взаимодействуют компоненты природы и элементы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</a:t>
            </a: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2152EF-8CE7-42F9-8DA8-0D6CC2E3C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647" y="4425686"/>
            <a:ext cx="2935705" cy="23252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78CB35F-DF40-4BB0-9383-B8D5DBE49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475" y="4425686"/>
            <a:ext cx="2935705" cy="232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</a:p>
        </p:txBody>
      </p:sp>
      <p:sp>
        <p:nvSpPr>
          <p:cNvPr id="3" name="object 5"/>
          <p:cNvSpPr>
            <a:spLocks/>
          </p:cNvSpPr>
          <p:nvPr/>
        </p:nvSpPr>
        <p:spPr bwMode="auto">
          <a:xfrm>
            <a:off x="694267" y="1437217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8"/>
          <p:cNvSpPr txBox="1">
            <a:spLocks noChangeArrowheads="1"/>
          </p:cNvSpPr>
          <p:nvPr/>
        </p:nvSpPr>
        <p:spPr bwMode="auto">
          <a:xfrm>
            <a:off x="3206750" y="1841802"/>
            <a:ext cx="8290983" cy="351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1. Прочитать 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  <a:p>
            <a:pPr marL="725488"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§11 Антропогенные  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            ландшафты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2. Ответить письменно </a:t>
            </a:r>
          </a:p>
          <a:p>
            <a:pPr marL="725488"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на вопрос 4  стр</a:t>
            </a:r>
            <a:r>
              <a:rPr lang="ru-RU" altLang="ru-RU" sz="4400" b="1" dirty="0" smtClean="0">
                <a:solidFill>
                  <a:srgbClr val="007035"/>
                </a:solidFill>
              </a:rPr>
              <a:t>. 49</a:t>
            </a:r>
            <a:endParaRPr lang="ru-RU" altLang="ru-RU" sz="4400" b="1" dirty="0">
              <a:solidFill>
                <a:srgbClr val="007035"/>
              </a:solidFill>
            </a:endParaRP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</p:txBody>
      </p:sp>
      <p:sp>
        <p:nvSpPr>
          <p:cNvPr id="5" name="object 10"/>
          <p:cNvSpPr>
            <a:spLocks/>
          </p:cNvSpPr>
          <p:nvPr/>
        </p:nvSpPr>
        <p:spPr bwMode="auto">
          <a:xfrm>
            <a:off x="3525550" y="5593715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6" name="object 13"/>
          <p:cNvGrpSpPr>
            <a:grpSpLocks/>
          </p:cNvGrpSpPr>
          <p:nvPr/>
        </p:nvGrpSpPr>
        <p:grpSpPr bwMode="auto">
          <a:xfrm>
            <a:off x="797985" y="2535767"/>
            <a:ext cx="1917700" cy="2861733"/>
            <a:chOff x="377244" y="1199601"/>
            <a:chExt cx="906780" cy="1353820"/>
          </a:xfrm>
        </p:grpSpPr>
        <p:sp>
          <p:nvSpPr>
            <p:cNvPr id="7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9" name="object 16"/>
          <p:cNvGrpSpPr>
            <a:grpSpLocks/>
          </p:cNvGrpSpPr>
          <p:nvPr/>
        </p:nvGrpSpPr>
        <p:grpSpPr bwMode="auto">
          <a:xfrm>
            <a:off x="679451" y="5568951"/>
            <a:ext cx="2207683" cy="488949"/>
            <a:chOff x="320975" y="2634669"/>
            <a:chExt cx="1043940" cy="231775"/>
          </a:xfrm>
        </p:grpSpPr>
        <p:sp>
          <p:nvSpPr>
            <p:cNvPr id="10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04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7895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Антропогенное воздействие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1524C2-6449-4FAE-91F5-2480917BE633}"/>
              </a:ext>
            </a:extLst>
          </p:cNvPr>
          <p:cNvSpPr txBox="1"/>
          <p:nvPr/>
        </p:nvSpPr>
        <p:spPr>
          <a:xfrm>
            <a:off x="150945" y="4549298"/>
            <a:ext cx="57284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момента появления человека на Земле он оказывает воздействие </a:t>
            </a:r>
            <a:r>
              <a:rPr lang="en-US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природу, изменяет её </a:t>
            </a:r>
            <a:r>
              <a:rPr lang="en-US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ru-RU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 или ином </a:t>
            </a:r>
            <a:r>
              <a:rPr lang="ru-RU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направлении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D29D7-A0C8-4A1B-A25C-6253BF8EB922}"/>
              </a:ext>
            </a:extLst>
          </p:cNvPr>
          <p:cNvSpPr txBox="1"/>
          <p:nvPr/>
        </p:nvSpPr>
        <p:spPr>
          <a:xfrm>
            <a:off x="6167431" y="4664715"/>
            <a:ext cx="587362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Степень и характер изменения геосистем при этом зависят как от величины антропогенного воздействия, так и от природных особенностей самих геосистем</a:t>
            </a:r>
            <a:endParaRPr lang="en-US" sz="25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3A9EA1-4B50-4ACA-906C-F8ABF4BE8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82" y="1141885"/>
            <a:ext cx="5380383" cy="34074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54A592-8087-491F-9DE1-1DE3863C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79" y="1141884"/>
            <a:ext cx="5380383" cy="340741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BD38D855-02F5-425F-95A7-ED0701BD6FF8}"/>
              </a:ext>
            </a:extLst>
          </p:cNvPr>
          <p:cNvCxnSpPr/>
          <p:nvPr/>
        </p:nvCxnSpPr>
        <p:spPr>
          <a:xfrm>
            <a:off x="6003234" y="1141884"/>
            <a:ext cx="0" cy="548060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Антропогенное воздействие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1113184"/>
            <a:ext cx="4304863" cy="3477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892802-9963-4273-AF8D-245359B71CEF}"/>
              </a:ext>
            </a:extLst>
          </p:cNvPr>
          <p:cNvSpPr txBox="1"/>
          <p:nvPr/>
        </p:nvSpPr>
        <p:spPr>
          <a:xfrm>
            <a:off x="4777461" y="939758"/>
            <a:ext cx="729526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хозяйственная деятельность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 связана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определёнными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компонентами природы. 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богарное земледелие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связано с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почвой,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 и лесное хозяйство с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растительностью, добывающая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с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горными породами. </a:t>
            </a:r>
            <a:endParaRPr lang="ru-RU" sz="22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результате хозяйственной деятельности эти природные компоненты в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определённой мере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изменяются. В некоторых случаях изменения одних компонентов природы  способствуют изменению других.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EAC404C-CFDF-4870-8BF1-68A33CBE0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4829599"/>
            <a:ext cx="3914273" cy="2028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A9377DB-4FBD-43F7-8623-85B7BB9BC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060" y="4829599"/>
            <a:ext cx="3914273" cy="2028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BB58B26-0F6C-4EBA-B39B-3FAFF11C6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850" y="4829599"/>
            <a:ext cx="3799880" cy="20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Антропогенное воздействие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C97C0-0A49-452D-BF5E-3DB901F5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1108538"/>
            <a:ext cx="3898229" cy="333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892802-9963-4273-AF8D-245359B71CEF}"/>
              </a:ext>
            </a:extLst>
          </p:cNvPr>
          <p:cNvSpPr txBox="1"/>
          <p:nvPr/>
        </p:nvSpPr>
        <p:spPr>
          <a:xfrm>
            <a:off x="4523875" y="1113184"/>
            <a:ext cx="7548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Взаимосвязь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геокомпонентов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приводит во многих случаях к тому, что целенаправленное воздействие на один из них приводит к не планированным изменениям состояния других.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714C4F-DE75-4088-93D2-3B6282F5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524" y="2846514"/>
            <a:ext cx="3898229" cy="2875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59DCB0-F0A7-4D79-BDCF-1BE36B93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753" y="3429000"/>
            <a:ext cx="3705726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09B0F2-03C9-4A28-9E97-715E73A2C75E}"/>
              </a:ext>
            </a:extLst>
          </p:cNvPr>
          <p:cNvSpPr txBox="1"/>
          <p:nvPr/>
        </p:nvSpPr>
        <p:spPr>
          <a:xfrm>
            <a:off x="7940843" y="5722295"/>
            <a:ext cx="4131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Сооружение водохранилища приводит  к затоплению </a:t>
            </a: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 заболачиванию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земель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2F7226-06BD-40D2-BABA-45330789C1D1}"/>
              </a:ext>
            </a:extLst>
          </p:cNvPr>
          <p:cNvSpPr txBox="1"/>
          <p:nvPr/>
        </p:nvSpPr>
        <p:spPr>
          <a:xfrm>
            <a:off x="503724" y="4788023"/>
            <a:ext cx="3427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Откачивание подземных вод – к просадке земной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поверхности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08249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Антропогенный ландшафт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884413C-9FBD-4B3E-8293-F8A9B74B2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7" y="1114097"/>
            <a:ext cx="5381124" cy="27736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EB095D-9D47-4E2C-9C01-7128F9CF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98" y="3959087"/>
            <a:ext cx="5381124" cy="26983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7425A25-5FB1-45A1-B24A-5876A5357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398" y="1114097"/>
            <a:ext cx="5239001" cy="2773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83E235-594D-46DB-93E2-F721DCCF4F2C}"/>
              </a:ext>
            </a:extLst>
          </p:cNvPr>
          <p:cNvSpPr txBox="1"/>
          <p:nvPr/>
        </p:nvSpPr>
        <p:spPr>
          <a:xfrm>
            <a:off x="6336632" y="4186990"/>
            <a:ext cx="55896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Геосистемы, 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изменённые 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воздействием  хозяйственной  деятельности человека </a:t>
            </a:r>
            <a:endParaRPr 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Антропогенный ландшафт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DF5D13-73BE-488F-AA2B-8DBE34695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29" y="1111552"/>
            <a:ext cx="2381250" cy="3152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CD00B3-E113-4808-868A-BBF683A56FAB}"/>
              </a:ext>
            </a:extLst>
          </p:cNvPr>
          <p:cNvSpPr txBox="1"/>
          <p:nvPr/>
        </p:nvSpPr>
        <p:spPr>
          <a:xfrm>
            <a:off x="3324728" y="988064"/>
            <a:ext cx="88672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Ф. Н. Мильков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первым дал обоснование термина «ландшафт» как общего понятия, теоретически разработал и реализовал на практике ландшафтно-типологическое картирование.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Ф. М. Мильков – родоначальник нового направления                в географии – антропогенного ландшафтоведения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9B719E-CD1D-449F-83A1-43924BC8A167}"/>
              </a:ext>
            </a:extLst>
          </p:cNvPr>
          <p:cNvSpPr txBox="1"/>
          <p:nvPr/>
        </p:nvSpPr>
        <p:spPr>
          <a:xfrm>
            <a:off x="631782" y="4270402"/>
            <a:ext cx="2522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Ф. Н.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Мильков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ABEF07-AA7E-49E9-8B70-F92C3794C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149" y="3693805"/>
            <a:ext cx="3671689" cy="25897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869420D-9D40-46F6-AC9D-CDAB54B84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31" y="4747288"/>
            <a:ext cx="3981351" cy="19389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E9AD254-10BA-40C6-AECF-D6B1B8DDD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105" y="3324264"/>
            <a:ext cx="3593433" cy="25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CBA25DF-5C02-454F-A5EE-E184DF29DD1C}"/>
              </a:ext>
            </a:extLst>
          </p:cNvPr>
          <p:cNvSpPr/>
          <p:nvPr/>
        </p:nvSpPr>
        <p:spPr>
          <a:xfrm>
            <a:off x="0" y="-1"/>
            <a:ext cx="12192000" cy="75397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 антропогенных ландшафтов (по Ф.Н. Милькову)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Таблица 19">
            <a:extLst>
              <a:ext uri="{FF2B5EF4-FFF2-40B4-BE49-F238E27FC236}">
                <a16:creationId xmlns:a16="http://schemas.microsoft.com/office/drawing/2014/main" xmlns="" id="{E2414608-D779-455C-9B3E-B57ACCC88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699420"/>
              </p:ext>
            </p:extLst>
          </p:nvPr>
        </p:nvGraphicFramePr>
        <p:xfrm>
          <a:off x="248653" y="914401"/>
          <a:ext cx="11694694" cy="59719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8509">
                  <a:extLst>
                    <a:ext uri="{9D8B030D-6E8A-4147-A177-3AD203B41FA5}">
                      <a16:colId xmlns:a16="http://schemas.microsoft.com/office/drawing/2014/main" xmlns="" val="4182851354"/>
                    </a:ext>
                  </a:extLst>
                </a:gridCol>
                <a:gridCol w="4594343">
                  <a:extLst>
                    <a:ext uri="{9D8B030D-6E8A-4147-A177-3AD203B41FA5}">
                      <a16:colId xmlns:a16="http://schemas.microsoft.com/office/drawing/2014/main" xmlns="" val="1750218931"/>
                    </a:ext>
                  </a:extLst>
                </a:gridCol>
                <a:gridCol w="6331842">
                  <a:extLst>
                    <a:ext uri="{9D8B030D-6E8A-4147-A177-3AD203B41FA5}">
                      <a16:colId xmlns:a16="http://schemas.microsoft.com/office/drawing/2014/main" xmlns="" val="4115854951"/>
                    </a:ext>
                  </a:extLst>
                </a:gridCol>
              </a:tblGrid>
              <a:tr h="55573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Классы антропогенных ландшафтов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антропогенных ландшафтов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373692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Сельскохозяйственные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Полевые, садовые, пастбищно-луговые, смешанные.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3448952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Промышленные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Карьеры и отвалы, терриконы, 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lang="ru-RU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псевдокарст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0038357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Линейно-дорожные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Автодорожные, железнодорожные, </a:t>
                      </a:r>
                      <a:r>
                        <a:rPr lang="ru-RU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трудопроводные</a:t>
                      </a: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015826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Лесохозяйственные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Лесные полосы, вторичные леса и др.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1854298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Водохозяйственные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Водохранилища, 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каналы, рыбные </a:t>
                      </a: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пруды и др.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2946321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Рекреационные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Санатории, садово-парковые насаждения и др.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9080221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Селитебные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Городские, сельские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0101196"/>
                  </a:ext>
                </a:extLst>
              </a:tr>
              <a:tr h="555737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Беллегеративные</a:t>
                      </a: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(от лат. </a:t>
                      </a:r>
                      <a:r>
                        <a:rPr lang="en-US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velligero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война)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Оборонительные валы, курганы, крепости, 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окопы,</a:t>
                      </a: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траншеи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7418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9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Антропогенный ландшафт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CD00B3-E113-4808-868A-BBF683A56FAB}"/>
              </a:ext>
            </a:extLst>
          </p:cNvPr>
          <p:cNvSpPr txBox="1"/>
          <p:nvPr/>
        </p:nvSpPr>
        <p:spPr>
          <a:xfrm>
            <a:off x="24907" y="5175318"/>
            <a:ext cx="121670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Внёс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боль­шой вклад в раз­ви­тие ис­то­рии и тео­рии гео­гра­фии, в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ис­сле­до­ва­нии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об­щих за­ко­но­мер­но­стей фи­зи­ко-гео­гра­фической диф­фе­рен­циа­ции (в т. ч. гео­сис­тем раз­но­го уров­ня), фи­зи­ко-гео­гра­фического рай­они­ро­ва­ния, клас­си­фи­ка­ции ланд­шаф­тов, со­став­ле­ние ланд­шафт­ных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9B719E-CD1D-449F-83A1-43924BC8A167}"/>
              </a:ext>
            </a:extLst>
          </p:cNvPr>
          <p:cNvSpPr txBox="1"/>
          <p:nvPr/>
        </p:nvSpPr>
        <p:spPr>
          <a:xfrm>
            <a:off x="1666283" y="4468019"/>
            <a:ext cx="2522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А.Г.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Исаченко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57086F-82A0-49A5-9789-77DE0E797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59" y="1152107"/>
            <a:ext cx="2522121" cy="31263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A51EBD-60B9-4177-911B-9CAAFFD0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516" y="982928"/>
            <a:ext cx="6410702" cy="41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0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3099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Антропогенный ландшафт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3680ED-75D2-4134-A3E4-7BE61E094BEB}"/>
              </a:ext>
            </a:extLst>
          </p:cNvPr>
          <p:cNvSpPr txBox="1"/>
          <p:nvPr/>
        </p:nvSpPr>
        <p:spPr>
          <a:xfrm>
            <a:off x="561474" y="3788111"/>
            <a:ext cx="4555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неизменённые (первобытные) </a:t>
            </a:r>
            <a:r>
              <a:rPr lang="ru-RU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ландшафты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0E2646-98D1-4600-9E22-8C29744BE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71" y="964977"/>
            <a:ext cx="4555956" cy="2743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C40FE3-4CCB-4BA5-A937-2ABF4EEE6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147" y="964977"/>
            <a:ext cx="3384882" cy="2743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FB1E72-1F55-4927-B54D-39C914C1F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131" y="3915345"/>
            <a:ext cx="3384882" cy="2678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4FEFE9-AF1A-4B36-8B56-EBAEE279EA98}"/>
              </a:ext>
            </a:extLst>
          </p:cNvPr>
          <p:cNvSpPr txBox="1"/>
          <p:nvPr/>
        </p:nvSpPr>
        <p:spPr>
          <a:xfrm>
            <a:off x="192506" y="5393708"/>
            <a:ext cx="5293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Ландшафты, не испытывающие воздействия населения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и хозяйства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00C0E5-B9E7-43DE-9D2D-35BF5E8D2000}"/>
              </a:ext>
            </a:extLst>
          </p:cNvPr>
          <p:cNvSpPr txBox="1"/>
          <p:nvPr/>
        </p:nvSpPr>
        <p:spPr>
          <a:xfrm>
            <a:off x="8626645" y="4100529"/>
            <a:ext cx="3681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их пределах можно обнаружить только незначительные , косвенные следы человеческого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воздействия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732543-F5AD-41A6-87AC-296953F6D6B5}"/>
              </a:ext>
            </a:extLst>
          </p:cNvPr>
          <p:cNvSpPr txBox="1"/>
          <p:nvPr/>
        </p:nvSpPr>
        <p:spPr>
          <a:xfrm>
            <a:off x="5101389" y="1215386"/>
            <a:ext cx="3160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Высокогорные ледники, густые леса, заповедники и другие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ландшафты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e7bc6911f0665d74e1b493645a8dc8bac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627</Words>
  <Application>Microsoft Office PowerPoint</Application>
  <PresentationFormat>Широкоэкранный</PresentationFormat>
  <Paragraphs>93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Mistral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Закирова Ф.М</cp:lastModifiedBy>
  <cp:revision>157</cp:revision>
  <dcterms:created xsi:type="dcterms:W3CDTF">2020-07-05T16:28:38Z</dcterms:created>
  <dcterms:modified xsi:type="dcterms:W3CDTF">2020-11-01T18:36:32Z</dcterms:modified>
</cp:coreProperties>
</file>