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4" r:id="rId4"/>
    <p:sldId id="277" r:id="rId5"/>
    <p:sldId id="283" r:id="rId6"/>
    <p:sldId id="270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78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279" r:id="rId24"/>
    <p:sldId id="300" r:id="rId25"/>
    <p:sldId id="301" r:id="rId26"/>
    <p:sldId id="302" r:id="rId27"/>
    <p:sldId id="303" r:id="rId28"/>
    <p:sldId id="262" r:id="rId29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90" autoAdjust="0"/>
  </p:normalViewPr>
  <p:slideViewPr>
    <p:cSldViewPr>
      <p:cViewPr varScale="1">
        <p:scale>
          <a:sx n="141" d="100"/>
          <a:sy n="141" d="100"/>
        </p:scale>
        <p:origin x="762" y="114"/>
      </p:cViewPr>
      <p:guideLst>
        <p:guide orient="horz" pos="2880"/>
        <p:guide pos="2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65C6AB-1BC8-43CE-845E-5C50546D0D8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F67CE6-EF38-4497-AC34-40B0CF5193CF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Бедность их природных ресурсов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754789-9562-447E-84EF-39D99E4CF8BE}" type="parTrans" cxnId="{A8E25281-8BF2-4E6B-B0A2-539CD66B18D6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B8F3AD-1DE8-4F0E-BF9E-48B4AB34EBB1}" type="sibTrans" cxnId="{A8E25281-8BF2-4E6B-B0A2-539CD66B18D6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E3768-F1FC-40CC-9DF8-516E081585E0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Ограниченность минерального сырья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9A0297-E6CD-4610-ADFD-28721C33AF8F}" type="parTrans" cxnId="{A99F2E8E-9DD0-42CD-9391-D840D0259F5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3D5998-76A7-4C76-8B9D-60F5DB904CDA}" type="sibTrans" cxnId="{A99F2E8E-9DD0-42CD-9391-D840D0259F5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3A004-71A0-418D-87ED-3D7203B1E72B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Контроль </a:t>
          </a:r>
          <a:r>
            <a:rPr lang="ru-RU" sz="1200" dirty="0" err="1">
              <a:latin typeface="Arial" panose="020B0604020202020204" pitchFamily="34" charset="0"/>
              <a:cs typeface="Arial" panose="020B0604020202020204" pitchFamily="34" charset="0"/>
            </a:rPr>
            <a:t>экспортоориентирова-нных</a:t>
          </a: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 отраслей сельского хозяйства иностранными монополия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80E2B2-1A3A-489D-B829-7B63AD811F78}" type="parTrans" cxnId="{4F00DC8C-EC2B-4D72-BE50-715C6674069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4A25F-EA93-4F3E-A2A1-EF9A27D0C3E8}" type="sibTrans" cxnId="{4F00DC8C-EC2B-4D72-BE50-715C6674069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0C834D-9F14-4E4E-946D-CF69C24E97DF}" type="pres">
      <dgm:prSet presAssocID="{5865C6AB-1BC8-43CE-845E-5C50546D0D8B}" presName="rootnode" presStyleCnt="0">
        <dgm:presLayoutVars>
          <dgm:chMax/>
          <dgm:chPref/>
          <dgm:dir/>
          <dgm:animLvl val="lvl"/>
        </dgm:presLayoutVars>
      </dgm:prSet>
      <dgm:spPr/>
    </dgm:pt>
    <dgm:pt modelId="{641D0E8B-57F2-485F-A78A-353D5C3DE656}" type="pres">
      <dgm:prSet presAssocID="{9BF67CE6-EF38-4497-AC34-40B0CF5193CF}" presName="composite" presStyleCnt="0"/>
      <dgm:spPr/>
    </dgm:pt>
    <dgm:pt modelId="{A931771A-2D97-4E93-9043-CE20441A99C9}" type="pres">
      <dgm:prSet presAssocID="{9BF67CE6-EF38-4497-AC34-40B0CF5193CF}" presName="LShape" presStyleLbl="alignNode1" presStyleIdx="0" presStyleCnt="5"/>
      <dgm:spPr/>
    </dgm:pt>
    <dgm:pt modelId="{78D13C43-462D-49AE-8FD7-13B8DD6943A2}" type="pres">
      <dgm:prSet presAssocID="{9BF67CE6-EF38-4497-AC34-40B0CF5193C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642B946-A235-44E9-B6A4-AAB4B8E02855}" type="pres">
      <dgm:prSet presAssocID="{9BF67CE6-EF38-4497-AC34-40B0CF5193CF}" presName="Triangle" presStyleLbl="alignNode1" presStyleIdx="1" presStyleCnt="5"/>
      <dgm:spPr/>
    </dgm:pt>
    <dgm:pt modelId="{E83069C9-6C70-4B01-A94F-97C361287AE0}" type="pres">
      <dgm:prSet presAssocID="{8CB8F3AD-1DE8-4F0E-BF9E-48B4AB34EBB1}" presName="sibTrans" presStyleCnt="0"/>
      <dgm:spPr/>
    </dgm:pt>
    <dgm:pt modelId="{295502AA-08FD-4374-8C51-11ADC684F627}" type="pres">
      <dgm:prSet presAssocID="{8CB8F3AD-1DE8-4F0E-BF9E-48B4AB34EBB1}" presName="space" presStyleCnt="0"/>
      <dgm:spPr/>
    </dgm:pt>
    <dgm:pt modelId="{5B7C7AE6-FDFF-485D-BA5C-ED7BAE344CF4}" type="pres">
      <dgm:prSet presAssocID="{D24E3768-F1FC-40CC-9DF8-516E081585E0}" presName="composite" presStyleCnt="0"/>
      <dgm:spPr/>
    </dgm:pt>
    <dgm:pt modelId="{32BF59E1-E806-4753-B928-099D40E0BBDD}" type="pres">
      <dgm:prSet presAssocID="{D24E3768-F1FC-40CC-9DF8-516E081585E0}" presName="LShape" presStyleLbl="alignNode1" presStyleIdx="2" presStyleCnt="5"/>
      <dgm:spPr/>
    </dgm:pt>
    <dgm:pt modelId="{F7DF14D1-A6D9-4C89-A5DB-A0FABF7A77C7}" type="pres">
      <dgm:prSet presAssocID="{D24E3768-F1FC-40CC-9DF8-516E081585E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55262D4-97F4-48AD-B0F0-EB54F5B3155B}" type="pres">
      <dgm:prSet presAssocID="{D24E3768-F1FC-40CC-9DF8-516E081585E0}" presName="Triangle" presStyleLbl="alignNode1" presStyleIdx="3" presStyleCnt="5"/>
      <dgm:spPr/>
    </dgm:pt>
    <dgm:pt modelId="{822C2403-9AEA-42E7-928C-398282EC7269}" type="pres">
      <dgm:prSet presAssocID="{303D5998-76A7-4C76-8B9D-60F5DB904CDA}" presName="sibTrans" presStyleCnt="0"/>
      <dgm:spPr/>
    </dgm:pt>
    <dgm:pt modelId="{753AF9B1-EB27-4045-8E78-0E4BE7AB6F2D}" type="pres">
      <dgm:prSet presAssocID="{303D5998-76A7-4C76-8B9D-60F5DB904CDA}" presName="space" presStyleCnt="0"/>
      <dgm:spPr/>
    </dgm:pt>
    <dgm:pt modelId="{D4C3FD1B-B729-4651-AA94-22E7DCB2B238}" type="pres">
      <dgm:prSet presAssocID="{D743A004-71A0-418D-87ED-3D7203B1E72B}" presName="composite" presStyleCnt="0"/>
      <dgm:spPr/>
    </dgm:pt>
    <dgm:pt modelId="{B6572B6C-3701-4BC5-BDDD-1E1B31BBF982}" type="pres">
      <dgm:prSet presAssocID="{D743A004-71A0-418D-87ED-3D7203B1E72B}" presName="LShape" presStyleLbl="alignNode1" presStyleIdx="4" presStyleCnt="5" custLinFactNeighborX="-4234" custLinFactNeighborY="4430"/>
      <dgm:spPr/>
    </dgm:pt>
    <dgm:pt modelId="{D4241471-F25F-4252-9593-C93DAD0B0D4D}" type="pres">
      <dgm:prSet presAssocID="{D743A004-71A0-418D-87ED-3D7203B1E72B}" presName="ParentText" presStyleLbl="revTx" presStyleIdx="2" presStyleCnt="3" custScaleX="109581" custLinFactNeighborX="4471" custLinFactNeighborY="2259">
        <dgm:presLayoutVars>
          <dgm:chMax val="0"/>
          <dgm:chPref val="0"/>
          <dgm:bulletEnabled val="1"/>
        </dgm:presLayoutVars>
      </dgm:prSet>
      <dgm:spPr/>
    </dgm:pt>
  </dgm:ptLst>
  <dgm:cxnLst>
    <dgm:cxn modelId="{DDD0F414-6416-4F59-8BAA-DE4BF2BDE283}" type="presOf" srcId="{D24E3768-F1FC-40CC-9DF8-516E081585E0}" destId="{F7DF14D1-A6D9-4C89-A5DB-A0FABF7A77C7}" srcOrd="0" destOrd="0" presId="urn:microsoft.com/office/officeart/2009/3/layout/StepUpProcess"/>
    <dgm:cxn modelId="{5F8C0656-1DBD-43CE-96D3-C0E0E86F5CB2}" type="presOf" srcId="{5865C6AB-1BC8-43CE-845E-5C50546D0D8B}" destId="{4F0C834D-9F14-4E4E-946D-CF69C24E97DF}" srcOrd="0" destOrd="0" presId="urn:microsoft.com/office/officeart/2009/3/layout/StepUpProcess"/>
    <dgm:cxn modelId="{A8E25281-8BF2-4E6B-B0A2-539CD66B18D6}" srcId="{5865C6AB-1BC8-43CE-845E-5C50546D0D8B}" destId="{9BF67CE6-EF38-4497-AC34-40B0CF5193CF}" srcOrd="0" destOrd="0" parTransId="{E2754789-9562-447E-84EF-39D99E4CF8BE}" sibTransId="{8CB8F3AD-1DE8-4F0E-BF9E-48B4AB34EBB1}"/>
    <dgm:cxn modelId="{67D44784-2D09-4C0E-94BA-EB1018654258}" type="presOf" srcId="{9BF67CE6-EF38-4497-AC34-40B0CF5193CF}" destId="{78D13C43-462D-49AE-8FD7-13B8DD6943A2}" srcOrd="0" destOrd="0" presId="urn:microsoft.com/office/officeart/2009/3/layout/StepUpProcess"/>
    <dgm:cxn modelId="{4F00DC8C-EC2B-4D72-BE50-715C66740699}" srcId="{5865C6AB-1BC8-43CE-845E-5C50546D0D8B}" destId="{D743A004-71A0-418D-87ED-3D7203B1E72B}" srcOrd="2" destOrd="0" parTransId="{0280E2B2-1A3A-489D-B829-7B63AD811F78}" sibTransId="{9D74A25F-EA93-4F3E-A2A1-EF9A27D0C3E8}"/>
    <dgm:cxn modelId="{A99F2E8E-9DD0-42CD-9391-D840D0259F53}" srcId="{5865C6AB-1BC8-43CE-845E-5C50546D0D8B}" destId="{D24E3768-F1FC-40CC-9DF8-516E081585E0}" srcOrd="1" destOrd="0" parTransId="{7A9A0297-E6CD-4610-ADFD-28721C33AF8F}" sibTransId="{303D5998-76A7-4C76-8B9D-60F5DB904CDA}"/>
    <dgm:cxn modelId="{83E09F9C-B1EF-40A3-85DE-D70AA42EF282}" type="presOf" srcId="{D743A004-71A0-418D-87ED-3D7203B1E72B}" destId="{D4241471-F25F-4252-9593-C93DAD0B0D4D}" srcOrd="0" destOrd="0" presId="urn:microsoft.com/office/officeart/2009/3/layout/StepUpProcess"/>
    <dgm:cxn modelId="{CFAA3561-3457-4840-986F-0A9C00FCD1B8}" type="presParOf" srcId="{4F0C834D-9F14-4E4E-946D-CF69C24E97DF}" destId="{641D0E8B-57F2-485F-A78A-353D5C3DE656}" srcOrd="0" destOrd="0" presId="urn:microsoft.com/office/officeart/2009/3/layout/StepUpProcess"/>
    <dgm:cxn modelId="{5E376AF3-64F6-4B1B-A974-8C70AC6AF007}" type="presParOf" srcId="{641D0E8B-57F2-485F-A78A-353D5C3DE656}" destId="{A931771A-2D97-4E93-9043-CE20441A99C9}" srcOrd="0" destOrd="0" presId="urn:microsoft.com/office/officeart/2009/3/layout/StepUpProcess"/>
    <dgm:cxn modelId="{F5F93734-DE43-4FBD-A06E-975DF250F9EA}" type="presParOf" srcId="{641D0E8B-57F2-485F-A78A-353D5C3DE656}" destId="{78D13C43-462D-49AE-8FD7-13B8DD6943A2}" srcOrd="1" destOrd="0" presId="urn:microsoft.com/office/officeart/2009/3/layout/StepUpProcess"/>
    <dgm:cxn modelId="{E565834E-8A98-4F03-942F-0F6BF5BBCA58}" type="presParOf" srcId="{641D0E8B-57F2-485F-A78A-353D5C3DE656}" destId="{0642B946-A235-44E9-B6A4-AAB4B8E02855}" srcOrd="2" destOrd="0" presId="urn:microsoft.com/office/officeart/2009/3/layout/StepUpProcess"/>
    <dgm:cxn modelId="{BDCB732C-7358-4B18-9D4E-F90EAF22E8AA}" type="presParOf" srcId="{4F0C834D-9F14-4E4E-946D-CF69C24E97DF}" destId="{E83069C9-6C70-4B01-A94F-97C361287AE0}" srcOrd="1" destOrd="0" presId="urn:microsoft.com/office/officeart/2009/3/layout/StepUpProcess"/>
    <dgm:cxn modelId="{A5827525-FA12-4E23-835D-1448B6704630}" type="presParOf" srcId="{E83069C9-6C70-4B01-A94F-97C361287AE0}" destId="{295502AA-08FD-4374-8C51-11ADC684F627}" srcOrd="0" destOrd="0" presId="urn:microsoft.com/office/officeart/2009/3/layout/StepUpProcess"/>
    <dgm:cxn modelId="{F44C6083-A7B0-41A0-9950-FCE80568A130}" type="presParOf" srcId="{4F0C834D-9F14-4E4E-946D-CF69C24E97DF}" destId="{5B7C7AE6-FDFF-485D-BA5C-ED7BAE344CF4}" srcOrd="2" destOrd="0" presId="urn:microsoft.com/office/officeart/2009/3/layout/StepUpProcess"/>
    <dgm:cxn modelId="{C3AFAE97-99C3-43C2-973B-02BF1B52F1E6}" type="presParOf" srcId="{5B7C7AE6-FDFF-485D-BA5C-ED7BAE344CF4}" destId="{32BF59E1-E806-4753-B928-099D40E0BBDD}" srcOrd="0" destOrd="0" presId="urn:microsoft.com/office/officeart/2009/3/layout/StepUpProcess"/>
    <dgm:cxn modelId="{CEB7C04E-ABDF-45B5-9FF5-EA265DC85661}" type="presParOf" srcId="{5B7C7AE6-FDFF-485D-BA5C-ED7BAE344CF4}" destId="{F7DF14D1-A6D9-4C89-A5DB-A0FABF7A77C7}" srcOrd="1" destOrd="0" presId="urn:microsoft.com/office/officeart/2009/3/layout/StepUpProcess"/>
    <dgm:cxn modelId="{862F17A3-0895-48E4-AE56-B4675CB62008}" type="presParOf" srcId="{5B7C7AE6-FDFF-485D-BA5C-ED7BAE344CF4}" destId="{655262D4-97F4-48AD-B0F0-EB54F5B3155B}" srcOrd="2" destOrd="0" presId="urn:microsoft.com/office/officeart/2009/3/layout/StepUpProcess"/>
    <dgm:cxn modelId="{BAD92C9A-F45C-4539-B309-5E56EA19864A}" type="presParOf" srcId="{4F0C834D-9F14-4E4E-946D-CF69C24E97DF}" destId="{822C2403-9AEA-42E7-928C-398282EC7269}" srcOrd="3" destOrd="0" presId="urn:microsoft.com/office/officeart/2009/3/layout/StepUpProcess"/>
    <dgm:cxn modelId="{DD203FAB-3A1F-4712-925D-BB9BE14449FA}" type="presParOf" srcId="{822C2403-9AEA-42E7-928C-398282EC7269}" destId="{753AF9B1-EB27-4045-8E78-0E4BE7AB6F2D}" srcOrd="0" destOrd="0" presId="urn:microsoft.com/office/officeart/2009/3/layout/StepUpProcess"/>
    <dgm:cxn modelId="{9D3AD453-F86B-49EC-8A14-274815B44EFE}" type="presParOf" srcId="{4F0C834D-9F14-4E4E-946D-CF69C24E97DF}" destId="{D4C3FD1B-B729-4651-AA94-22E7DCB2B238}" srcOrd="4" destOrd="0" presId="urn:microsoft.com/office/officeart/2009/3/layout/StepUpProcess"/>
    <dgm:cxn modelId="{6AB5C856-5B68-4359-9641-AF5CB85A78F4}" type="presParOf" srcId="{D4C3FD1B-B729-4651-AA94-22E7DCB2B238}" destId="{B6572B6C-3701-4BC5-BDDD-1E1B31BBF982}" srcOrd="0" destOrd="0" presId="urn:microsoft.com/office/officeart/2009/3/layout/StepUpProcess"/>
    <dgm:cxn modelId="{FBA9AAB0-08B0-4064-9036-576B09692236}" type="presParOf" srcId="{D4C3FD1B-B729-4651-AA94-22E7DCB2B238}" destId="{D4241471-F25F-4252-9593-C93DAD0B0D4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1771A-2D97-4E93-9043-CE20441A99C9}">
      <dsp:nvSpPr>
        <dsp:cNvPr id="0" name=""/>
        <dsp:cNvSpPr/>
      </dsp:nvSpPr>
      <dsp:spPr>
        <a:xfrm rot="5400000">
          <a:off x="338469" y="616353"/>
          <a:ext cx="1011795" cy="168360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13C43-462D-49AE-8FD7-13B8DD6943A2}">
      <dsp:nvSpPr>
        <dsp:cNvPr id="0" name=""/>
        <dsp:cNvSpPr/>
      </dsp:nvSpPr>
      <dsp:spPr>
        <a:xfrm>
          <a:off x="169575" y="1119389"/>
          <a:ext cx="1519968" cy="1332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Бедность их природных ресурсов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575" y="1119389"/>
        <a:ext cx="1519968" cy="1332341"/>
      </dsp:txXfrm>
    </dsp:sp>
    <dsp:sp modelId="{0642B946-A235-44E9-B6A4-AAB4B8E02855}">
      <dsp:nvSpPr>
        <dsp:cNvPr id="0" name=""/>
        <dsp:cNvSpPr/>
      </dsp:nvSpPr>
      <dsp:spPr>
        <a:xfrm>
          <a:off x="1402757" y="492404"/>
          <a:ext cx="286786" cy="28678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F59E1-E806-4753-B928-099D40E0BBDD}">
      <dsp:nvSpPr>
        <dsp:cNvPr id="0" name=""/>
        <dsp:cNvSpPr/>
      </dsp:nvSpPr>
      <dsp:spPr>
        <a:xfrm rot="5400000">
          <a:off x="2199208" y="155912"/>
          <a:ext cx="1011795" cy="168360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F14D1-A6D9-4C89-A5DB-A0FABF7A77C7}">
      <dsp:nvSpPr>
        <dsp:cNvPr id="0" name=""/>
        <dsp:cNvSpPr/>
      </dsp:nvSpPr>
      <dsp:spPr>
        <a:xfrm>
          <a:off x="2030314" y="658947"/>
          <a:ext cx="1519968" cy="1332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Ограниченность минерального сырья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0314" y="658947"/>
        <a:ext cx="1519968" cy="1332341"/>
      </dsp:txXfrm>
    </dsp:sp>
    <dsp:sp modelId="{655262D4-97F4-48AD-B0F0-EB54F5B3155B}">
      <dsp:nvSpPr>
        <dsp:cNvPr id="0" name=""/>
        <dsp:cNvSpPr/>
      </dsp:nvSpPr>
      <dsp:spPr>
        <a:xfrm>
          <a:off x="3263496" y="31963"/>
          <a:ext cx="286786" cy="28678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72B6C-3701-4BC5-BDDD-1E1B31BBF982}">
      <dsp:nvSpPr>
        <dsp:cNvPr id="0" name=""/>
        <dsp:cNvSpPr/>
      </dsp:nvSpPr>
      <dsp:spPr>
        <a:xfrm rot="5400000">
          <a:off x="3988662" y="-259706"/>
          <a:ext cx="1011795" cy="168360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41471-F25F-4252-9593-C93DAD0B0D4D}">
      <dsp:nvSpPr>
        <dsp:cNvPr id="0" name=""/>
        <dsp:cNvSpPr/>
      </dsp:nvSpPr>
      <dsp:spPr>
        <a:xfrm>
          <a:off x="3820803" y="228603"/>
          <a:ext cx="1665596" cy="1332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Контроль </a:t>
          </a:r>
          <a:r>
            <a:rPr lang="ru-RU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экспортоориентирова-нных</a:t>
          </a: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 отраслей сельского хозяйства иностранными монополия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0803" y="228603"/>
        <a:ext cx="1665596" cy="1332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3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7638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4554" y="61322"/>
            <a:ext cx="295846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400" spc="-5" dirty="0"/>
              <a:t>География 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405767" y="909643"/>
            <a:ext cx="344170" cy="1366696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29610" y="66321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69462" y="60053"/>
            <a:ext cx="602216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27082" y="384537"/>
            <a:ext cx="4394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1326" y="123888"/>
            <a:ext cx="467359" cy="4667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5C50DFD-77C5-4D42-AC60-05C85BE8DCAB}"/>
              </a:ext>
            </a:extLst>
          </p:cNvPr>
          <p:cNvSpPr txBox="1"/>
          <p:nvPr/>
        </p:nvSpPr>
        <p:spPr>
          <a:xfrm>
            <a:off x="1435100" y="932296"/>
            <a:ext cx="3605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ОКЕАНИИ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305A23-C5EC-4D6B-80A9-655D06C21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1622425"/>
            <a:ext cx="2882900" cy="14954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2217372" y="2015788"/>
            <a:ext cx="3415926" cy="1062076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Крупнейшими реками являются </a:t>
            </a:r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Сепик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1126 км (Новая Гвинея), </a:t>
            </a:r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Флай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1050 км (Новая Гвинея),</a:t>
            </a:r>
          </a:p>
          <a:p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Уаикато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425 км (Новая Зеландия).</a:t>
            </a:r>
            <a:endParaRPr lang="en-US" sz="1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FF93BA-CE70-43A3-861F-EB2C23CD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" y="612369"/>
            <a:ext cx="2034803" cy="1152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057D37-AF47-4AE4-8C0F-35ABBCF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8" y="1838300"/>
            <a:ext cx="2034803" cy="11619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8EA5C7-9E8D-4A88-B8DE-AC9EF4925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374" y="614502"/>
            <a:ext cx="1694763" cy="13127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FFFD47-D30F-44BB-8714-BBF40C3D4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646" y="612369"/>
            <a:ext cx="1542405" cy="13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340783" y="621897"/>
            <a:ext cx="4017433" cy="16002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Островные государства Океании выделяются запасами минерального сырья: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никель(Новая Каледония),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нефть и газ(Папуа-Новая Гвинея, Новая Зеландия),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медь(Папуа-Новая Гвинея),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золото(Папуа-Новая Гвинея, Фиджи),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фосфориты( Науру), </a:t>
            </a:r>
          </a:p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морском дне обнаружены запасы железо-марганцевых, кобальтовых руд.</a:t>
            </a:r>
            <a:endParaRPr lang="en-US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77C3E-4CD3-4C4F-858A-A1A672A1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308225"/>
            <a:ext cx="990600" cy="819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2B2D8-A26F-44CD-88C4-13FEDE0C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2308522"/>
            <a:ext cx="990599" cy="822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68CD28-5695-431C-973E-050B05691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2305049"/>
            <a:ext cx="990599" cy="8223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245684-70D3-4067-AAC9-2B07817B9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99" y="2305049"/>
            <a:ext cx="990599" cy="822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12A2C0-BA3A-4179-B774-B278C1C65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097" y="631825"/>
            <a:ext cx="1143003" cy="1066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79A6E9-0CCD-4D96-8809-C2B0F2AFAA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775"/>
          <a:stretch/>
        </p:blipFill>
        <p:spPr>
          <a:xfrm>
            <a:off x="4483098" y="1808778"/>
            <a:ext cx="1143003" cy="13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183201" y="576812"/>
            <a:ext cx="4043358" cy="115266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Островные государства отличаются малонаселенностью. Население состоит из относящихся к австралоидной расе полинезийцев, меланезийцев и папуасов. В религии преобладает христианство, однако определенное распространение имеют и традиционное верование.</a:t>
            </a:r>
            <a:endParaRPr lang="en-US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9F9912-F7C6-4F6A-9B8A-5EEE62AC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858" y="1758708"/>
            <a:ext cx="1828800" cy="1368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6280B8-FB10-4786-891F-6811931B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27" y="1748598"/>
            <a:ext cx="1543689" cy="1368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94C932-3DEB-4C4E-BF93-151EED1F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27" y="610802"/>
            <a:ext cx="1380385" cy="1066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EAE54-DDAB-4015-8BA2-DE1E5623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100" y="1758708"/>
            <a:ext cx="1919712" cy="1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07" y="138597"/>
            <a:ext cx="5325347" cy="230832"/>
          </a:xfrm>
        </p:spPr>
        <p:txBody>
          <a:bodyPr/>
          <a:lstStyle/>
          <a:p>
            <a:pPr algn="ctr"/>
            <a:r>
              <a:rPr lang="ru-RU" sz="1500" dirty="0"/>
              <a:t>На экономическое развитие стран Океании оказывает: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7E70460-6F9A-41C8-A0F8-44EB8CF1E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059246"/>
              </p:ext>
            </p:extLst>
          </p:nvPr>
        </p:nvGraphicFramePr>
        <p:xfrm>
          <a:off x="139700" y="631825"/>
          <a:ext cx="5486400" cy="2483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6D87DC-5129-4919-87B6-EC575F5DB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072" y="2308225"/>
            <a:ext cx="1452859" cy="788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BA9B9E-44F0-441A-AC14-2C0FB69E7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00" y="2308225"/>
            <a:ext cx="1452859" cy="784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512FED-33F1-4D58-BC38-686C91D35B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427"/>
          <a:stretch/>
        </p:blipFill>
        <p:spPr>
          <a:xfrm>
            <a:off x="445132" y="2308225"/>
            <a:ext cx="1522737" cy="7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1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19" y="22225"/>
            <a:ext cx="5711781" cy="461665"/>
          </a:xfrm>
        </p:spPr>
        <p:txBody>
          <a:bodyPr/>
          <a:lstStyle/>
          <a:p>
            <a:pPr algn="ctr"/>
            <a:r>
              <a:rPr lang="ru-RU" sz="1500" dirty="0"/>
              <a:t>Основная сфера занятости населения  – сельское хозяйство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327B8-2F76-4918-AA18-E2D03D9F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631826"/>
            <a:ext cx="1759408" cy="1227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BFCB1-8886-4828-AAE4-8561BCF20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448" y="2000102"/>
            <a:ext cx="1759408" cy="10756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2D013-0FB2-4BA1-80A1-F40CE178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692" y="625539"/>
            <a:ext cx="1759408" cy="12336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1A0114-84D7-43D9-A42B-F8C08C6CB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684" y="1994599"/>
            <a:ext cx="1811626" cy="10646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ED1FA-5C06-48DA-B798-2867877062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90" y="1994598"/>
            <a:ext cx="1728618" cy="1075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8692DD-AFC8-487C-9EA9-BCC25633E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3684" y="619256"/>
            <a:ext cx="1824636" cy="12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1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19" y="22225"/>
            <a:ext cx="5711781" cy="461665"/>
          </a:xfrm>
        </p:spPr>
        <p:txBody>
          <a:bodyPr/>
          <a:lstStyle/>
          <a:p>
            <a:pPr algn="ctr"/>
            <a:r>
              <a:rPr lang="ru-RU" sz="1500" dirty="0"/>
              <a:t>Основная сфера занятости населения  – сельское хозяйство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EDDB76-B7B4-4570-9BC9-EF334D5CF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9" y="1470025"/>
            <a:ext cx="2687405" cy="16764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700" y="608022"/>
            <a:ext cx="2687404" cy="762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Океании обеспечивают 10% мирового экспорта копры (высушенная мякоть кокоса).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C12D2DA-916F-40AE-95ED-56EA62FACE0C}"/>
              </a:ext>
            </a:extLst>
          </p:cNvPr>
          <p:cNvSpPr/>
          <p:nvPr/>
        </p:nvSpPr>
        <p:spPr>
          <a:xfrm>
            <a:off x="3111500" y="2689225"/>
            <a:ext cx="2494196" cy="381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сбора ананасов</a:t>
            </a:r>
            <a:endPara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F0392E-5876-4134-978B-97FC5B273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0" y="643776"/>
            <a:ext cx="2443181" cy="1969249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16AEE3C-036E-46E6-8F4F-4EDB3A73E1C1}"/>
              </a:ext>
            </a:extLst>
          </p:cNvPr>
          <p:cNvCxnSpPr/>
          <p:nvPr/>
        </p:nvCxnSpPr>
        <p:spPr>
          <a:xfrm>
            <a:off x="2938698" y="643776"/>
            <a:ext cx="20402" cy="2426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2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19" y="22225"/>
            <a:ext cx="5711781" cy="461665"/>
          </a:xfrm>
        </p:spPr>
        <p:txBody>
          <a:bodyPr/>
          <a:lstStyle/>
          <a:p>
            <a:pPr algn="ctr"/>
            <a:r>
              <a:rPr lang="ru-RU" sz="1500" dirty="0"/>
              <a:t>Основная сфера занятости населения  – сельское хозяйство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9" y="594680"/>
            <a:ext cx="2687404" cy="1169359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 развито на крупных островах. </a:t>
            </a:r>
          </a:p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поголовью сельскохозяйственных животных в регионе лидирует Новая Зеландия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C12D2DA-916F-40AE-95ED-56EA62FACE0C}"/>
              </a:ext>
            </a:extLst>
          </p:cNvPr>
          <p:cNvSpPr/>
          <p:nvPr/>
        </p:nvSpPr>
        <p:spPr>
          <a:xfrm>
            <a:off x="3119819" y="2656627"/>
            <a:ext cx="2494196" cy="3810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 имеет также рыболовство.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16AEE3C-036E-46E6-8F4F-4EDB3A73E1C1}"/>
              </a:ext>
            </a:extLst>
          </p:cNvPr>
          <p:cNvCxnSpPr/>
          <p:nvPr/>
        </p:nvCxnSpPr>
        <p:spPr>
          <a:xfrm>
            <a:off x="2938698" y="643776"/>
            <a:ext cx="20402" cy="2426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BBDD8-98CD-48C3-A007-4D2FF699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65" y="1851025"/>
            <a:ext cx="2699924" cy="11931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CFF93-6E25-4DBC-9BD2-800519305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266" y="686752"/>
            <a:ext cx="2499292" cy="18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9" y="594680"/>
            <a:ext cx="2687404" cy="13325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представлена, в основном, предприятиями первичной обработки сельскохозяйственного сырья, лесной и добывающей отраслей.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C12D2DA-916F-40AE-95ED-56EA62FACE0C}"/>
              </a:ext>
            </a:extLst>
          </p:cNvPr>
          <p:cNvSpPr/>
          <p:nvPr/>
        </p:nvSpPr>
        <p:spPr>
          <a:xfrm>
            <a:off x="3108313" y="1959823"/>
            <a:ext cx="2494196" cy="111040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рекреационные ресурсы способствуют развитию мирового туризма. Особенно много туристов посещают Фиджи, Соломоновы острова. 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16AEE3C-036E-46E6-8F4F-4EDB3A73E1C1}"/>
              </a:ext>
            </a:extLst>
          </p:cNvPr>
          <p:cNvCxnSpPr/>
          <p:nvPr/>
        </p:nvCxnSpPr>
        <p:spPr>
          <a:xfrm>
            <a:off x="2938698" y="643776"/>
            <a:ext cx="20402" cy="2426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BC9164-C7E5-4E24-9F68-8F05C47D4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99" y="2047026"/>
            <a:ext cx="1224588" cy="9906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7A2E7B-851A-4E04-A280-74306775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057280"/>
            <a:ext cx="1358900" cy="9803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FB279-0E19-4326-BF12-1E12164D9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73" y="623569"/>
            <a:ext cx="1173394" cy="1303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FD218B-7065-43A6-AE71-DFF47FE92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675" y="623569"/>
            <a:ext cx="1360426" cy="13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58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9" y="594680"/>
            <a:ext cx="2687404" cy="7991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стран ведущее место по уровню социально-экономического развития занимает Новая Зеландия.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C12D2DA-916F-40AE-95ED-56EA62FACE0C}"/>
              </a:ext>
            </a:extLst>
          </p:cNvPr>
          <p:cNvSpPr/>
          <p:nvPr/>
        </p:nvSpPr>
        <p:spPr>
          <a:xfrm>
            <a:off x="3041062" y="2232026"/>
            <a:ext cx="2611203" cy="904022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страна «переселенческого капитализма» расположена на 2 крупных (Северном и Южном) и более 700 мелких островах.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16AEE3C-036E-46E6-8F4F-4EDB3A73E1C1}"/>
              </a:ext>
            </a:extLst>
          </p:cNvPr>
          <p:cNvCxnSpPr/>
          <p:nvPr/>
        </p:nvCxnSpPr>
        <p:spPr>
          <a:xfrm>
            <a:off x="2938698" y="643776"/>
            <a:ext cx="20402" cy="2426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7ADE51-6983-472B-A924-4E090F35D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1" y="1429597"/>
            <a:ext cx="1224588" cy="17064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2A9B21-0772-4F19-854F-D33477DC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407" y="1450554"/>
            <a:ext cx="1422494" cy="16854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49DB4-EF00-484A-AEDA-BA74BD58B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0" y="594680"/>
            <a:ext cx="2209799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31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НОВАЯ ЗЕЛАНДИЯ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8" y="594680"/>
            <a:ext cx="3429001" cy="7229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территории страны имеют абсолютную высоту более 2000 м. Недра Новой Зеландии богаты золотом, серебром, природным газом, нефтью, углем, цветными металлами. </a:t>
            </a:r>
            <a:endParaRPr lang="en-US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2BCFE3-92D7-4480-A24A-8663CD69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71" y="594681"/>
            <a:ext cx="1988930" cy="2541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6AEC4-FDE3-4238-A5DC-7FDC630A0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95" y="1429211"/>
            <a:ext cx="1726006" cy="16410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2443BF-FB45-438B-A828-ED6CF8F48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826" y="1437426"/>
            <a:ext cx="1597873" cy="16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81" y="98425"/>
            <a:ext cx="5863801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-5" dirty="0"/>
              <a:t> СТРАНЫ   ОКЕАНИИ</a:t>
            </a:r>
            <a:endParaRPr lang="ru-RU" sz="2800"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1666880" y="788221"/>
            <a:ext cx="2421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Обозначает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действие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предмета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C7048-BDF3-4643-B757-9F69C10489C6}"/>
              </a:ext>
            </a:extLst>
          </p:cNvPr>
          <p:cNvSpPr txBox="1"/>
          <p:nvPr/>
        </p:nvSpPr>
        <p:spPr>
          <a:xfrm>
            <a:off x="104206" y="555625"/>
            <a:ext cx="2634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ОКЕАНИЯ ПРЕДСТАВЛЯЕТ СОБОЙ СКОПЛЕНИЕ БОЛЬШОГО КОЛИЧЕСТВА ОСТРОВОВ, РАПОЛОЖЕННЫХ В ЮГО-ЗАПАДНОЙ И ЦЕНТРАЛЬНОЙ ЧАСТЯХ  АКВАТОРИИ ТИХОГО ОКЕАНА, С ОБЩЕЙ ПЛОЩАДЬЮ В 1, 26 МЛН КМ².</a:t>
            </a:r>
          </a:p>
          <a:p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РЕГИОНЕ ПРОЖИВАЕТ БОЛЕЕ 11 МЛН. ЧЕЛОВЕК.</a:t>
            </a:r>
            <a:endParaRPr lang="en-US" sz="1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107B38-9EE1-47A5-B095-0788E02F1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631825"/>
            <a:ext cx="2980927" cy="2438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6F4401-DFF1-456D-A761-3B19E922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73" y="2032953"/>
            <a:ext cx="2421890" cy="10372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НОВАЯ ЗЕЛАНДИЯ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8" y="594680"/>
            <a:ext cx="2743199" cy="4943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обеспечена водными ресурсами, в частности, в стране имеется более 40 рек и 3280 озер.</a:t>
            </a:r>
            <a:endParaRPr lang="en-US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3775A2-A600-4C4F-8EA3-6DC55B9BD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594680"/>
            <a:ext cx="2667002" cy="24755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1B0FD-F214-49A3-B2DB-AE4C84097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" y="1145413"/>
            <a:ext cx="2133596" cy="954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CA37F-E3AD-4800-ADFD-C39FF6576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1" y="2155825"/>
            <a:ext cx="2133596" cy="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НОВАЯ ЗЕЛАНДИЯ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8" y="594680"/>
            <a:ext cx="2743199" cy="9515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хозяйственного развития страны большое значение имеют также плодородные темно- бурые и желто-бурые почвы.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8D734-7630-47A8-B4EB-30EC77DF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65" y="626014"/>
            <a:ext cx="2640037" cy="2444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DD87C-9C67-4AB9-BFCE-4970540A1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10" y="1582602"/>
            <a:ext cx="2600373" cy="14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2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09" y="43992"/>
            <a:ext cx="5711781" cy="430887"/>
          </a:xfrm>
        </p:spPr>
        <p:txBody>
          <a:bodyPr/>
          <a:lstStyle/>
          <a:p>
            <a:pPr algn="ctr"/>
            <a:r>
              <a:rPr lang="ru-RU" sz="2800" dirty="0"/>
              <a:t>НОВАЯ ЗЕЛАНДИЯ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808025"/>
            <a:ext cx="1224588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B8AA29-B656-4CE8-B11A-8787DEA4C7C8}"/>
              </a:ext>
            </a:extLst>
          </p:cNvPr>
          <p:cNvSpPr/>
          <p:nvPr/>
        </p:nvSpPr>
        <p:spPr>
          <a:xfrm>
            <a:off x="139698" y="594680"/>
            <a:ext cx="2743199" cy="95154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хозяйственного развития страны большое значение имеют также плодородные темно- бурые и желто-бурые почвы.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8D734-7630-47A8-B4EB-30EC77DF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65" y="626014"/>
            <a:ext cx="2640037" cy="2444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DD87C-9C67-4AB9-BFCE-4970540A1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10" y="1582602"/>
            <a:ext cx="2600373" cy="14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5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dirty="0"/>
              <a:t>НОВАЯ ЗЕЛАНДИЯ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90ACB-053D-4374-9946-36E7BE649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8" y="1315114"/>
            <a:ext cx="2590800" cy="169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EE29C-EDFB-4790-B090-BB08F5850B76}"/>
              </a:ext>
            </a:extLst>
          </p:cNvPr>
          <p:cNvSpPr txBox="1"/>
          <p:nvPr/>
        </p:nvSpPr>
        <p:spPr>
          <a:xfrm>
            <a:off x="198120" y="631825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лесов составляет около 2 млн. га.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5A98F1-A945-432C-BFFD-0584E518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56" y="715205"/>
            <a:ext cx="2688244" cy="22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dirty="0"/>
              <a:t>НОВАЯ ЗЕЛАНДИЯ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EE29C-EDFB-4790-B090-BB08F5850B76}"/>
              </a:ext>
            </a:extLst>
          </p:cNvPr>
          <p:cNvSpPr txBox="1"/>
          <p:nvPr/>
        </p:nvSpPr>
        <p:spPr>
          <a:xfrm>
            <a:off x="129541" y="562558"/>
            <a:ext cx="2865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 также рекреационные ресурсы Новой Зеландии</a:t>
            </a:r>
            <a:endParaRPr lang="en-US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38511-C5C8-45D6-8AF5-F0B77AF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484357"/>
            <a:ext cx="2630589" cy="1611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3A1C19-D68D-4F86-B886-323D8CA1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509" y="578253"/>
            <a:ext cx="2630591" cy="1198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562D4-F2B1-455B-9DE5-911601D25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509" y="1838740"/>
            <a:ext cx="2630590" cy="12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7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dirty="0"/>
              <a:t>НОВАЯ ЗЕЛАНДИЯ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EE29C-EDFB-4790-B090-BB08F5850B76}"/>
              </a:ext>
            </a:extLst>
          </p:cNvPr>
          <p:cNvSpPr txBox="1"/>
          <p:nvPr/>
        </p:nvSpPr>
        <p:spPr>
          <a:xfrm>
            <a:off x="167641" y="619660"/>
            <a:ext cx="35153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индустриальной экономике Новой Зеландии хорошо развиты горнодобывающая, металлургическая, топливно-энергетическая и пищевая отрасли.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9C8E0-9887-465E-8B51-236CF3DB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1" y="594048"/>
            <a:ext cx="1905000" cy="766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C1AEB2-1BCE-47E2-A5F3-8EF527BCA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406" y="1389246"/>
            <a:ext cx="1900766" cy="865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BBB75C-4899-4DCE-AEB7-8279E2822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406" y="2277955"/>
            <a:ext cx="1900766" cy="834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EB1B5-BEA9-40DE-B146-B7626C75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28" y="2003425"/>
            <a:ext cx="1289472" cy="1090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7DEC84-7D29-43E2-B36A-25F09F071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52" y="2003425"/>
            <a:ext cx="2101848" cy="11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17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dirty="0"/>
              <a:t>НОВАЯ ЗЕЛАНДИЯ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EE29C-EDFB-4790-B090-BB08F5850B76}"/>
              </a:ext>
            </a:extLst>
          </p:cNvPr>
          <p:cNvSpPr txBox="1"/>
          <p:nvPr/>
        </p:nvSpPr>
        <p:spPr>
          <a:xfrm>
            <a:off x="215900" y="2376880"/>
            <a:ext cx="541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отраслями животноводства являются молочное скотоводство и овцеводство, а главными отраслями земледелия – садоводство и виноградарство.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25215F-EE30-48EA-8EB7-29AC12C7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637481"/>
            <a:ext cx="1600201" cy="1137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08FEC-9B70-4911-81AB-A902A540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23" y="1317625"/>
            <a:ext cx="1461177" cy="1087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CCFFB-FA21-4C24-AEBE-94A1B3755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973" y="637481"/>
            <a:ext cx="1375813" cy="1137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F32B29-CA20-4278-8F95-FDC36C3F9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698" y="1317625"/>
            <a:ext cx="1519089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03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486400" cy="369332"/>
          </a:xfrm>
        </p:spPr>
        <p:txBody>
          <a:bodyPr/>
          <a:lstStyle/>
          <a:p>
            <a:pPr algn="ctr"/>
            <a:r>
              <a:rPr lang="ru-RU" sz="2400" dirty="0"/>
              <a:t>НОВАЯ ЗЕЛАНДИЯ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2F860-9D58-4CF6-85A2-7A0DBC1DA1F3}"/>
              </a:ext>
            </a:extLst>
          </p:cNvPr>
          <p:cNvSpPr txBox="1"/>
          <p:nvPr/>
        </p:nvSpPr>
        <p:spPr>
          <a:xfrm>
            <a:off x="127000" y="2353428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Крупнейшими экономическими центрами страны являются Окленд, Гамильтон и столица страны Веллингтон.</a:t>
            </a:r>
            <a:endPara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B10227-8B28-45BA-854F-8DE106E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19384"/>
            <a:ext cx="1752600" cy="17367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240E65-01A6-4E5F-8A33-83967DE9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616703"/>
            <a:ext cx="1828800" cy="17367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621E03-47BD-4C22-8F59-9F0F2DBCA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1" r="7710"/>
          <a:stretch/>
        </p:blipFill>
        <p:spPr>
          <a:xfrm>
            <a:off x="3949700" y="616703"/>
            <a:ext cx="1676401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3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2381885" cy="343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15" dirty="0"/>
              <a:t>Задание:</a:t>
            </a:r>
            <a:endParaRPr spc="5" dirty="0"/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12772" y="1482250"/>
            <a:ext cx="4546727" cy="961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65605">
              <a:lnSpc>
                <a:spcPct val="116399"/>
              </a:lnSpc>
              <a:spcBef>
                <a:spcPts val="100"/>
              </a:spcBef>
            </a:pPr>
            <a:r>
              <a:rPr lang="ru-RU" b="1" dirty="0">
                <a:solidFill>
                  <a:srgbClr val="00B050"/>
                </a:solidFill>
                <a:latin typeface="Arial"/>
                <a:cs typeface="Arial"/>
              </a:rPr>
              <a:t>2. Письменно</a:t>
            </a:r>
          </a:p>
          <a:p>
            <a:pPr marL="12700" marR="1665605">
              <a:lnSpc>
                <a:spcPct val="116399"/>
              </a:lnSpc>
              <a:spcBef>
                <a:spcPts val="100"/>
              </a:spcBef>
            </a:pPr>
            <a:r>
              <a:rPr lang="ru-RU" b="1" dirty="0">
                <a:solidFill>
                  <a:srgbClr val="00B050"/>
                </a:solidFill>
                <a:latin typeface="Arial"/>
                <a:cs typeface="Arial"/>
              </a:rPr>
              <a:t>выполнить задание 3   стр. 118</a:t>
            </a:r>
            <a:endParaRPr sz="14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68611" y="708497"/>
            <a:ext cx="3825875" cy="62523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469900" marR="5080" indent="-457200">
              <a:lnSpc>
                <a:spcPts val="1410"/>
              </a:lnSpc>
              <a:spcBef>
                <a:spcPts val="170"/>
              </a:spcBef>
              <a:buAutoNum type="arabicPeriod"/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32   Страны Океании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39900" y="2634524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60" y="80285"/>
            <a:ext cx="5164295" cy="369332"/>
          </a:xfrm>
        </p:spPr>
        <p:txBody>
          <a:bodyPr/>
          <a:lstStyle/>
          <a:p>
            <a:pPr algn="ctr"/>
            <a:r>
              <a:rPr lang="ru-RU" sz="2400" dirty="0"/>
              <a:t>СТРАНЫ ОКЕАНИИ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30500" y="731429"/>
            <a:ext cx="0" cy="15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96F6BD1-0AA1-48EC-A4B4-28294A94B910}"/>
              </a:ext>
            </a:extLst>
          </p:cNvPr>
          <p:cNvSpPr/>
          <p:nvPr/>
        </p:nvSpPr>
        <p:spPr>
          <a:xfrm>
            <a:off x="117622" y="600132"/>
            <a:ext cx="2079478" cy="1555693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ОКЕАНИИ НАХОДЯТСЯ ОКОЛО 40 СТРАН </a:t>
            </a:r>
          </a:p>
          <a:p>
            <a:pPr algn="ctr"/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ТЕРРИТОРИЙ, </a:t>
            </a:r>
          </a:p>
          <a:p>
            <a:pPr algn="ctr"/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ИЗ КОТОРЫХ ЯВЛЯЮТСЯ НЕЗАВИСИМЫМИ ГОСУДАРСТВАМИ.</a:t>
            </a:r>
            <a:endParaRPr lang="en-US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D30F7-3C19-4CD3-9B10-1748D7B6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600133"/>
            <a:ext cx="3230034" cy="2454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C4CF19-D33D-49AF-AEF2-147A68F3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2211536"/>
            <a:ext cx="2152650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60" y="80285"/>
            <a:ext cx="5164295" cy="369332"/>
          </a:xfrm>
        </p:spPr>
        <p:txBody>
          <a:bodyPr/>
          <a:lstStyle/>
          <a:p>
            <a:pPr algn="ctr"/>
            <a:r>
              <a:rPr lang="ru-RU" sz="2400" dirty="0"/>
              <a:t>СТРАНЫ ОКЕАНИИ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30500" y="731429"/>
            <a:ext cx="0" cy="15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404D4-2C27-4273-822B-CE8D9A95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600132"/>
            <a:ext cx="3276600" cy="255500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96F6BD1-0AA1-48EC-A4B4-28294A94B910}"/>
              </a:ext>
            </a:extLst>
          </p:cNvPr>
          <p:cNvSpPr/>
          <p:nvPr/>
        </p:nvSpPr>
        <p:spPr>
          <a:xfrm>
            <a:off x="139700" y="617668"/>
            <a:ext cx="2231878" cy="245255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политической карте Океании расположены </a:t>
            </a:r>
          </a:p>
          <a:p>
            <a:pPr algn="ctr"/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федеративное государство </a:t>
            </a:r>
          </a:p>
          <a:p>
            <a:pPr algn="ctr"/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(Федеративные Штаты Микронезии,</a:t>
            </a:r>
          </a:p>
          <a:p>
            <a:pPr algn="ctr"/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монархия </a:t>
            </a:r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(Тонга) и целый ряд иностранных владений. Например, </a:t>
            </a:r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Американская Самоа, Гуам, риф </a:t>
            </a:r>
            <a:r>
              <a:rPr lang="ru-RU" sz="1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Кингмен</a:t>
            </a:r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(США), Питкэрн </a:t>
            </a:r>
          </a:p>
          <a:p>
            <a:pPr algn="ctr"/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(Великобритания), Норфолк, острова </a:t>
            </a:r>
            <a:r>
              <a:rPr lang="ru-RU" sz="1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Ашмор</a:t>
            </a:r>
            <a:r>
              <a:rPr lang="ru-RU" sz="1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Картье (Австралия), Французская Полинезия, Новая Каледония (Франция)</a:t>
            </a:r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</a:p>
          <a:p>
            <a:pPr algn="ctr"/>
            <a:endParaRPr lang="en-US" sz="1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7B3289E-A339-4B53-9D6B-0CF5AABAD883}"/>
              </a:ext>
            </a:extLst>
          </p:cNvPr>
          <p:cNvCxnSpPr/>
          <p:nvPr/>
        </p:nvCxnSpPr>
        <p:spPr>
          <a:xfrm>
            <a:off x="2501900" y="1622425"/>
            <a:ext cx="838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9FDE84-62B7-423B-ACCF-C176AD54D411}"/>
              </a:ext>
            </a:extLst>
          </p:cNvPr>
          <p:cNvCxnSpPr/>
          <p:nvPr/>
        </p:nvCxnSpPr>
        <p:spPr>
          <a:xfrm>
            <a:off x="4330700" y="2917825"/>
            <a:ext cx="228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98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60" y="80285"/>
            <a:ext cx="5164295" cy="369332"/>
          </a:xfrm>
        </p:spPr>
        <p:txBody>
          <a:bodyPr/>
          <a:lstStyle/>
          <a:p>
            <a:pPr algn="ctr"/>
            <a:r>
              <a:rPr lang="ru-RU" sz="2400" dirty="0"/>
              <a:t>СТРАНЫ ОКЕАНИИ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30500" y="731429"/>
            <a:ext cx="0" cy="15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96F6BD1-0AA1-48EC-A4B4-28294A94B910}"/>
              </a:ext>
            </a:extLst>
          </p:cNvPr>
          <p:cNvSpPr/>
          <p:nvPr/>
        </p:nvSpPr>
        <p:spPr>
          <a:xfrm>
            <a:off x="117622" y="598330"/>
            <a:ext cx="2308078" cy="1250893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 Океании делится на 3 субрегиона:</a:t>
            </a:r>
          </a:p>
          <a:p>
            <a:pPr algn="ctr"/>
            <a:endParaRPr lang="ru-RU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Меланезия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Полинезия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Микронезия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3EB99-95DB-476B-BFD2-97A70E6E7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582" y="600133"/>
            <a:ext cx="3156596" cy="24981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EBF227-8DE9-46CE-BC29-08133B356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2" y="1964381"/>
            <a:ext cx="2308078" cy="11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6DB49E4-15E1-4E4F-988F-60611E9F5B3E}"/>
              </a:ext>
            </a:extLst>
          </p:cNvPr>
          <p:cNvSpPr txBox="1"/>
          <p:nvPr/>
        </p:nvSpPr>
        <p:spPr>
          <a:xfrm>
            <a:off x="303867" y="250014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преимущественно горные острова располагаются в юго-восточной части Океании, остальные многочисленные острова рассеяны на значительной площади акватории Тихого океана, занимают 1/3 часть.</a:t>
            </a:r>
            <a:endParaRPr lang="en-US"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BF618C-68A1-4656-A4F9-A97C10D8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4" y="604801"/>
            <a:ext cx="5257801" cy="19429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65421A-D249-4622-B18A-D16C8834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921" y="586726"/>
            <a:ext cx="3581401" cy="2557927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151465" y="604801"/>
            <a:ext cx="1905001" cy="25217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особенностям геологического строения и происхождения острова Океании делятся:</a:t>
            </a: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12" y="1512861"/>
            <a:ext cx="641045" cy="40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80" y="1948407"/>
            <a:ext cx="711024" cy="44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8917" y="1382056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золото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0867" y="2193848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нефть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65421A-D249-4622-B18A-D16C8834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0" y="588546"/>
            <a:ext cx="3535876" cy="2565518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139699" y="624694"/>
            <a:ext cx="1981201" cy="244553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Острова Новая Зеландия, Новая Гвинея </a:t>
            </a:r>
          </a:p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 Океании относится восточная часть), </a:t>
            </a:r>
          </a:p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Каледония являются крупными материковыми островами. Они занимают в целом 87% всей площади Океании.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1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158749" y="2378371"/>
            <a:ext cx="5448301" cy="76913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Океания расположена в пределах экваториального, субэкваториального, тропического, субтропического и умеренного поясов. Количество осадков – 1500 – 4000 мм в год. Средневековая температура воздуха + 24°…+28°С.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54FD1-17B5-49F0-BD50-A8E02619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" y="631825"/>
            <a:ext cx="2938993" cy="167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059B66-488A-40D5-8CC8-217B1D2F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26" y="613410"/>
            <a:ext cx="2458244" cy="16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5" y="90786"/>
            <a:ext cx="5325347" cy="430887"/>
          </a:xfrm>
        </p:spPr>
        <p:txBody>
          <a:bodyPr/>
          <a:lstStyle/>
          <a:p>
            <a:pPr algn="ctr"/>
            <a:r>
              <a:rPr lang="ru-RU" sz="2800" dirty="0"/>
              <a:t>СТРАНЫ ОКЕАНИИ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AD2181-518A-46D7-B129-367A55127C5A}"/>
              </a:ext>
            </a:extLst>
          </p:cNvPr>
          <p:cNvSpPr/>
          <p:nvPr/>
        </p:nvSpPr>
        <p:spPr>
          <a:xfrm>
            <a:off x="3035300" y="621809"/>
            <a:ext cx="2571751" cy="1686416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крупных гористых островах распространены красноземные, горные латеритные, горно-луговые, коричневые почвы. На коралловых островах региона распространены малоплодородные типы почв.</a:t>
            </a:r>
            <a:endParaRPr lang="en-US"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35E6B-A7C8-4838-849A-746AEA44B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" y="626677"/>
            <a:ext cx="2800351" cy="24435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94C70F-EB20-41CC-AAE2-25CB474D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2347680"/>
            <a:ext cx="1371600" cy="722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5276E-03D2-428F-A982-031B7ACA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453" y="2347680"/>
            <a:ext cx="1175598" cy="7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18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</TotalTime>
  <Words>714</Words>
  <Application>Microsoft Office PowerPoint</Application>
  <PresentationFormat>Произвольный</PresentationFormat>
  <Paragraphs>94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География </vt:lpstr>
      <vt:lpstr> СТРАНЫ  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СТРАНЫ ОКЕАНИИ</vt:lpstr>
      <vt:lpstr>На экономическое развитие стран Океании оказывает:</vt:lpstr>
      <vt:lpstr>Основная сфера занятости населения  – сельское хозяйство</vt:lpstr>
      <vt:lpstr>Основная сфера занятости населения  – сельское хозяйство</vt:lpstr>
      <vt:lpstr>Основная сфера занятости населения  – сельское хозяйство</vt:lpstr>
      <vt:lpstr>СТРАНЫ ОКЕАНИИ</vt:lpstr>
      <vt:lpstr>СТРАНЫ ОКЕАНИИ</vt:lpstr>
      <vt:lpstr>НОВАЯ ЗЕЛАНДИЯ</vt:lpstr>
      <vt:lpstr>НОВАЯ ЗЕЛАНДИЯ</vt:lpstr>
      <vt:lpstr>НОВАЯ ЗЕЛАНДИЯ</vt:lpstr>
      <vt:lpstr>НОВАЯ ЗЕЛАНДИЯ</vt:lpstr>
      <vt:lpstr>НОВАЯ ЗЕЛАНДИЯ </vt:lpstr>
      <vt:lpstr>НОВАЯ ЗЕЛАНДИЯ </vt:lpstr>
      <vt:lpstr>НОВАЯ ЗЕЛАНДИЯ </vt:lpstr>
      <vt:lpstr>НОВАЯ ЗЕЛАНДИЯ </vt:lpstr>
      <vt:lpstr>НОВАЯ ЗЕЛАНДИЯ </vt:lpstr>
      <vt:lpstr>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178</cp:revision>
  <dcterms:created xsi:type="dcterms:W3CDTF">2020-04-13T08:05:42Z</dcterms:created>
  <dcterms:modified xsi:type="dcterms:W3CDTF">2021-03-08T15:38:58Z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