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21" r:id="rId3"/>
    <p:sldMasterId id="2147483733" r:id="rId4"/>
  </p:sldMasterIdLst>
  <p:notesMasterIdLst>
    <p:notesMasterId r:id="rId21"/>
  </p:notesMasterIdLst>
  <p:sldIdLst>
    <p:sldId id="282" r:id="rId5"/>
    <p:sldId id="258" r:id="rId6"/>
    <p:sldId id="259" r:id="rId7"/>
    <p:sldId id="260" r:id="rId8"/>
    <p:sldId id="264" r:id="rId9"/>
    <p:sldId id="266" r:id="rId10"/>
    <p:sldId id="283" r:id="rId11"/>
    <p:sldId id="269" r:id="rId12"/>
    <p:sldId id="271" r:id="rId13"/>
    <p:sldId id="287" r:id="rId14"/>
    <p:sldId id="265" r:id="rId15"/>
    <p:sldId id="284" r:id="rId16"/>
    <p:sldId id="285" r:id="rId17"/>
    <p:sldId id="268" r:id="rId18"/>
    <p:sldId id="286" r:id="rId19"/>
    <p:sldId id="281" r:id="rId20"/>
  </p:sldIdLst>
  <p:sldSz cx="12192000" cy="6858000"/>
  <p:notesSz cx="6858000" cy="914400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4" autoAdjust="0"/>
    <p:restoredTop sz="94660"/>
  </p:normalViewPr>
  <p:slideViewPr>
    <p:cSldViewPr snapToGrid="0">
      <p:cViewPr varScale="1">
        <p:scale>
          <a:sx n="54" d="100"/>
          <a:sy n="54" d="100"/>
        </p:scale>
        <p:origin x="60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74531F-2341-46AA-A467-4B3083517FC1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498D5E-C033-47CA-A331-D1E441EE50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858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383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445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816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10/18/2020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8372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10/18/2020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4309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10/18/2020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4318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10/18/2020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2568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10/18/2020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2450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10/18/2020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40339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10/18/2020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87090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10/18/2020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7799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6723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10/18/2020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38693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10/18/2020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82005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10/18/2020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4391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10/18/2020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76478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2375" indent="-152375">
              <a:buFont typeface="Arial" panose="020B0604020202020204" pitchFamily="34" charset="0"/>
              <a:buChar char="•"/>
              <a:defRPr sz="1300"/>
            </a:lvl2pPr>
            <a:lvl3pPr marL="304750" indent="-152375">
              <a:defRPr sz="1300"/>
            </a:lvl3pPr>
            <a:lvl4pPr marL="533311" indent="-228561">
              <a:defRPr sz="1300"/>
            </a:lvl4pPr>
            <a:lvl5pPr marL="761872" indent="-228561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2375" indent="-152375">
              <a:buFont typeface="Arial" panose="020B0604020202020204" pitchFamily="34" charset="0"/>
              <a:buChar char="•"/>
              <a:defRPr sz="1300"/>
            </a:lvl2pPr>
            <a:lvl3pPr marL="304750" indent="-152375">
              <a:defRPr sz="1300"/>
            </a:lvl3pPr>
            <a:lvl4pPr marL="533311" indent="-228561">
              <a:defRPr sz="1300"/>
            </a:lvl4pPr>
            <a:lvl5pPr marL="761872" indent="-228561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2375" indent="-152375">
              <a:buFont typeface="Arial" panose="020B0604020202020204" pitchFamily="34" charset="0"/>
              <a:buChar char="•"/>
              <a:defRPr sz="1300"/>
            </a:lvl2pPr>
            <a:lvl3pPr marL="304750" indent="-152375">
              <a:defRPr sz="1300"/>
            </a:lvl3pPr>
            <a:lvl4pPr marL="533311" indent="-228561">
              <a:defRPr sz="1300"/>
            </a:lvl4pPr>
            <a:lvl5pPr marL="761872" indent="-228561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694737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445B2E3-4CFA-47AE-AD89-EA7A026C7D42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68707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089C0F0-6936-45E6-A934-2C957709F7AE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3476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4202AE-B161-497C-8F7B-27036C9AFC17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1513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2E7117-14CF-4BBD-90B0-7BE827EFF9EB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9784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A3E9211-5F91-4A3F-B640-896B7605D906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5352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6924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DED98DD-4839-4AC9-AD9B-08792A98312E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0256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023472A-8242-4363-BA8B-1CFE02E5DDE4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3958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997B0F-5EA0-4C7A-ABC6-2EFD46638B6B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73968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E87E21-ADC4-4F0A-9938-E7757BEBAE17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88362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F03D75-83D1-4812-8ADC-6AA019640A9A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72925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9CDDBED-5080-40E2-9E3E-BB68E0A8B59B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83787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2E86FC-F8C7-4CB9-B405-A7FA244B276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187095-8A48-4579-9F0D-A92C9A1099E2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313640"/>
      </p:ext>
    </p:extLst>
  </p:cSld>
  <p:clrMapOvr>
    <a:masterClrMapping/>
  </p:clrMapOvr>
  <p:transition spd="slow">
    <p:wheel spokes="1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2E800-909C-4848-9373-66946CC9AFD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61B07E-943F-421E-9E3E-9B973A00D05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84377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46168B-F94E-4A80-AF5E-88B7FB66B38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E9A940-861B-43AE-BC7E-88CD3B778F8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660827"/>
      </p:ext>
    </p:extLst>
  </p:cSld>
  <p:clrMapOvr>
    <a:masterClrMapping/>
  </p:clrMapOvr>
  <p:transition spd="slow">
    <p:wheel spokes="1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1196C6-1FEE-411E-A5DA-E2E73F029BB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BA8715-5F2E-4C8C-B7E7-8F545D1BF045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795223"/>
      </p:ext>
    </p:extLst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6228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D9C65-97C0-4859-812E-73EDF69BE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D09AAE-27F0-433B-96AE-6BDAA5127DE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080800"/>
      </p:ext>
    </p:extLst>
  </p:cSld>
  <p:clrMapOvr>
    <a:masterClrMapping/>
  </p:clrMapOvr>
  <p:transition spd="slow">
    <p:wheel spokes="1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7F57C1-896A-48A0-908B-020F35B7E5E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322036-A301-4CB1-9BE1-B76243C9DDB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700486"/>
      </p:ext>
    </p:extLst>
  </p:cSld>
  <p:clrMapOvr>
    <a:masterClrMapping/>
  </p:clrMapOvr>
  <p:transition spd="slow">
    <p:wheel spokes="1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142B8D-D186-4FE4-A3EC-505DF3DA28D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81C954-12E6-489F-9C20-221B31752D2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216878"/>
      </p:ext>
    </p:extLst>
  </p:cSld>
  <p:clrMapOvr>
    <a:masterClrMapping/>
  </p:clrMapOvr>
  <p:transition spd="slow">
    <p:wheel spokes="1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F614BC-4A8E-4E05-9815-8A220A2517A4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34D2C5-958C-4EB8-91A9-FA6D57EC9B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063049"/>
      </p:ext>
    </p:extLst>
  </p:cSld>
  <p:clrMapOvr>
    <a:masterClrMapping/>
  </p:clrMapOvr>
  <p:transition spd="slow">
    <p:wheel spokes="1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A588CA-E073-4B6C-ABB3-EB5431BCC67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86740D-A1EB-4C58-ADB4-AEF8407D59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946014"/>
      </p:ext>
    </p:extLst>
  </p:cSld>
  <p:clrMapOvr>
    <a:masterClrMapping/>
  </p:clrMapOvr>
  <p:transition spd="slow">
    <p:wheel spokes="1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E52D6F-14F6-4CE9-A7FE-FACD4F8E6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C4220A-2073-4EF2-89F7-62BF5461573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978895"/>
      </p:ext>
    </p:extLst>
  </p:cSld>
  <p:clrMapOvr>
    <a:masterClrMapping/>
  </p:clrMapOvr>
  <p:transition spd="slow">
    <p:wheel spokes="1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1C82C6-58AB-4B19-9751-49F2E99DE3CB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7704D3-3069-46F2-A0A2-0C7179C2733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11922"/>
      </p:ext>
    </p:extLst>
  </p:cSld>
  <p:clrMapOvr>
    <a:masterClrMapping/>
  </p:clrMapOvr>
  <p:transition spd="slow">
    <p:wheel spokes="1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39762081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48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114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352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32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079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B0A5E-F56F-47D4-9D98-0BCDDDC3958C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050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10/18/2020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222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746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C0E0705-216E-4193-8DE4-FAA8AA20B6B3}" type="slidenum">
              <a:rPr kumimoji="0" lang="ru-RU" altLang="ru-RU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6435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8A372E-5122-41F3-BCFC-A9C84C996D0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18.10.2020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15BFEC-F88B-4333-A232-19459BCD3B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812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transition spd="slow">
    <p:wheel spokes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189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377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566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754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594" indent="-228594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0" y="1"/>
            <a:ext cx="12175067" cy="18584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lIns="0" tIns="0" rIns="0" bIns="0"/>
          <a:lstStyle/>
          <a:p>
            <a:pPr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15" name="object 4"/>
          <p:cNvSpPr txBox="1"/>
          <p:nvPr/>
        </p:nvSpPr>
        <p:spPr>
          <a:xfrm>
            <a:off x="910168" y="1858434"/>
            <a:ext cx="6754466" cy="4670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29525" rIns="0" bIns="0">
            <a:spAutoFit/>
          </a:bodyPr>
          <a:lstStyle/>
          <a:p>
            <a:pPr algn="ctr">
              <a:defRPr/>
            </a:pPr>
            <a:endParaRPr lang="ru-RU" sz="5400" b="1" spc="1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>
              <a:defRPr/>
            </a:pPr>
            <a:r>
              <a:rPr lang="ru-RU" sz="5400" b="1" spc="11" dirty="0">
                <a:solidFill>
                  <a:srgbClr val="002060"/>
                </a:solidFill>
                <a:latin typeface="Arial"/>
                <a:cs typeface="Arial"/>
              </a:rPr>
              <a:t>Закономерность высотной поясности </a:t>
            </a:r>
          </a:p>
          <a:p>
            <a:pPr algn="ctr">
              <a:defRPr/>
            </a:pPr>
            <a:endParaRPr lang="ru-RU" sz="5400" b="1" spc="1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68438" algn="ctr">
              <a:lnSpc>
                <a:spcPts val="4151"/>
              </a:lnSpc>
              <a:defRPr/>
            </a:pPr>
            <a:endParaRPr sz="3200" b="1" dirty="0">
              <a:latin typeface="Arial"/>
              <a:cs typeface="Arial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306917" y="2798541"/>
            <a:ext cx="603251" cy="23135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18" name="object 2"/>
          <p:cNvSpPr txBox="1">
            <a:spLocks/>
          </p:cNvSpPr>
          <p:nvPr/>
        </p:nvSpPr>
        <p:spPr>
          <a:xfrm>
            <a:off x="2465918" y="241300"/>
            <a:ext cx="5674783" cy="1261533"/>
          </a:xfrm>
          <a:prstGeom prst="rect">
            <a:avLst/>
          </a:prstGeom>
        </p:spPr>
        <p:txBody>
          <a:bodyPr lIns="0" tIns="3091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370">
              <a:spcBef>
                <a:spcPts val="241"/>
              </a:spcBef>
              <a:defRPr/>
            </a:pPr>
            <a:r>
              <a:rPr lang="ru-RU" sz="8000" kern="0" spc="21" dirty="0">
                <a:solidFill>
                  <a:sysClr val="window" lastClr="FFFFFF"/>
                </a:solidFill>
              </a:rPr>
              <a:t>География 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4" name="object 12"/>
          <p:cNvSpPr/>
          <p:nvPr/>
        </p:nvSpPr>
        <p:spPr>
          <a:xfrm>
            <a:off x="1166284" y="893233"/>
            <a:ext cx="133349" cy="228600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9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083" name="Picture 11" descr="https://pngicon.ru/file/uploads/iconka_globus.pn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" y="1"/>
            <a:ext cx="1745796" cy="1745796"/>
          </a:xfrm>
          <a:prstGeom prst="rect">
            <a:avLst/>
          </a:prstGeom>
          <a:noFill/>
        </p:spPr>
      </p:pic>
      <p:sp>
        <p:nvSpPr>
          <p:cNvPr id="4104" name="AutoShape 13" descr="https://ykl-res.azureedge.net/d732e253-a486-44c3-8d13-eeff19a0412b/27-08-2018%2020-35-37.jpg"/>
          <p:cNvSpPr>
            <a:spLocks noChangeAspect="1" noChangeArrowheads="1"/>
          </p:cNvSpPr>
          <p:nvPr/>
        </p:nvSpPr>
        <p:spPr bwMode="auto">
          <a:xfrm>
            <a:off x="154517" y="-14393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/>
          <a:lstStyle/>
          <a:p>
            <a:endParaRPr lang="ru-RU" altLang="ru-RU"/>
          </a:p>
        </p:txBody>
      </p:sp>
      <p:sp>
        <p:nvSpPr>
          <p:cNvPr id="4105" name="AutoShape 15" descr="https://ykl-res.azureedge.net/d732e253-a486-44c3-8d13-eeff19a0412b/27-08-2018%2020-35-37.jpg"/>
          <p:cNvSpPr>
            <a:spLocks noChangeAspect="1" noChangeArrowheads="1"/>
          </p:cNvSpPr>
          <p:nvPr/>
        </p:nvSpPr>
        <p:spPr bwMode="auto">
          <a:xfrm>
            <a:off x="306917" y="846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/>
          <a:lstStyle/>
          <a:p>
            <a:endParaRPr lang="ru-RU" altLang="ru-RU"/>
          </a:p>
        </p:txBody>
      </p:sp>
      <p:pic>
        <p:nvPicPr>
          <p:cNvPr id="4107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4401" y="154517"/>
            <a:ext cx="1477433" cy="143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8" name="TextBox 2"/>
          <p:cNvSpPr txBox="1">
            <a:spLocks noChangeArrowheads="1"/>
          </p:cNvSpPr>
          <p:nvPr/>
        </p:nvSpPr>
        <p:spPr bwMode="auto">
          <a:xfrm>
            <a:off x="9931927" y="442385"/>
            <a:ext cx="1220264" cy="954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sz="2700" b="1">
                <a:solidFill>
                  <a:schemeClr val="bg1"/>
                </a:solidFill>
              </a:rPr>
              <a:t>10</a:t>
            </a:r>
          </a:p>
          <a:p>
            <a:pPr algn="ctr"/>
            <a:r>
              <a:rPr lang="ru-RU" altLang="ru-RU" sz="2700" b="1">
                <a:solidFill>
                  <a:schemeClr val="bg1"/>
                </a:solidFill>
              </a:rPr>
              <a:t>класс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31E9F20-63B9-4F07-A912-3DEB9BB34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4634" y="2265496"/>
            <a:ext cx="4220450" cy="385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9948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2365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Высотная зональность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2AEB8A4-F6EF-4FDA-A384-9539F9776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7895" y="958692"/>
            <a:ext cx="5069305" cy="2502567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0BF97BB-4A36-40DD-9F48-C7F39881E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3429000"/>
            <a:ext cx="5483543" cy="3236495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3B4E27A-0323-4C70-AD60-36D64D207E70}"/>
              </a:ext>
            </a:extLst>
          </p:cNvPr>
          <p:cNvSpPr txBox="1"/>
          <p:nvPr/>
        </p:nvSpPr>
        <p:spPr>
          <a:xfrm>
            <a:off x="176463" y="901364"/>
            <a:ext cx="655295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Высотные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пояса формируются различным образом на северных и южных, наветренных </a:t>
            </a:r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и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подветренных склонах гор. Например</a:t>
            </a:r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           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одной  </a:t>
            </a:r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той  же  высоте  в горах Узбекистана на склонах южной экспозиции развиты предгорно-полупустынный (</a:t>
            </a:r>
            <a:r>
              <a:rPr lang="ru-RU" sz="2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адырный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пояс, </a:t>
            </a:r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а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склонах северной экспозиции – горно-</a:t>
            </a:r>
            <a:r>
              <a:rPr lang="ru-RU" sz="2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лесо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-степной.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C34032D-FD33-4128-B3F1-AA14D44933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3657" y="3717233"/>
            <a:ext cx="5483543" cy="2948261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204766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70021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Высотная поясность</a:t>
            </a:r>
            <a:endParaRPr lang="ru-RU" sz="54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F14B6A9-CA05-4055-891D-3AE05348C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82" y="893093"/>
            <a:ext cx="5938586" cy="5715000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C261822-BF2E-4795-A2F6-35D353C0203B}"/>
              </a:ext>
            </a:extLst>
          </p:cNvPr>
          <p:cNvSpPr txBox="1"/>
          <p:nvPr/>
        </p:nvSpPr>
        <p:spPr>
          <a:xfrm>
            <a:off x="6464968" y="3210821"/>
            <a:ext cx="5727032" cy="349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Высотную поясность растительности </a:t>
            </a:r>
          </a:p>
          <a:p>
            <a:pPr algn="ctr">
              <a:spcAft>
                <a:spcPts val="600"/>
              </a:spcAft>
            </a:pP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горах Узбекистана подробно изучил академик К. З. Закиров, который выделил четыре </a:t>
            </a:r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высотных пояса и 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 им  названия с </a:t>
            </a:r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местных  географических терминов: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Чуль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до 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400–500 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Адыр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от 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400-500 до 1000–1200 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Тау – до 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2700–2800 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Джайлау – 2800 м и 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выше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43AE74F-BAB4-4978-910F-118737EEE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631" y="893093"/>
            <a:ext cx="1636296" cy="2251160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E38F8D3-E395-437A-980B-BA2E82A36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9390" y="893094"/>
            <a:ext cx="3821028" cy="225116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242529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86062"/>
          </a:xfrm>
          <a:solidFill>
            <a:srgbClr val="0000CC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Высотная поясность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794958B-BA08-47F6-B196-7437E703BB49}"/>
              </a:ext>
            </a:extLst>
          </p:cNvPr>
          <p:cNvSpPr txBox="1"/>
          <p:nvPr/>
        </p:nvSpPr>
        <p:spPr>
          <a:xfrm>
            <a:off x="187242" y="933383"/>
            <a:ext cx="595162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К.З.Закиров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который опирался на критерий растительности, не </a:t>
            </a:r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выделял в качестве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отдельного пояса горные ледники </a:t>
            </a:r>
            <a:endParaRPr lang="ru-RU" sz="20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снежники, где нет никакой растительности. Он выделил высотный уровень от снеговой границы до водораздела в особую, гляциально-нивальную зону. </a:t>
            </a:r>
            <a:endParaRPr lang="ru-RU" sz="20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 зона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начинается </a:t>
            </a:r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бассейне </a:t>
            </a:r>
            <a:r>
              <a:rPr lang="ru-RU" sz="2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Сангардакдарьи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высоте 3850 м.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B80210D-FEDC-4088-A1DD-352C37D44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0379" y="910812"/>
            <a:ext cx="5807242" cy="23220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8FF56FE-3367-4853-9050-2A6BAA359437}"/>
              </a:ext>
            </a:extLst>
          </p:cNvPr>
          <p:cNvSpPr txBox="1"/>
          <p:nvPr/>
        </p:nvSpPr>
        <p:spPr>
          <a:xfrm>
            <a:off x="6946232" y="890520"/>
            <a:ext cx="49570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 бассейне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Пскема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на высоте 3600 м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3F790CA-0478-4F13-890A-37677DB3E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379" y="3625186"/>
            <a:ext cx="5807242" cy="293080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0D47902-1C3E-43A0-86F0-3B41B4F70B3F}"/>
              </a:ext>
            </a:extLst>
          </p:cNvPr>
          <p:cNvSpPr txBox="1"/>
          <p:nvPr/>
        </p:nvSpPr>
        <p:spPr>
          <a:xfrm>
            <a:off x="6376736" y="3849128"/>
            <a:ext cx="55265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 бассейне Кашкадарьи на высоте 3820 м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C752EEA-4F6A-4B6B-B7CC-008033BB30D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262" b="6090"/>
          <a:stretch/>
        </p:blipFill>
        <p:spPr>
          <a:xfrm>
            <a:off x="288759" y="4165076"/>
            <a:ext cx="5662863" cy="239091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1DEE7A6-1E55-4C90-A6A1-5FFF6418E972}"/>
              </a:ext>
            </a:extLst>
          </p:cNvPr>
          <p:cNvSpPr txBox="1"/>
          <p:nvPr/>
        </p:nvSpPr>
        <p:spPr>
          <a:xfrm>
            <a:off x="505327" y="618666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бассейне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Тупалангдарьи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на высоте 3860 м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4A2A7643-E0A1-47B9-BA98-22DD87427C75}"/>
              </a:ext>
            </a:extLst>
          </p:cNvPr>
          <p:cNvCxnSpPr/>
          <p:nvPr/>
        </p:nvCxnSpPr>
        <p:spPr>
          <a:xfrm>
            <a:off x="6096000" y="3429000"/>
            <a:ext cx="5951621" cy="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743DDA0A-36AB-4847-A077-42A1F90C88F3}"/>
              </a:ext>
            </a:extLst>
          </p:cNvPr>
          <p:cNvCxnSpPr/>
          <p:nvPr/>
        </p:nvCxnSpPr>
        <p:spPr>
          <a:xfrm>
            <a:off x="6096000" y="910812"/>
            <a:ext cx="0" cy="5645183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919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56745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itchFamily="34" charset="0"/>
                <a:cs typeface="Arial" pitchFamily="34" charset="0"/>
              </a:rPr>
              <a:t>Снеговая линия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EEEFAD4-AF9F-46C2-B5C7-7F6EB052DC9D}"/>
              </a:ext>
            </a:extLst>
          </p:cNvPr>
          <p:cNvSpPr txBox="1"/>
          <p:nvPr/>
        </p:nvSpPr>
        <p:spPr>
          <a:xfrm>
            <a:off x="240632" y="1208973"/>
            <a:ext cx="590299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714375" algn="just"/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Снеговая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линия – высота в горах, являющаяся нижней границей области многолетних снегов и ледников. Высота снеговой линии зависит  от географического положения, влажности климата, экспозиции склона.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F455BD5-6DE9-47F8-BD09-B6D277A13223}"/>
              </a:ext>
            </a:extLst>
          </p:cNvPr>
          <p:cNvSpPr txBox="1"/>
          <p:nvPr/>
        </p:nvSpPr>
        <p:spPr>
          <a:xfrm>
            <a:off x="3557588" y="3605759"/>
            <a:ext cx="5957887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7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 ниже  средняя температура воздуха и больше количество осадков,  тем ниже располагается снеговая линия. В полярных широтах она проходит на  уровне  моря.  В направлении от полярных широт </a:t>
            </a:r>
            <a:r>
              <a:rPr lang="ru-RU" sz="17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  тропическим  </a:t>
            </a:r>
            <a:r>
              <a:rPr lang="ru-RU" sz="17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</a:t>
            </a:r>
            <a:r>
              <a:rPr lang="ru-RU" sz="17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всё  более  повышается</a:t>
            </a:r>
            <a:r>
              <a:rPr lang="ru-RU" sz="17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7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7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 островах  Земля  Франца-Иосифа  она  </a:t>
            </a:r>
            <a:r>
              <a:rPr lang="ru-RU" sz="17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проходит </a:t>
            </a:r>
            <a:endParaRPr lang="ru-RU" sz="17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7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7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уровне 50-100 м, на архипелаге Шпицберген -  400-500 м, на Кавказе - 2700-3800 м. Выше всего она </a:t>
            </a:r>
            <a:r>
              <a:rPr lang="ru-RU" sz="17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проходит   </a:t>
            </a:r>
            <a:r>
              <a:rPr lang="ru-RU" sz="17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7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тропиках  (5800 -  6000 </a:t>
            </a:r>
            <a:r>
              <a:rPr lang="ru-RU" sz="17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м), </a:t>
            </a:r>
            <a:r>
              <a:rPr lang="ru-RU" sz="17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что  связано </a:t>
            </a:r>
          </a:p>
          <a:p>
            <a:pPr algn="just"/>
            <a:r>
              <a:rPr lang="ru-RU" sz="17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7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высокими температурами и низким увлажнением. На экваторе из-за повышенной влажности она опускается до уровня  4500 м.</a:t>
            </a:r>
            <a:endParaRPr lang="en-US" sz="17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2DC9217C-90F3-4682-A648-3E32482C0D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6634" y="927937"/>
            <a:ext cx="5674538" cy="2501064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9DA217B-3A00-4D19-9812-3483FD555A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7011" y="3662911"/>
            <a:ext cx="2414161" cy="2818099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77ED47A2-9E42-4FB7-AC88-D3EE90C82E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788" y="4038966"/>
            <a:ext cx="3352800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09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24856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Снеговая линия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9CA1D0E-D273-4063-8414-CC9288CA3E6F}"/>
              </a:ext>
            </a:extLst>
          </p:cNvPr>
          <p:cNvSpPr txBox="1"/>
          <p:nvPr/>
        </p:nvSpPr>
        <p:spPr>
          <a:xfrm>
            <a:off x="165683" y="750179"/>
            <a:ext cx="1186439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7188" algn="just"/>
            <a:r>
              <a:rPr lang="ru-RU" sz="2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Высота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снеговой линии растёт не только от полюсов к тропикам, но и от берегов океана к внутренним участкам суши. Например, в Альпах  снеговая линия проходит на высоте 1000–1300 м, на западных склонах  Кавказа 2700 м, в горном массиве </a:t>
            </a:r>
            <a:r>
              <a:rPr lang="ru-RU" sz="2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Хантенгри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Центрального Тянь-Шаня  4200 м. Это связано с тем, что в областях с морским климатом больше  выпадает осадков, лето более умеренное, а в условиях резко континентального климата, наоборот, осадков выпадает мало, лето же солнечное  и жаркое, продолжается долго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C655AB3-9057-4219-BEEC-5CBBD5CD9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48" y="2987843"/>
            <a:ext cx="4251158" cy="36515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520FEDE-DD96-48C6-819A-E2F5BA5FC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8043" y="2987843"/>
            <a:ext cx="3962399" cy="365158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D53C874-DAE5-4BD5-B5F0-72AF7E90F8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8779" y="2987843"/>
            <a:ext cx="3304673" cy="36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63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5451" y="230717"/>
            <a:ext cx="5943600" cy="726016"/>
          </a:xfrm>
        </p:spPr>
        <p:txBody>
          <a:bodyPr lIns="0" tIns="34903" rIns="0" bIns="0" rtlCol="0">
            <a:spAutoFit/>
          </a:bodyPr>
          <a:lstStyle/>
          <a:p>
            <a:pPr marL="26849" algn="ctr">
              <a:lnSpc>
                <a:spcPct val="100000"/>
              </a:lnSpc>
              <a:spcBef>
                <a:spcPts val="275"/>
              </a:spcBef>
              <a:defRPr/>
            </a:pPr>
            <a:r>
              <a:rPr lang="ru-RU" b="1" spc="32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Задания: </a:t>
            </a:r>
            <a:endParaRPr b="1" spc="1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1" name="object 3"/>
          <p:cNvSpPr>
            <a:spLocks/>
          </p:cNvSpPr>
          <p:nvPr/>
        </p:nvSpPr>
        <p:spPr bwMode="auto">
          <a:xfrm>
            <a:off x="11116733" y="336551"/>
            <a:ext cx="533400" cy="533400"/>
          </a:xfrm>
          <a:custGeom>
            <a:avLst/>
            <a:gdLst>
              <a:gd name="T0" fmla="*/ 39468510 w 252729"/>
              <a:gd name="T1" fmla="*/ 0 h 252729"/>
              <a:gd name="T2" fmla="*/ 0 w 252729"/>
              <a:gd name="T3" fmla="*/ 0 h 252729"/>
              <a:gd name="T4" fmla="*/ 0 w 252729"/>
              <a:gd name="T5" fmla="*/ 39468510 h 252729"/>
              <a:gd name="T6" fmla="*/ 39468510 w 252729"/>
              <a:gd name="T7" fmla="*/ 39468510 h 252729"/>
              <a:gd name="T8" fmla="*/ 39468510 w 252729"/>
              <a:gd name="T9" fmla="*/ 0 h 2527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532" name="object 5"/>
          <p:cNvSpPr>
            <a:spLocks/>
          </p:cNvSpPr>
          <p:nvPr/>
        </p:nvSpPr>
        <p:spPr bwMode="auto">
          <a:xfrm>
            <a:off x="694267" y="1437217"/>
            <a:ext cx="2313517" cy="846667"/>
          </a:xfrm>
          <a:custGeom>
            <a:avLst/>
            <a:gdLst>
              <a:gd name="T0" fmla="*/ 174603449 w 1094105"/>
              <a:gd name="T1" fmla="*/ 0 h 400050"/>
              <a:gd name="T2" fmla="*/ 44636802 w 1094105"/>
              <a:gd name="T3" fmla="*/ 0 h 400050"/>
              <a:gd name="T4" fmla="*/ 37421227 w 1094105"/>
              <a:gd name="T5" fmla="*/ 592613 h 400050"/>
              <a:gd name="T6" fmla="*/ 30567189 w 1094105"/>
              <a:gd name="T7" fmla="*/ 2307708 h 400050"/>
              <a:gd name="T8" fmla="*/ 24168430 w 1094105"/>
              <a:gd name="T9" fmla="*/ 5050416 h 400050"/>
              <a:gd name="T10" fmla="*/ 18318823 w 1094105"/>
              <a:gd name="T11" fmla="*/ 8726290 h 400050"/>
              <a:gd name="T12" fmla="*/ 13111863 w 1094105"/>
              <a:gd name="T13" fmla="*/ 13240356 h 400050"/>
              <a:gd name="T14" fmla="*/ 8641561 w 1094105"/>
              <a:gd name="T15" fmla="*/ 18498211 h 400050"/>
              <a:gd name="T16" fmla="*/ 5001493 w 1094105"/>
              <a:gd name="T17" fmla="*/ 24405044 h 400050"/>
              <a:gd name="T18" fmla="*/ 2285252 w 1094105"/>
              <a:gd name="T19" fmla="*/ 30866405 h 400050"/>
              <a:gd name="T20" fmla="*/ 586785 w 1094105"/>
              <a:gd name="T21" fmla="*/ 37787317 h 400050"/>
              <a:gd name="T22" fmla="*/ 0 w 1094105"/>
              <a:gd name="T23" fmla="*/ 45073514 h 400050"/>
              <a:gd name="T24" fmla="*/ 0 w 1094105"/>
              <a:gd name="T25" fmla="*/ 64399700 h 400050"/>
              <a:gd name="T26" fmla="*/ 129966509 w 1094105"/>
              <a:gd name="T27" fmla="*/ 64399700 h 400050"/>
              <a:gd name="T28" fmla="*/ 137182265 w 1094105"/>
              <a:gd name="T29" fmla="*/ 63806932 h 400050"/>
              <a:gd name="T30" fmla="*/ 144036376 w 1094105"/>
              <a:gd name="T31" fmla="*/ 62091883 h 400050"/>
              <a:gd name="T32" fmla="*/ 150435062 w 1094105"/>
              <a:gd name="T33" fmla="*/ 59349154 h 400050"/>
              <a:gd name="T34" fmla="*/ 156284594 w 1094105"/>
              <a:gd name="T35" fmla="*/ 55673294 h 400050"/>
              <a:gd name="T36" fmla="*/ 161491429 w 1094105"/>
              <a:gd name="T37" fmla="*/ 51159233 h 400050"/>
              <a:gd name="T38" fmla="*/ 165961916 w 1094105"/>
              <a:gd name="T39" fmla="*/ 45901413 h 400050"/>
              <a:gd name="T40" fmla="*/ 169602040 w 1094105"/>
              <a:gd name="T41" fmla="*/ 39994384 h 400050"/>
              <a:gd name="T42" fmla="*/ 172318048 w 1094105"/>
              <a:gd name="T43" fmla="*/ 33533119 h 400050"/>
              <a:gd name="T44" fmla="*/ 174016512 w 1094105"/>
              <a:gd name="T45" fmla="*/ 26612122 h 400050"/>
              <a:gd name="T46" fmla="*/ 174603449 w 1094105"/>
              <a:gd name="T47" fmla="*/ 19326041 h 400050"/>
              <a:gd name="T48" fmla="*/ 174603449 w 1094105"/>
              <a:gd name="T49" fmla="*/ 0 h 40005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533" name="object 8"/>
          <p:cNvSpPr txBox="1">
            <a:spLocks noChangeArrowheads="1"/>
          </p:cNvSpPr>
          <p:nvPr/>
        </p:nvSpPr>
        <p:spPr bwMode="auto">
          <a:xfrm>
            <a:off x="3567642" y="1804988"/>
            <a:ext cx="8290983" cy="3512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643" rIns="0" bIns="0">
            <a:spAutoFit/>
          </a:bodyPr>
          <a:lstStyle>
            <a:lvl1pPr marL="190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ts val="2984"/>
              </a:lnSpc>
              <a:spcBef>
                <a:spcPts val="367"/>
              </a:spcBef>
            </a:pPr>
            <a:r>
              <a:rPr lang="ru-RU" altLang="ru-RU" sz="4300" b="1" dirty="0">
                <a:solidFill>
                  <a:srgbClr val="007035"/>
                </a:solidFill>
              </a:rPr>
              <a:t>1. Прочитать </a:t>
            </a:r>
          </a:p>
          <a:p>
            <a:pPr>
              <a:lnSpc>
                <a:spcPts val="2984"/>
              </a:lnSpc>
              <a:spcBef>
                <a:spcPts val="367"/>
              </a:spcBef>
            </a:pPr>
            <a:endParaRPr lang="ru-RU" altLang="ru-RU" sz="4300" b="1" dirty="0">
              <a:solidFill>
                <a:srgbClr val="007035"/>
              </a:solidFill>
            </a:endParaRPr>
          </a:p>
          <a:p>
            <a:pPr>
              <a:lnSpc>
                <a:spcPts val="2984"/>
              </a:lnSpc>
              <a:spcBef>
                <a:spcPts val="367"/>
              </a:spcBef>
            </a:pPr>
            <a:r>
              <a:rPr lang="ru-RU" altLang="ru-RU" sz="4300" b="1" dirty="0">
                <a:solidFill>
                  <a:srgbClr val="007035"/>
                </a:solidFill>
              </a:rPr>
              <a:t>§8 Закономерность высотной </a:t>
            </a:r>
          </a:p>
          <a:p>
            <a:pPr>
              <a:lnSpc>
                <a:spcPts val="2984"/>
              </a:lnSpc>
              <a:spcBef>
                <a:spcPts val="367"/>
              </a:spcBef>
            </a:pPr>
            <a:r>
              <a:rPr lang="ru-RU" altLang="ru-RU" sz="4300" b="1" dirty="0">
                <a:solidFill>
                  <a:srgbClr val="007035"/>
                </a:solidFill>
              </a:rPr>
              <a:t>      поясности</a:t>
            </a:r>
          </a:p>
          <a:p>
            <a:pPr>
              <a:lnSpc>
                <a:spcPts val="2984"/>
              </a:lnSpc>
              <a:spcBef>
                <a:spcPts val="367"/>
              </a:spcBef>
            </a:pPr>
            <a:endParaRPr lang="ru-RU" altLang="ru-RU" sz="4300" b="1" dirty="0">
              <a:solidFill>
                <a:srgbClr val="007035"/>
              </a:solidFill>
            </a:endParaRPr>
          </a:p>
          <a:p>
            <a:pPr>
              <a:lnSpc>
                <a:spcPts val="2984"/>
              </a:lnSpc>
              <a:spcBef>
                <a:spcPts val="367"/>
              </a:spcBef>
            </a:pPr>
            <a:r>
              <a:rPr lang="ru-RU" altLang="ru-RU" sz="4300" b="1" dirty="0">
                <a:solidFill>
                  <a:srgbClr val="007035"/>
                </a:solidFill>
              </a:rPr>
              <a:t>2. Ответить письменно </a:t>
            </a:r>
          </a:p>
          <a:p>
            <a:pPr>
              <a:lnSpc>
                <a:spcPts val="2984"/>
              </a:lnSpc>
              <a:spcBef>
                <a:spcPts val="367"/>
              </a:spcBef>
            </a:pPr>
            <a:r>
              <a:rPr lang="ru-RU" altLang="ru-RU" sz="4300" b="1" dirty="0">
                <a:solidFill>
                  <a:srgbClr val="007035"/>
                </a:solidFill>
              </a:rPr>
              <a:t>на вопросы 3 - 4  стр.35</a:t>
            </a:r>
          </a:p>
          <a:p>
            <a:pPr>
              <a:lnSpc>
                <a:spcPts val="2984"/>
              </a:lnSpc>
              <a:spcBef>
                <a:spcPts val="367"/>
              </a:spcBef>
            </a:pPr>
            <a:endParaRPr lang="ru-RU" altLang="ru-RU" sz="4300" b="1" dirty="0">
              <a:solidFill>
                <a:srgbClr val="007035"/>
              </a:solidFill>
            </a:endParaRPr>
          </a:p>
        </p:txBody>
      </p:sp>
      <p:sp>
        <p:nvSpPr>
          <p:cNvPr id="22534" name="object 9"/>
          <p:cNvSpPr>
            <a:spLocks/>
          </p:cNvSpPr>
          <p:nvPr/>
        </p:nvSpPr>
        <p:spPr bwMode="auto">
          <a:xfrm>
            <a:off x="3579284" y="6328833"/>
            <a:ext cx="7935383" cy="0"/>
          </a:xfrm>
          <a:custGeom>
            <a:avLst/>
            <a:gdLst>
              <a:gd name="T0" fmla="*/ 0 w 3752850"/>
              <a:gd name="T1" fmla="*/ 598810071 w 375285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noFill/>
          <a:ln w="6094">
            <a:solidFill>
              <a:srgbClr val="BBBD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535" name="object 10"/>
          <p:cNvSpPr>
            <a:spLocks/>
          </p:cNvSpPr>
          <p:nvPr/>
        </p:nvSpPr>
        <p:spPr bwMode="auto">
          <a:xfrm>
            <a:off x="3547534" y="5452534"/>
            <a:ext cx="5213351" cy="656167"/>
          </a:xfrm>
          <a:custGeom>
            <a:avLst/>
            <a:gdLst>
              <a:gd name="T0" fmla="*/ 393135305 w 2465704"/>
              <a:gd name="T1" fmla="*/ 0 h 310514"/>
              <a:gd name="T2" fmla="*/ 34628206 w 2465704"/>
              <a:gd name="T3" fmla="*/ 0 h 310514"/>
              <a:gd name="T4" fmla="*/ 26713092 w 2465704"/>
              <a:gd name="T5" fmla="*/ 913080 h 310514"/>
              <a:gd name="T6" fmla="*/ 19433913 w 2465704"/>
              <a:gd name="T7" fmla="*/ 3511715 h 310514"/>
              <a:gd name="T8" fmla="*/ 13003083 w 2465704"/>
              <a:gd name="T9" fmla="*/ 7585482 h 310514"/>
              <a:gd name="T10" fmla="*/ 7632179 w 2465704"/>
              <a:gd name="T11" fmla="*/ 12923384 h 310514"/>
              <a:gd name="T12" fmla="*/ 3533287 w 2465704"/>
              <a:gd name="T13" fmla="*/ 19314839 h 310514"/>
              <a:gd name="T14" fmla="*/ 918586 w 2465704"/>
              <a:gd name="T15" fmla="*/ 26548994 h 310514"/>
              <a:gd name="T16" fmla="*/ 0 w 2465704"/>
              <a:gd name="T17" fmla="*/ 34415249 h 310514"/>
              <a:gd name="T18" fmla="*/ 0 w 2465704"/>
              <a:gd name="T19" fmla="*/ 49171900 h 310514"/>
              <a:gd name="T20" fmla="*/ 358506744 w 2465704"/>
              <a:gd name="T21" fmla="*/ 49171900 h 310514"/>
              <a:gd name="T22" fmla="*/ 366422076 w 2465704"/>
              <a:gd name="T23" fmla="*/ 48258800 h 310514"/>
              <a:gd name="T24" fmla="*/ 373700991 w 2465704"/>
              <a:gd name="T25" fmla="*/ 45659941 h 310514"/>
              <a:gd name="T26" fmla="*/ 380132035 w 2465704"/>
              <a:gd name="T27" fmla="*/ 41586277 h 310514"/>
              <a:gd name="T28" fmla="*/ 385503021 w 2465704"/>
              <a:gd name="T29" fmla="*/ 36248374 h 310514"/>
              <a:gd name="T30" fmla="*/ 389601804 w 2465704"/>
              <a:gd name="T31" fmla="*/ 29856955 h 310514"/>
              <a:gd name="T32" fmla="*/ 392216589 w 2465704"/>
              <a:gd name="T33" fmla="*/ 22622790 h 310514"/>
              <a:gd name="T34" fmla="*/ 393135305 w 2465704"/>
              <a:gd name="T35" fmla="*/ 14756515 h 310514"/>
              <a:gd name="T36" fmla="*/ 393135305 w 2465704"/>
              <a:gd name="T37" fmla="*/ 0 h 31051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2536" name="object 13"/>
          <p:cNvGrpSpPr>
            <a:grpSpLocks/>
          </p:cNvGrpSpPr>
          <p:nvPr/>
        </p:nvGrpSpPr>
        <p:grpSpPr bwMode="auto">
          <a:xfrm>
            <a:off x="797985" y="2535767"/>
            <a:ext cx="1917700" cy="2861733"/>
            <a:chOff x="377244" y="1199601"/>
            <a:chExt cx="906780" cy="1353820"/>
          </a:xfrm>
        </p:grpSpPr>
        <p:sp>
          <p:nvSpPr>
            <p:cNvPr id="22540" name="object 14"/>
            <p:cNvSpPr>
              <a:spLocks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127190 w 906780"/>
                <a:gd name="T1" fmla="*/ 102743 h 1249680"/>
                <a:gd name="T2" fmla="*/ 176110 w 906780"/>
                <a:gd name="T3" fmla="*/ 937691 h 1249680"/>
                <a:gd name="T4" fmla="*/ 699592 w 906780"/>
                <a:gd name="T5" fmla="*/ 417474 h 1249680"/>
                <a:gd name="T6" fmla="*/ 334302 w 906780"/>
                <a:gd name="T7" fmla="*/ 466407 h 1249680"/>
                <a:gd name="T8" fmla="*/ 699592 w 906780"/>
                <a:gd name="T9" fmla="*/ 417474 h 1249680"/>
                <a:gd name="T10" fmla="*/ 102730 w 906780"/>
                <a:gd name="T11" fmla="*/ 1095870 h 1249680"/>
                <a:gd name="T12" fmla="*/ 882230 w 906780"/>
                <a:gd name="T13" fmla="*/ 1144803 h 1249680"/>
                <a:gd name="T14" fmla="*/ 906691 w 906780"/>
                <a:gd name="T15" fmla="*/ 0 h 1249680"/>
                <a:gd name="T16" fmla="*/ 752589 w 906780"/>
                <a:gd name="T17" fmla="*/ 48933 h 1249680"/>
                <a:gd name="T18" fmla="*/ 857770 w 906780"/>
                <a:gd name="T19" fmla="*/ 963790 h 1249680"/>
                <a:gd name="T20" fmla="*/ 849642 w 906780"/>
                <a:gd name="T21" fmla="*/ 983373 h 1249680"/>
                <a:gd name="T22" fmla="*/ 830046 w 906780"/>
                <a:gd name="T23" fmla="*/ 991501 h 1249680"/>
                <a:gd name="T24" fmla="*/ 69392 w 906780"/>
                <a:gd name="T25" fmla="*/ 991844 h 1249680"/>
                <a:gd name="T26" fmla="*/ 55499 w 906780"/>
                <a:gd name="T27" fmla="*/ 994498 h 1249680"/>
                <a:gd name="T28" fmla="*/ 48907 w 906780"/>
                <a:gd name="T29" fmla="*/ 76657 h 1249680"/>
                <a:gd name="T30" fmla="*/ 57035 w 906780"/>
                <a:gd name="T31" fmla="*/ 57061 h 1249680"/>
                <a:gd name="T32" fmla="*/ 76631 w 906780"/>
                <a:gd name="T33" fmla="*/ 48933 h 1249680"/>
                <a:gd name="T34" fmla="*/ 517753 w 906780"/>
                <a:gd name="T35" fmla="*/ 0 h 1249680"/>
                <a:gd name="T36" fmla="*/ 46837 w 906780"/>
                <a:gd name="T37" fmla="*/ 6032 h 1249680"/>
                <a:gd name="T38" fmla="*/ 6032 w 906780"/>
                <a:gd name="T39" fmla="*/ 46850 h 1249680"/>
                <a:gd name="T40" fmla="*/ 0 w 906780"/>
                <a:gd name="T41" fmla="*/ 1172527 h 1249680"/>
                <a:gd name="T42" fmla="*/ 22466 w 906780"/>
                <a:gd name="T43" fmla="*/ 1226693 h 1249680"/>
                <a:gd name="T44" fmla="*/ 76631 w 906780"/>
                <a:gd name="T45" fmla="*/ 1249172 h 1249680"/>
                <a:gd name="T46" fmla="*/ 882230 w 906780"/>
                <a:gd name="T47" fmla="*/ 1200238 h 1249680"/>
                <a:gd name="T48" fmla="*/ 65849 w 906780"/>
                <a:gd name="T49" fmla="*/ 1198067 h 1249680"/>
                <a:gd name="T50" fmla="*/ 51092 w 906780"/>
                <a:gd name="T51" fmla="*/ 1183309 h 1249680"/>
                <a:gd name="T52" fmla="*/ 48907 w 906780"/>
                <a:gd name="T53" fmla="*/ 1068158 h 1249680"/>
                <a:gd name="T54" fmla="*/ 57035 w 906780"/>
                <a:gd name="T55" fmla="*/ 1048562 h 1249680"/>
                <a:gd name="T56" fmla="*/ 76631 w 906780"/>
                <a:gd name="T57" fmla="*/ 1040434 h 1249680"/>
                <a:gd name="T58" fmla="*/ 859853 w 906780"/>
                <a:gd name="T59" fmla="*/ 1034402 h 1249680"/>
                <a:gd name="T60" fmla="*/ 900658 w 906780"/>
                <a:gd name="T61" fmla="*/ 993597 h 1249680"/>
                <a:gd name="T62" fmla="*/ 906691 w 906780"/>
                <a:gd name="T63" fmla="*/ 0 h 12496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2541" name="object 15"/>
            <p:cNvSpPr>
              <a:spLocks/>
            </p:cNvSpPr>
            <p:nvPr/>
          </p:nvSpPr>
          <p:spPr bwMode="auto">
            <a:xfrm>
              <a:off x="660984" y="1199603"/>
              <a:ext cx="492759" cy="1014730"/>
            </a:xfrm>
            <a:custGeom>
              <a:avLst/>
              <a:gdLst>
                <a:gd name="T0" fmla="*/ 154927 w 492759"/>
                <a:gd name="T1" fmla="*/ 965415 h 1014730"/>
                <a:gd name="T2" fmla="*/ 102743 w 492759"/>
                <a:gd name="T3" fmla="*/ 965415 h 1014730"/>
                <a:gd name="T4" fmla="*/ 102743 w 492759"/>
                <a:gd name="T5" fmla="*/ 1014349 h 1014730"/>
                <a:gd name="T6" fmla="*/ 154927 w 492759"/>
                <a:gd name="T7" fmla="*/ 1014349 h 1014730"/>
                <a:gd name="T8" fmla="*/ 154927 w 492759"/>
                <a:gd name="T9" fmla="*/ 965415 h 1014730"/>
                <a:gd name="T10" fmla="*/ 259295 w 492759"/>
                <a:gd name="T11" fmla="*/ 965415 h 1014730"/>
                <a:gd name="T12" fmla="*/ 207111 w 492759"/>
                <a:gd name="T13" fmla="*/ 965415 h 1014730"/>
                <a:gd name="T14" fmla="*/ 207111 w 492759"/>
                <a:gd name="T15" fmla="*/ 1014349 h 1014730"/>
                <a:gd name="T16" fmla="*/ 259295 w 492759"/>
                <a:gd name="T17" fmla="*/ 1014349 h 1014730"/>
                <a:gd name="T18" fmla="*/ 259295 w 492759"/>
                <a:gd name="T19" fmla="*/ 965415 h 1014730"/>
                <a:gd name="T20" fmla="*/ 363664 w 492759"/>
                <a:gd name="T21" fmla="*/ 965415 h 1014730"/>
                <a:gd name="T22" fmla="*/ 311480 w 492759"/>
                <a:gd name="T23" fmla="*/ 965415 h 1014730"/>
                <a:gd name="T24" fmla="*/ 311480 w 492759"/>
                <a:gd name="T25" fmla="*/ 1014349 h 1014730"/>
                <a:gd name="T26" fmla="*/ 363664 w 492759"/>
                <a:gd name="T27" fmla="*/ 1014349 h 1014730"/>
                <a:gd name="T28" fmla="*/ 363664 w 492759"/>
                <a:gd name="T29" fmla="*/ 965415 h 1014730"/>
                <a:gd name="T30" fmla="*/ 466394 w 492759"/>
                <a:gd name="T31" fmla="*/ 313105 h 1014730"/>
                <a:gd name="T32" fmla="*/ 0 w 492759"/>
                <a:gd name="T33" fmla="*/ 313105 h 1014730"/>
                <a:gd name="T34" fmla="*/ 0 w 492759"/>
                <a:gd name="T35" fmla="*/ 466407 h 1014730"/>
                <a:gd name="T36" fmla="*/ 466394 w 492759"/>
                <a:gd name="T37" fmla="*/ 466407 h 1014730"/>
                <a:gd name="T38" fmla="*/ 466394 w 492759"/>
                <a:gd name="T39" fmla="*/ 313105 h 1014730"/>
                <a:gd name="T40" fmla="*/ 492493 w 492759"/>
                <a:gd name="T41" fmla="*/ 50558 h 1014730"/>
                <a:gd name="T42" fmla="*/ 488518 w 492759"/>
                <a:gd name="T43" fmla="*/ 30899 h 1014730"/>
                <a:gd name="T44" fmla="*/ 477672 w 492759"/>
                <a:gd name="T45" fmla="*/ 14820 h 1014730"/>
                <a:gd name="T46" fmla="*/ 461594 w 492759"/>
                <a:gd name="T47" fmla="*/ 3987 h 1014730"/>
                <a:gd name="T48" fmla="*/ 441934 w 492759"/>
                <a:gd name="T49" fmla="*/ 0 h 1014730"/>
                <a:gd name="T50" fmla="*/ 337566 w 492759"/>
                <a:gd name="T51" fmla="*/ 0 h 1014730"/>
                <a:gd name="T52" fmla="*/ 317906 w 492759"/>
                <a:gd name="T53" fmla="*/ 3987 h 1014730"/>
                <a:gd name="T54" fmla="*/ 301840 w 492759"/>
                <a:gd name="T55" fmla="*/ 14820 h 1014730"/>
                <a:gd name="T56" fmla="*/ 290995 w 492759"/>
                <a:gd name="T57" fmla="*/ 30899 h 1014730"/>
                <a:gd name="T58" fmla="*/ 287007 w 492759"/>
                <a:gd name="T59" fmla="*/ 50558 h 1014730"/>
                <a:gd name="T60" fmla="*/ 287007 w 492759"/>
                <a:gd name="T61" fmla="*/ 257670 h 1014730"/>
                <a:gd name="T62" fmla="*/ 492493 w 492759"/>
                <a:gd name="T63" fmla="*/ 257670 h 1014730"/>
                <a:gd name="T64" fmla="*/ 492493 w 492759"/>
                <a:gd name="T65" fmla="*/ 50558 h 101473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22537" name="object 16"/>
          <p:cNvGrpSpPr>
            <a:grpSpLocks/>
          </p:cNvGrpSpPr>
          <p:nvPr/>
        </p:nvGrpSpPr>
        <p:grpSpPr bwMode="auto">
          <a:xfrm>
            <a:off x="679451" y="5568951"/>
            <a:ext cx="2207683" cy="488949"/>
            <a:chOff x="320975" y="2634669"/>
            <a:chExt cx="1043940" cy="231775"/>
          </a:xfrm>
        </p:grpSpPr>
        <p:sp>
          <p:nvSpPr>
            <p:cNvPr id="22538" name="object 17"/>
            <p:cNvSpPr>
              <a:spLocks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989877 w 1043940"/>
                <a:gd name="T1" fmla="*/ 0 h 231775"/>
                <a:gd name="T2" fmla="*/ 652305 w 1043940"/>
                <a:gd name="T3" fmla="*/ 0 h 231775"/>
                <a:gd name="T4" fmla="*/ 652305 w 1043940"/>
                <a:gd name="T5" fmla="*/ 48930 h 231775"/>
                <a:gd name="T6" fmla="*/ 940956 w 1043940"/>
                <a:gd name="T7" fmla="*/ 48930 h 231775"/>
                <a:gd name="T8" fmla="*/ 940956 w 1043940"/>
                <a:gd name="T9" fmla="*/ 78277 h 231775"/>
                <a:gd name="T10" fmla="*/ 94233 w 1043940"/>
                <a:gd name="T11" fmla="*/ 78277 h 231775"/>
                <a:gd name="T12" fmla="*/ 42052 w 1043940"/>
                <a:gd name="T13" fmla="*/ 130463 h 231775"/>
                <a:gd name="T14" fmla="*/ 0 w 1043940"/>
                <a:gd name="T15" fmla="*/ 130463 h 231775"/>
                <a:gd name="T16" fmla="*/ 0 w 1043940"/>
                <a:gd name="T17" fmla="*/ 179391 h 231775"/>
                <a:gd name="T18" fmla="*/ 42052 w 1043940"/>
                <a:gd name="T19" fmla="*/ 179391 h 231775"/>
                <a:gd name="T20" fmla="*/ 94233 w 1043940"/>
                <a:gd name="T21" fmla="*/ 231576 h 231775"/>
                <a:gd name="T22" fmla="*/ 678394 w 1043940"/>
                <a:gd name="T23" fmla="*/ 231576 h 231775"/>
                <a:gd name="T24" fmla="*/ 678394 w 1043940"/>
                <a:gd name="T25" fmla="*/ 182648 h 231775"/>
                <a:gd name="T26" fmla="*/ 114505 w 1043940"/>
                <a:gd name="T27" fmla="*/ 182648 h 231775"/>
                <a:gd name="T28" fmla="*/ 86770 w 1043940"/>
                <a:gd name="T29" fmla="*/ 154926 h 231775"/>
                <a:gd name="T30" fmla="*/ 114505 w 1043940"/>
                <a:gd name="T31" fmla="*/ 127209 h 231775"/>
                <a:gd name="T32" fmla="*/ 989877 w 1043940"/>
                <a:gd name="T33" fmla="*/ 127209 h 231775"/>
                <a:gd name="T34" fmla="*/ 989877 w 1043940"/>
                <a:gd name="T35" fmla="*/ 0 h 231775"/>
                <a:gd name="T36" fmla="*/ 781138 w 1043940"/>
                <a:gd name="T37" fmla="*/ 127209 h 231775"/>
                <a:gd name="T38" fmla="*/ 732210 w 1043940"/>
                <a:gd name="T39" fmla="*/ 127209 h 231775"/>
                <a:gd name="T40" fmla="*/ 732210 w 1043940"/>
                <a:gd name="T41" fmla="*/ 231576 h 231775"/>
                <a:gd name="T42" fmla="*/ 989877 w 1043940"/>
                <a:gd name="T43" fmla="*/ 231576 h 231775"/>
                <a:gd name="T44" fmla="*/ 989877 w 1043940"/>
                <a:gd name="T45" fmla="*/ 182648 h 231775"/>
                <a:gd name="T46" fmla="*/ 781138 w 1043940"/>
                <a:gd name="T47" fmla="*/ 182648 h 231775"/>
                <a:gd name="T48" fmla="*/ 781138 w 1043940"/>
                <a:gd name="T49" fmla="*/ 127209 h 231775"/>
                <a:gd name="T50" fmla="*/ 259293 w 1043940"/>
                <a:gd name="T51" fmla="*/ 127209 h 231775"/>
                <a:gd name="T52" fmla="*/ 210366 w 1043940"/>
                <a:gd name="T53" fmla="*/ 127209 h 231775"/>
                <a:gd name="T54" fmla="*/ 210366 w 1043940"/>
                <a:gd name="T55" fmla="*/ 182648 h 231775"/>
                <a:gd name="T56" fmla="*/ 259293 w 1043940"/>
                <a:gd name="T57" fmla="*/ 182648 h 231775"/>
                <a:gd name="T58" fmla="*/ 259293 w 1043940"/>
                <a:gd name="T59" fmla="*/ 127209 h 231775"/>
                <a:gd name="T60" fmla="*/ 989877 w 1043940"/>
                <a:gd name="T61" fmla="*/ 127209 h 231775"/>
                <a:gd name="T62" fmla="*/ 940956 w 1043940"/>
                <a:gd name="T63" fmla="*/ 127209 h 231775"/>
                <a:gd name="T64" fmla="*/ 940956 w 1043940"/>
                <a:gd name="T65" fmla="*/ 182648 h 231775"/>
                <a:gd name="T66" fmla="*/ 989877 w 1043940"/>
                <a:gd name="T67" fmla="*/ 182648 h 231775"/>
                <a:gd name="T68" fmla="*/ 989877 w 1043940"/>
                <a:gd name="T69" fmla="*/ 179391 h 231775"/>
                <a:gd name="T70" fmla="*/ 1043687 w 1043940"/>
                <a:gd name="T71" fmla="*/ 179391 h 231775"/>
                <a:gd name="T72" fmla="*/ 1043687 w 1043940"/>
                <a:gd name="T73" fmla="*/ 130463 h 231775"/>
                <a:gd name="T74" fmla="*/ 989877 w 1043940"/>
                <a:gd name="T75" fmla="*/ 130463 h 231775"/>
                <a:gd name="T76" fmla="*/ 989877 w 1043940"/>
                <a:gd name="T77" fmla="*/ 127209 h 23177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2539" name="object 18"/>
            <p:cNvSpPr>
              <a:spLocks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257677 w 257809"/>
                <a:gd name="T1" fmla="*/ 0 h 153669"/>
                <a:gd name="T2" fmla="*/ 0 w 257809"/>
                <a:gd name="T3" fmla="*/ 0 h 153669"/>
                <a:gd name="T4" fmla="*/ 0 w 257809"/>
                <a:gd name="T5" fmla="*/ 153310 h 153669"/>
                <a:gd name="T6" fmla="*/ 257677 w 257809"/>
                <a:gd name="T7" fmla="*/ 153310 h 153669"/>
                <a:gd name="T8" fmla="*/ 257677 w 257809"/>
                <a:gd name="T9" fmla="*/ 0 h 1536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95933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2" y="-18466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47" name="TextBox 4"/>
          <p:cNvSpPr txBox="1">
            <a:spLocks noChangeArrowheads="1"/>
          </p:cNvSpPr>
          <p:nvPr/>
        </p:nvSpPr>
        <p:spPr bwMode="auto">
          <a:xfrm>
            <a:off x="1346200" y="995365"/>
            <a:ext cx="949971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8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stral" panose="03090702030407020403" pitchFamily="66" charset="0"/>
                <a:ea typeface="+mn-ea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31748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700" y="2536826"/>
            <a:ext cx="4876800" cy="409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478954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Высотная поясность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DE6EC8F-A3E5-4822-8D1D-C07250E36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9845" y="1017535"/>
            <a:ext cx="3765067" cy="3339548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9E4AABE-75EE-40DF-8C95-9EB2BBFFB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151" y="1017535"/>
            <a:ext cx="3765067" cy="3184269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1A5F4DC-3C74-4720-89F4-A2FD5E0C9A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2498" y="1017536"/>
            <a:ext cx="3765067" cy="2560552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C41072-7492-4EC4-B56D-68C4EF55F9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2498" y="3695341"/>
            <a:ext cx="3765067" cy="3037025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616F551-463F-48CD-A276-7EFAE646F4B8}"/>
              </a:ext>
            </a:extLst>
          </p:cNvPr>
          <p:cNvSpPr txBox="1"/>
          <p:nvPr/>
        </p:nvSpPr>
        <p:spPr>
          <a:xfrm>
            <a:off x="188223" y="4232671"/>
            <a:ext cx="39980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Снега и ледники на вершинах высоких гор не тают полностью даже летом. Многие люди едут отдыхать летом в прохладные горные местности. Что же является причиной таких природных особенностей гор?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FBAD3D5-D377-4391-A316-33D1738D8B1A}"/>
              </a:ext>
            </a:extLst>
          </p:cNvPr>
          <p:cNvSpPr txBox="1"/>
          <p:nvPr/>
        </p:nvSpPr>
        <p:spPr>
          <a:xfrm>
            <a:off x="8161269" y="4540447"/>
            <a:ext cx="41332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связано с закономерностью изменения природных условий на склонах гор, прежде всего климата и растительности, </a:t>
            </a:r>
          </a:p>
          <a:p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подножий к вершинам.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52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808877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Высотная поясность</a:t>
            </a:r>
          </a:p>
        </p:txBody>
      </p:sp>
      <p:sp>
        <p:nvSpPr>
          <p:cNvPr id="11" name="Облачко с текстом: прямоугольное со скругленными углами 10">
            <a:extLst>
              <a:ext uri="{FF2B5EF4-FFF2-40B4-BE49-F238E27FC236}">
                <a16:creationId xmlns:a16="http://schemas.microsoft.com/office/drawing/2014/main" xmlns="" id="{699DB39A-C638-420A-98A9-07CBEAA5E767}"/>
              </a:ext>
            </a:extLst>
          </p:cNvPr>
          <p:cNvSpPr/>
          <p:nvPr/>
        </p:nvSpPr>
        <p:spPr>
          <a:xfrm>
            <a:off x="516836" y="1053299"/>
            <a:ext cx="11158330" cy="934527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Закономерное изменение природных условий от подножия гор к </a:t>
            </a:r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водоразделам</a:t>
            </a:r>
            <a:endParaRPr lang="en-US" sz="28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A9773672-CB33-44E2-9E6E-0FA094B8F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836" y="2232250"/>
            <a:ext cx="5194852" cy="375773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51525D84-3EC2-4642-9896-A2923F2457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8765" y="2232249"/>
            <a:ext cx="5671930" cy="375773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326636E-1EF2-4BCA-9601-8FFEF0DD28E2}"/>
              </a:ext>
            </a:extLst>
          </p:cNvPr>
          <p:cNvSpPr txBox="1"/>
          <p:nvPr/>
        </p:nvSpPr>
        <p:spPr>
          <a:xfrm>
            <a:off x="73405" y="6213786"/>
            <a:ext cx="122307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Высотные пояса схожи с природными зонами, но не повторяют их в 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точности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79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Причины, влияющие на их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формирование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EDE7EA2-621C-4DD0-A91C-C17C9305B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445" y="958335"/>
            <a:ext cx="3350234" cy="2064026"/>
          </a:xfrm>
          <a:prstGeom prst="rect">
            <a:avLst/>
          </a:prstGeom>
        </p:spPr>
      </p:pic>
      <p:sp>
        <p:nvSpPr>
          <p:cNvPr id="11" name="Равнобедренный треугольник 10">
            <a:extLst>
              <a:ext uri="{FF2B5EF4-FFF2-40B4-BE49-F238E27FC236}">
                <a16:creationId xmlns:a16="http://schemas.microsoft.com/office/drawing/2014/main" xmlns="" id="{E3B16AE9-F81F-4E49-A829-9B17278CA175}"/>
              </a:ext>
            </a:extLst>
          </p:cNvPr>
          <p:cNvSpPr/>
          <p:nvPr/>
        </p:nvSpPr>
        <p:spPr>
          <a:xfrm>
            <a:off x="3892548" y="1240844"/>
            <a:ext cx="3632913" cy="1949545"/>
          </a:xfrm>
          <a:prstGeom prst="triangle">
            <a:avLst>
              <a:gd name="adj" fmla="val 53870"/>
            </a:avLst>
          </a:prstGeom>
          <a:solidFill>
            <a:schemeClr val="bg1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100</a:t>
            </a:r>
            <a:endParaRPr lang="en-US" dirty="0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3B621DF1-B892-4FAA-9AD9-C76C5018BABF}"/>
              </a:ext>
            </a:extLst>
          </p:cNvPr>
          <p:cNvCxnSpPr>
            <a:cxnSpLocks/>
          </p:cNvCxnSpPr>
          <p:nvPr/>
        </p:nvCxnSpPr>
        <p:spPr>
          <a:xfrm>
            <a:off x="4226975" y="2959630"/>
            <a:ext cx="3008244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5CF6B6A-1204-468D-93B2-862F79502992}"/>
              </a:ext>
            </a:extLst>
          </p:cNvPr>
          <p:cNvSpPr txBox="1"/>
          <p:nvPr/>
        </p:nvSpPr>
        <p:spPr>
          <a:xfrm>
            <a:off x="4649228" y="2444127"/>
            <a:ext cx="2519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1000 м – 100мм.рт.ст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A54544D9-E7A5-462F-9A11-4AFD6C46F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4872" y="1141397"/>
            <a:ext cx="3517562" cy="19862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9D976D6-DC0A-49A2-BD53-85ADEC8936FF}"/>
              </a:ext>
            </a:extLst>
          </p:cNvPr>
          <p:cNvSpPr txBox="1"/>
          <p:nvPr/>
        </p:nvSpPr>
        <p:spPr>
          <a:xfrm>
            <a:off x="547147" y="2976194"/>
            <a:ext cx="27921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Понижение с высотой 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температуры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F581C88-4599-4779-8BBE-FFAE854FBED3}"/>
              </a:ext>
            </a:extLst>
          </p:cNvPr>
          <p:cNvSpPr txBox="1"/>
          <p:nvPr/>
        </p:nvSpPr>
        <p:spPr>
          <a:xfrm>
            <a:off x="4226975" y="879959"/>
            <a:ext cx="3632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Понижение давления воздуха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DAE5E5E-FE13-450A-AB6F-7FA6932FD166}"/>
              </a:ext>
            </a:extLst>
          </p:cNvPr>
          <p:cNvSpPr txBox="1"/>
          <p:nvPr/>
        </p:nvSpPr>
        <p:spPr>
          <a:xfrm>
            <a:off x="8170643" y="3166560"/>
            <a:ext cx="4021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Увеличение солнечной радиации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A5E76BD9-BDD5-425C-9844-8B80EF5117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16" y="3914288"/>
            <a:ext cx="3985039" cy="178155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32CE37A-13AD-4A2B-A056-BB8F9C10C631}"/>
              </a:ext>
            </a:extLst>
          </p:cNvPr>
          <p:cNvSpPr txBox="1"/>
          <p:nvPr/>
        </p:nvSpPr>
        <p:spPr>
          <a:xfrm>
            <a:off x="0" y="5695841"/>
            <a:ext cx="4735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Изменение условий конденсации 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водяных паров. Количество осадков растет до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определённой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высоты, затем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уменьшается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A23FE8CE-923D-47FF-B94A-68FEBFC983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4036" y="3685797"/>
            <a:ext cx="2994990" cy="242345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E9F7E5D-E63C-48D1-A99A-D77E94D16C1E}"/>
              </a:ext>
            </a:extLst>
          </p:cNvPr>
          <p:cNvSpPr txBox="1"/>
          <p:nvPr/>
        </p:nvSpPr>
        <p:spPr>
          <a:xfrm>
            <a:off x="5367119" y="6123727"/>
            <a:ext cx="2055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Изменение почв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BDBABFF9-9754-4AA9-814A-6FD177F440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8870" y="3880420"/>
            <a:ext cx="3719869" cy="222883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6B7E5E9C-D6EC-4E3A-B29A-7029B94C96CB}"/>
              </a:ext>
            </a:extLst>
          </p:cNvPr>
          <p:cNvSpPr txBox="1"/>
          <p:nvPr/>
        </p:nvSpPr>
        <p:spPr>
          <a:xfrm>
            <a:off x="8514456" y="6128624"/>
            <a:ext cx="32023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Изменение растительного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и животного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мира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xmlns="" id="{53B03503-1348-4B32-80AD-EF1A59FCF349}"/>
              </a:ext>
            </a:extLst>
          </p:cNvPr>
          <p:cNvCxnSpPr>
            <a:cxnSpLocks/>
          </p:cNvCxnSpPr>
          <p:nvPr/>
        </p:nvCxnSpPr>
        <p:spPr>
          <a:xfrm>
            <a:off x="3737113" y="958335"/>
            <a:ext cx="0" cy="2470665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xmlns="" id="{1A4439E0-7BF8-47CA-909E-D07803F1DCC0}"/>
              </a:ext>
            </a:extLst>
          </p:cNvPr>
          <p:cNvCxnSpPr/>
          <p:nvPr/>
        </p:nvCxnSpPr>
        <p:spPr>
          <a:xfrm>
            <a:off x="231445" y="3613666"/>
            <a:ext cx="3107877" cy="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xmlns="" id="{B83992D8-7628-4EDA-9E79-70437CAE4CD2}"/>
              </a:ext>
            </a:extLst>
          </p:cNvPr>
          <p:cNvCxnSpPr>
            <a:cxnSpLocks/>
          </p:cNvCxnSpPr>
          <p:nvPr/>
        </p:nvCxnSpPr>
        <p:spPr>
          <a:xfrm>
            <a:off x="8047382" y="958335"/>
            <a:ext cx="0" cy="2470665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xmlns="" id="{CC7ACF96-8938-4F3A-AB67-6A4CE4A46B4B}"/>
              </a:ext>
            </a:extLst>
          </p:cNvPr>
          <p:cNvCxnSpPr/>
          <p:nvPr/>
        </p:nvCxnSpPr>
        <p:spPr>
          <a:xfrm>
            <a:off x="3998832" y="3411570"/>
            <a:ext cx="3646375" cy="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xmlns="" id="{F393E9DC-7425-419E-8DF6-D333EE360065}"/>
              </a:ext>
            </a:extLst>
          </p:cNvPr>
          <p:cNvCxnSpPr/>
          <p:nvPr/>
        </p:nvCxnSpPr>
        <p:spPr>
          <a:xfrm>
            <a:off x="8170643" y="3613666"/>
            <a:ext cx="3623045" cy="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xmlns="" id="{7ADB3839-59FB-4F5A-ABCE-18462F24D623}"/>
              </a:ext>
            </a:extLst>
          </p:cNvPr>
          <p:cNvCxnSpPr/>
          <p:nvPr/>
        </p:nvCxnSpPr>
        <p:spPr>
          <a:xfrm>
            <a:off x="4527646" y="3746296"/>
            <a:ext cx="0" cy="236295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xmlns="" id="{C2EA4A34-1CEE-4ED3-84CE-C18621741117}"/>
              </a:ext>
            </a:extLst>
          </p:cNvPr>
          <p:cNvCxnSpPr/>
          <p:nvPr/>
        </p:nvCxnSpPr>
        <p:spPr>
          <a:xfrm>
            <a:off x="8047382" y="3685798"/>
            <a:ext cx="0" cy="2437929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240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89113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Высотная поясность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9E8A1A4-1194-4BA7-883D-A3F3A9937D0F}"/>
              </a:ext>
            </a:extLst>
          </p:cNvPr>
          <p:cNvSpPr txBox="1"/>
          <p:nvPr/>
        </p:nvSpPr>
        <p:spPr>
          <a:xfrm>
            <a:off x="271462" y="4323219"/>
            <a:ext cx="569843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Сведения о зависимости растительного покрова, других природных условий от </a:t>
            </a:r>
            <a:r>
              <a:rPr lang="ru-RU" sz="2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высоты  </a:t>
            </a:r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встречаются  в  произведении  Бабура  «</a:t>
            </a:r>
            <a:r>
              <a:rPr lang="ru-RU" sz="2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Бабурнаме</a:t>
            </a:r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при описании </a:t>
            </a:r>
            <a:endParaRPr lang="ru-RU" sz="22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 </a:t>
            </a:r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 </a:t>
            </a:r>
            <a:r>
              <a:rPr lang="ru-RU" sz="2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Мавераннахра</a:t>
            </a:r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Афганистана</a:t>
            </a:r>
            <a:endParaRPr lang="en-US" sz="2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FF320BC-E547-400D-942E-0EAD45CE3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12" y="890703"/>
            <a:ext cx="5267735" cy="3110947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986C6203-72EA-4A61-A337-548A3935FF55}"/>
              </a:ext>
            </a:extLst>
          </p:cNvPr>
          <p:cNvCxnSpPr/>
          <p:nvPr/>
        </p:nvCxnSpPr>
        <p:spPr>
          <a:xfrm>
            <a:off x="6096000" y="890704"/>
            <a:ext cx="0" cy="5483592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02C8FFC-B6B2-4DE5-A436-98C09E82E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7693" y="890704"/>
            <a:ext cx="3025279" cy="311094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603EBF6-8E94-415E-B7E2-3F9962FC5B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6751" y="890703"/>
            <a:ext cx="2690192" cy="3110947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1D46605-A565-4996-83A0-9DA97F28E923}"/>
              </a:ext>
            </a:extLst>
          </p:cNvPr>
          <p:cNvSpPr txBox="1"/>
          <p:nvPr/>
        </p:nvSpPr>
        <p:spPr>
          <a:xfrm>
            <a:off x="6487567" y="4626236"/>
            <a:ext cx="535677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 обосновал и объяснил  высотную </a:t>
            </a:r>
            <a:r>
              <a:rPr lang="ru-RU" sz="2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поясность </a:t>
            </a:r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впервые  </a:t>
            </a:r>
          </a:p>
          <a:p>
            <a:pPr algn="ctr"/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 Гумбольдт, изучавший горы  Анды и  </a:t>
            </a:r>
            <a:r>
              <a:rPr lang="ru-RU" sz="2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Альпы</a:t>
            </a:r>
            <a:endParaRPr lang="en-US" sz="2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72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6504"/>
            <a:ext cx="12192000" cy="728869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 Высотная поясность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7E103CA-7424-4723-917D-E7D492396E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791" y="1257715"/>
            <a:ext cx="6539948" cy="54292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693CAF5-9EFE-46D1-870A-79BB7113138D}"/>
              </a:ext>
            </a:extLst>
          </p:cNvPr>
          <p:cNvSpPr txBox="1"/>
          <p:nvPr/>
        </p:nvSpPr>
        <p:spPr>
          <a:xfrm>
            <a:off x="7723946" y="1629190"/>
            <a:ext cx="416118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Высотные пояса сменяются в горах подобно природным зонам на равнине,  </a:t>
            </a:r>
            <a:endParaRPr lang="ru-RU" sz="24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значительно 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быстрее и резче. 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Кроме того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аналогов некоторых высотных 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поясов  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(например, альпийских </a:t>
            </a:r>
            <a:endParaRPr lang="ru-RU" sz="24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субальпийских лугов) среди природных зон на равнинах  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нет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03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7"/>
            <a:ext cx="12192000" cy="715618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Высотная поясность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85C4998-1F82-41C5-9F33-B4266B314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0306" y="830996"/>
            <a:ext cx="5327381" cy="446413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081F3BC5-1BED-4063-87A5-AEBDB268C457}"/>
              </a:ext>
            </a:extLst>
          </p:cNvPr>
          <p:cNvCxnSpPr/>
          <p:nvPr/>
        </p:nvCxnSpPr>
        <p:spPr>
          <a:xfrm>
            <a:off x="6096000" y="796982"/>
            <a:ext cx="0" cy="4331609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51B2683-991B-4801-A682-CEC903EF4702}"/>
              </a:ext>
            </a:extLst>
          </p:cNvPr>
          <p:cNvSpPr txBox="1"/>
          <p:nvPr/>
        </p:nvSpPr>
        <p:spPr>
          <a:xfrm>
            <a:off x="132522" y="5450263"/>
            <a:ext cx="1205947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и структура высотных поясов зависят от высоты гор, расположения </a:t>
            </a:r>
            <a:endParaRPr lang="ru-RU" sz="2000" b="1" i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системе климатических поясов и природных зон, направления хребтов,  расположения по отношению к воздушным потокам. Чем выше горы и чем ближе  они расположены </a:t>
            </a:r>
            <a:endParaRPr lang="ru-RU" sz="2000" b="1" i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0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экватору, тем больше высотных поясов формируется на их  </a:t>
            </a:r>
            <a:r>
              <a:rPr lang="ru-RU" sz="20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склонах</a:t>
            </a:r>
            <a:endParaRPr lang="en-US" sz="20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6F96CFD5-127D-4963-A107-AEA25DDD9B96}"/>
              </a:ext>
            </a:extLst>
          </p:cNvPr>
          <p:cNvCxnSpPr/>
          <p:nvPr/>
        </p:nvCxnSpPr>
        <p:spPr>
          <a:xfrm>
            <a:off x="132522" y="5450263"/>
            <a:ext cx="11675166" cy="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4596C38-1C52-4472-8460-821B86A06A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312" y="796983"/>
            <a:ext cx="5327381" cy="449814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389664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09623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Высотная поясность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3F4E740-254C-41BD-B59F-E4081AA838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058" r="435" b="5579"/>
          <a:stretch/>
        </p:blipFill>
        <p:spPr>
          <a:xfrm>
            <a:off x="609601" y="3882887"/>
            <a:ext cx="4956313" cy="2663686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BADAC4-4D9A-4CA2-8262-60CE5D8350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797"/>
          <a:stretch/>
        </p:blipFill>
        <p:spPr>
          <a:xfrm>
            <a:off x="602353" y="959122"/>
            <a:ext cx="4863548" cy="2663686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DC09606-3EB5-4416-A46A-289A0043E6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0797"/>
          <a:stretch/>
        </p:blipFill>
        <p:spPr>
          <a:xfrm>
            <a:off x="6626087" y="959122"/>
            <a:ext cx="4863547" cy="2663686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6BEB3AB-5C7A-4FA4-B5CE-71AC57A8BEF8}"/>
              </a:ext>
            </a:extLst>
          </p:cNvPr>
          <p:cNvSpPr txBox="1"/>
          <p:nvPr/>
        </p:nvSpPr>
        <p:spPr>
          <a:xfrm>
            <a:off x="5782918" y="3871494"/>
            <a:ext cx="629478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Секторность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климата также влияет на особенности высотной поясности. В  условиях  континентального климата, к примеру, большую площадь на склонах гор занимают пояса  пустынь и полупустынь,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 нижняя граница снегов лежит в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среднем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 700-1000 м выше, чем в областях с морским климатом. В горах, расположенных в области морского климата, широко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распространён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горно-лесной  пояс, а  снеговая  граница  проходит на  более  низком высотном уровне.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52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2365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Высотная зональность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CD9F1A9-2975-4917-83E4-E7817398A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82" y="904461"/>
            <a:ext cx="7103164" cy="5715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DBE40E6-A5BE-40D5-819C-81554988A097}"/>
              </a:ext>
            </a:extLst>
          </p:cNvPr>
          <p:cNvSpPr txBox="1"/>
          <p:nvPr/>
        </p:nvSpPr>
        <p:spPr>
          <a:xfrm>
            <a:off x="7542559" y="1238457"/>
            <a:ext cx="4479234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Высотная поясность зависит и от особенностей рельефа гор. Особенно существенно влияние экспозиции 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склонов.</a:t>
            </a:r>
          </a:p>
          <a:p>
            <a:pPr algn="ctr">
              <a:spcBef>
                <a:spcPts val="1200"/>
              </a:spcBef>
            </a:pP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Экспозиция 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склона – обращённость склона горы или возвышенности по отношению к сторонам горизонта. Например, склон, 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обращённый на юг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будет 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иметь южную  экспозицию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37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b8594be4303ac417fc511950cc7c06e456dc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Оформление по умолчанию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1211</TotalTime>
  <Words>799</Words>
  <Application>Microsoft Office PowerPoint</Application>
  <PresentationFormat>Широкоэкранный</PresentationFormat>
  <Paragraphs>77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Mistral</vt:lpstr>
      <vt:lpstr>Wingdings</vt:lpstr>
      <vt:lpstr>Тема Office</vt:lpstr>
      <vt:lpstr>1_Тема Office</vt:lpstr>
      <vt:lpstr>4_Оформление по умолчанию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Высотная поясность</vt:lpstr>
      <vt:lpstr>Презентация PowerPoint</vt:lpstr>
      <vt:lpstr>Презентация PowerPoint</vt:lpstr>
      <vt:lpstr> Задания: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Закирова Ф.М</cp:lastModifiedBy>
  <cp:revision>85</cp:revision>
  <dcterms:created xsi:type="dcterms:W3CDTF">2020-07-05T16:28:38Z</dcterms:created>
  <dcterms:modified xsi:type="dcterms:W3CDTF">2020-10-18T14:50:31Z</dcterms:modified>
</cp:coreProperties>
</file>