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1" r:id="rId3"/>
    <p:sldMasterId id="2147483733" r:id="rId4"/>
  </p:sldMasterIdLst>
  <p:notesMasterIdLst>
    <p:notesMasterId r:id="rId21"/>
  </p:notesMasterIdLst>
  <p:sldIdLst>
    <p:sldId id="282" r:id="rId5"/>
    <p:sldId id="258" r:id="rId6"/>
    <p:sldId id="259" r:id="rId7"/>
    <p:sldId id="260" r:id="rId8"/>
    <p:sldId id="264" r:id="rId9"/>
    <p:sldId id="266" r:id="rId10"/>
    <p:sldId id="283" r:id="rId11"/>
    <p:sldId id="269" r:id="rId12"/>
    <p:sldId id="271" r:id="rId13"/>
    <p:sldId id="287" r:id="rId14"/>
    <p:sldId id="265" r:id="rId15"/>
    <p:sldId id="284" r:id="rId16"/>
    <p:sldId id="285" r:id="rId17"/>
    <p:sldId id="268" r:id="rId18"/>
    <p:sldId id="286" r:id="rId19"/>
    <p:sldId id="281" r:id="rId20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5B2E3-4CFA-47AE-AD89-EA7A026C7D42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7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9C0F0-6936-45E6-A934-2C957709F7AE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7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4202AE-B161-497C-8F7B-27036C9AFC17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1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E7117-14CF-4BBD-90B0-7BE827EFF9E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78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E9211-5F91-4A3F-B640-896B7605D906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5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D98DD-4839-4AC9-AD9B-08792A98312E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56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3472A-8242-4363-BA8B-1CFE02E5DDE4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5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97B0F-5EA0-4C7A-ABC6-2EFD46638B6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6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87E21-ADC4-4F0A-9938-E7757BEBAE17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36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03D75-83D1-4812-8ADC-6AA019640A9A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92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DDBED-5080-40E2-9E3E-BB68E0A8B59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378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E0705-216E-4193-8DE4-FAA8AA20B6B3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10168" y="1858434"/>
            <a:ext cx="6754466" cy="46705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algn="ctr">
              <a:defRPr/>
            </a:pPr>
            <a:endParaRPr lang="ru-RU" sz="54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5400" b="1" spc="11" dirty="0">
                <a:solidFill>
                  <a:srgbClr val="002060"/>
                </a:solidFill>
                <a:latin typeface="Arial"/>
                <a:cs typeface="Arial"/>
              </a:rPr>
              <a:t>Закономерность высотной поясности </a:t>
            </a:r>
          </a:p>
          <a:p>
            <a:pPr algn="ctr">
              <a:defRPr/>
            </a:pPr>
            <a:endParaRPr lang="ru-RU" sz="54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4151"/>
              </a:lnSpc>
              <a:defRPr/>
            </a:pPr>
            <a:endParaRPr sz="3200" b="1" dirty="0"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798541"/>
            <a:ext cx="603251" cy="23135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1E9F20-63B9-4F07-A912-3DEB9BB3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634" y="2265496"/>
            <a:ext cx="4220450" cy="3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02365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зональность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AEB8A4-F6EF-4FDA-A384-9539F977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895" y="958692"/>
            <a:ext cx="5069305" cy="250256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BF97BB-4A36-40DD-9F48-C7F39881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5483543" cy="323649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B4E27A-0323-4C70-AD60-36D64D207E70}"/>
              </a:ext>
            </a:extLst>
          </p:cNvPr>
          <p:cNvSpPr txBox="1"/>
          <p:nvPr/>
        </p:nvSpPr>
        <p:spPr>
          <a:xfrm>
            <a:off x="176463" y="901364"/>
            <a:ext cx="65529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пояса формируются различным образом на северных и южных, наветренных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подветренных склонах гор. Например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одной 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той  же  высоте  в горах Узбекистана на склонах южной экспозиции развиты предгорно-полупустынный (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пояс,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а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склонах северной экспозиции – горно-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-степной.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C34032D-FD33-4128-B3F1-AA14D4493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657" y="3717233"/>
            <a:ext cx="5483543" cy="29482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476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002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  <a:endParaRPr lang="ru-RU" sz="5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14B6A9-CA05-4055-891D-3AE05348C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82" y="893093"/>
            <a:ext cx="5938586" cy="5715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261822-BF2E-4795-A2F6-35D353C0203B}"/>
              </a:ext>
            </a:extLst>
          </p:cNvPr>
          <p:cNvSpPr txBox="1"/>
          <p:nvPr/>
        </p:nvSpPr>
        <p:spPr>
          <a:xfrm>
            <a:off x="6464968" y="3210821"/>
            <a:ext cx="5727032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Высотную поясность растительности 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горах Узбекистана подробно изучил академик К. З. Закиров, который выделил четыре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высотных пояса и 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 им  названия с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 географических терминов: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Чуль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400–500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400-500 до 1000–1200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Тау – до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2700–2800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Джайлау – 2800 м и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3AE74F-BAB4-4978-910F-118737EEE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31" y="893093"/>
            <a:ext cx="1636296" cy="225116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38F8D3-E395-437A-980B-BA2E82A36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390" y="893094"/>
            <a:ext cx="3821028" cy="22511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252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6062"/>
          </a:xfrm>
          <a:solidFill>
            <a:srgbClr val="0000CC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Высотная поясность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94958B-BA08-47F6-B196-7437E703BB49}"/>
              </a:ext>
            </a:extLst>
          </p:cNvPr>
          <p:cNvSpPr txBox="1"/>
          <p:nvPr/>
        </p:nvSpPr>
        <p:spPr>
          <a:xfrm>
            <a:off x="187242" y="933383"/>
            <a:ext cx="59516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К.З.Закиров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опирался на критерий растительности, не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выделял в качестве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отдельного пояса горные ледники </a:t>
            </a:r>
            <a:endParaRPr 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снежники, где нет никакой растительности. Он выделил высотный уровень от снеговой границы до водораздела в особую, гляциально-нивальную зону. </a:t>
            </a:r>
            <a:endParaRPr 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зона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начинается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бассейне 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Сангардакдарьи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высоте 3850 м.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80210D-FEDC-4088-A1DD-352C37D4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79" y="910812"/>
            <a:ext cx="5807242" cy="2322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FF56FE-3367-4853-9050-2A6BAA359437}"/>
              </a:ext>
            </a:extLst>
          </p:cNvPr>
          <p:cNvSpPr txBox="1"/>
          <p:nvPr/>
        </p:nvSpPr>
        <p:spPr>
          <a:xfrm>
            <a:off x="6946232" y="890520"/>
            <a:ext cx="4957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бассейне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Пскема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на высоте 3600 м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3F790CA-0478-4F13-890A-37677DB3E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379" y="3625186"/>
            <a:ext cx="5807242" cy="2930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D47902-1C3E-43A0-86F0-3B41B4F70B3F}"/>
              </a:ext>
            </a:extLst>
          </p:cNvPr>
          <p:cNvSpPr txBox="1"/>
          <p:nvPr/>
        </p:nvSpPr>
        <p:spPr>
          <a:xfrm>
            <a:off x="6376736" y="3849128"/>
            <a:ext cx="5526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бассейне Кашкадарьи на высоте 3820 м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752EEA-4F6A-4B6B-B7CC-008033BB3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62" b="6090"/>
          <a:stretch/>
        </p:blipFill>
        <p:spPr>
          <a:xfrm>
            <a:off x="288759" y="4165076"/>
            <a:ext cx="5662863" cy="23909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DEE7A6-1E55-4C90-A6A1-5FFF6418E972}"/>
              </a:ext>
            </a:extLst>
          </p:cNvPr>
          <p:cNvSpPr txBox="1"/>
          <p:nvPr/>
        </p:nvSpPr>
        <p:spPr>
          <a:xfrm>
            <a:off x="505327" y="61866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бассейне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Тупалангдарьи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на высоте 3860 м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4A2A7643-E0A1-47B9-BA98-22DD87427C75}"/>
              </a:ext>
            </a:extLst>
          </p:cNvPr>
          <p:cNvCxnSpPr/>
          <p:nvPr/>
        </p:nvCxnSpPr>
        <p:spPr>
          <a:xfrm>
            <a:off x="6096000" y="3429000"/>
            <a:ext cx="5951621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743DDA0A-36AB-4847-A077-42A1F90C88F3}"/>
              </a:ext>
            </a:extLst>
          </p:cNvPr>
          <p:cNvCxnSpPr/>
          <p:nvPr/>
        </p:nvCxnSpPr>
        <p:spPr>
          <a:xfrm>
            <a:off x="6096000" y="910812"/>
            <a:ext cx="0" cy="564518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itchFamily="34" charset="0"/>
                <a:cs typeface="Arial" pitchFamily="34" charset="0"/>
              </a:rPr>
              <a:t>Снеговая линия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EEFAD4-AF9F-46C2-B5C7-7F6EB052DC9D}"/>
              </a:ext>
            </a:extLst>
          </p:cNvPr>
          <p:cNvSpPr txBox="1"/>
          <p:nvPr/>
        </p:nvSpPr>
        <p:spPr>
          <a:xfrm>
            <a:off x="240632" y="1208973"/>
            <a:ext cx="59029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4375" algn="just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Снеговая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 – высота в горах, являющаяся нижней границей области многолетних снегов и ледников. Высота снеговой линии зависит  от географического положения, влажности климата, экспозиции склона.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455BD5-6DE9-47F8-BD09-B6D277A13223}"/>
              </a:ext>
            </a:extLst>
          </p:cNvPr>
          <p:cNvSpPr txBox="1"/>
          <p:nvPr/>
        </p:nvSpPr>
        <p:spPr>
          <a:xfrm>
            <a:off x="3557588" y="3605759"/>
            <a:ext cx="59578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 ниже  средняя температура воздуха и больше количество осадков,  тем ниже располагается снеговая линия. В полярных широтах она проходит на  уровне  моря.  В направлении от полярных широт </a:t>
            </a:r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 тропическим 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всё  более  повышается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островах  Земля  Франца-Иосифа  она 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проходит </a:t>
            </a:r>
            <a:endParaRPr lang="ru-RU" sz="17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уровне 50-100 м, на архипелаге Шпицберген -  400-500 м, на Кавказе - 2700-3800 м. Выше всего она </a:t>
            </a:r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проходит  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тропиках  (5800 -  6000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м), </a:t>
            </a:r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что  связано </a:t>
            </a:r>
          </a:p>
          <a:p>
            <a:pPr algn="just"/>
            <a:r>
              <a:rPr lang="ru-RU" sz="17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высокими температурами и низким увлажнением. На экваторе из-за повышенной влажности она опускается до уровня  4500 м.</a:t>
            </a:r>
            <a:endParaRPr lang="en-US" sz="17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DC9217C-90F3-4682-A648-3E32482C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34" y="927937"/>
            <a:ext cx="5674538" cy="250106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9DA217B-3A00-4D19-9812-3483FD55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011" y="3662911"/>
            <a:ext cx="2414161" cy="281809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7ED47A2-9E42-4FB7-AC88-D3EE90C82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8" y="4038966"/>
            <a:ext cx="33528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4856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Снеговая линия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CA1D0E-D273-4063-8414-CC9288CA3E6F}"/>
              </a:ext>
            </a:extLst>
          </p:cNvPr>
          <p:cNvSpPr txBox="1"/>
          <p:nvPr/>
        </p:nvSpPr>
        <p:spPr>
          <a:xfrm>
            <a:off x="165683" y="750179"/>
            <a:ext cx="118643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снеговой линии растёт не только от полюсов к тропикам, но и от берегов океана к внутренним участкам суши. Например, в Альпах  снеговая линия проходит на высоте 1000–1300 м, на западных склонах  Кавказа 2700 м, в горном массиве 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Хантенгри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Центрального Тянь-Шаня  4200 м. Это связано с тем, что в областях с морским климатом больше  выпадает осадков, лето более умеренное, а в условиях резко континентального климата, наоборот, осадков выпадает мало, лето же солнечное  и жаркое, продолжается долго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655AB3-9057-4219-BEEC-5CBBD5CD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8" y="2987843"/>
            <a:ext cx="4251158" cy="3651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20FEDE-DD96-48C6-819A-E2F5BA5FC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43" y="2987843"/>
            <a:ext cx="3962399" cy="3651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53C874-DAE5-4BD5-B5F0-72AF7E90F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779" y="2987843"/>
            <a:ext cx="3304673" cy="36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51" y="230717"/>
            <a:ext cx="5943600" cy="726016"/>
          </a:xfrm>
        </p:spPr>
        <p:txBody>
          <a:bodyPr lIns="0" tIns="34903" rIns="0" bIns="0" rtlCol="0">
            <a:spAutoFit/>
          </a:bodyPr>
          <a:lstStyle/>
          <a:p>
            <a:pPr marL="26849" algn="ctr">
              <a:lnSpc>
                <a:spcPct val="100000"/>
              </a:lnSpc>
              <a:spcBef>
                <a:spcPts val="275"/>
              </a:spcBef>
              <a:defRPr/>
            </a:pPr>
            <a:r>
              <a:rPr lang="ru-RU" b="1" spc="32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b="1" spc="1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object 3"/>
          <p:cNvSpPr>
            <a:spLocks/>
          </p:cNvSpPr>
          <p:nvPr/>
        </p:nvSpPr>
        <p:spPr bwMode="auto">
          <a:xfrm>
            <a:off x="11116733" y="336551"/>
            <a:ext cx="533400" cy="533400"/>
          </a:xfrm>
          <a:custGeom>
            <a:avLst/>
            <a:gdLst>
              <a:gd name="T0" fmla="*/ 39468510 w 252729"/>
              <a:gd name="T1" fmla="*/ 0 h 252729"/>
              <a:gd name="T2" fmla="*/ 0 w 252729"/>
              <a:gd name="T3" fmla="*/ 0 h 252729"/>
              <a:gd name="T4" fmla="*/ 0 w 252729"/>
              <a:gd name="T5" fmla="*/ 39468510 h 252729"/>
              <a:gd name="T6" fmla="*/ 39468510 w 252729"/>
              <a:gd name="T7" fmla="*/ 39468510 h 252729"/>
              <a:gd name="T8" fmla="*/ 39468510 w 252729"/>
              <a:gd name="T9" fmla="*/ 0 h 252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3" name="object 8"/>
          <p:cNvSpPr txBox="1">
            <a:spLocks noChangeArrowheads="1"/>
          </p:cNvSpPr>
          <p:nvPr/>
        </p:nvSpPr>
        <p:spPr bwMode="auto">
          <a:xfrm>
            <a:off x="3567642" y="1804988"/>
            <a:ext cx="8290983" cy="35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1. Прочитать 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300" b="1" dirty="0">
              <a:solidFill>
                <a:srgbClr val="007035"/>
              </a:solidFill>
            </a:endParaRP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§8 Закономерность высотной 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      поясности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300" b="1" dirty="0">
              <a:solidFill>
                <a:srgbClr val="007035"/>
              </a:solidFill>
            </a:endParaRP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2. Ответить письменно 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300" b="1" dirty="0">
                <a:solidFill>
                  <a:srgbClr val="007035"/>
                </a:solidFill>
              </a:rPr>
              <a:t>на вопросы 3 - 4  стр.35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300" b="1" dirty="0">
              <a:solidFill>
                <a:srgbClr val="007035"/>
              </a:solidFill>
            </a:endParaRPr>
          </a:p>
        </p:txBody>
      </p:sp>
      <p:sp>
        <p:nvSpPr>
          <p:cNvPr id="22534" name="object 9"/>
          <p:cNvSpPr>
            <a:spLocks/>
          </p:cNvSpPr>
          <p:nvPr/>
        </p:nvSpPr>
        <p:spPr bwMode="auto">
          <a:xfrm>
            <a:off x="3579284" y="6328833"/>
            <a:ext cx="7935383" cy="0"/>
          </a:xfrm>
          <a:custGeom>
            <a:avLst/>
            <a:gdLst>
              <a:gd name="T0" fmla="*/ 0 w 3752850"/>
              <a:gd name="T1" fmla="*/ 598810071 w 375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noFill/>
          <a:ln w="6094">
            <a:solidFill>
              <a:srgbClr val="BBBD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5" name="object 10"/>
          <p:cNvSpPr>
            <a:spLocks/>
          </p:cNvSpPr>
          <p:nvPr/>
        </p:nvSpPr>
        <p:spPr bwMode="auto">
          <a:xfrm>
            <a:off x="3547534" y="5452534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253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22540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41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22537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22538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9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593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E6EC8F-A3E5-4822-8D1D-C07250E3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845" y="1017535"/>
            <a:ext cx="3765067" cy="333954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E4AABE-75EE-40DF-8C95-9EB2BBFF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1" y="1017535"/>
            <a:ext cx="3765067" cy="31842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A5F4DC-3C74-4720-89F4-A2FD5E0C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498" y="1017536"/>
            <a:ext cx="3765067" cy="256055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C41072-7492-4EC4-B56D-68C4EF55F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498" y="3695341"/>
            <a:ext cx="3765067" cy="30370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16F551-463F-48CD-A276-7EFAE646F4B8}"/>
              </a:ext>
            </a:extLst>
          </p:cNvPr>
          <p:cNvSpPr txBox="1"/>
          <p:nvPr/>
        </p:nvSpPr>
        <p:spPr>
          <a:xfrm>
            <a:off x="188223" y="4232671"/>
            <a:ext cx="3998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Снега и ледники на вершинах высоких гор не тают полностью даже летом. Многие люди едут отдыхать летом в прохладные горные местности. Что же является причиной таких природных особенностей гор?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BAD3D5-D377-4391-A316-33D1738D8B1A}"/>
              </a:ext>
            </a:extLst>
          </p:cNvPr>
          <p:cNvSpPr txBox="1"/>
          <p:nvPr/>
        </p:nvSpPr>
        <p:spPr>
          <a:xfrm>
            <a:off x="8161269" y="4540447"/>
            <a:ext cx="4133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связано с закономерностью изменения природных условий на склонах гор, прежде всего климата и растительности, 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подножий к вершинам.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xmlns="" id="{699DB39A-C638-420A-98A9-07CBEAA5E767}"/>
              </a:ext>
            </a:extLst>
          </p:cNvPr>
          <p:cNvSpPr/>
          <p:nvPr/>
        </p:nvSpPr>
        <p:spPr>
          <a:xfrm>
            <a:off x="516836" y="1053299"/>
            <a:ext cx="11158330" cy="93452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Закономерное изменение природных условий от подножия гор к </a:t>
            </a: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водоразделам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773672-CB33-44E2-9E6E-0FA094B8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6" y="2232250"/>
            <a:ext cx="5194852" cy="37577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525D84-3EC2-4642-9896-A2923F24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65" y="2232249"/>
            <a:ext cx="5671930" cy="375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26636E-1EF2-4BCA-9601-8FFEF0DD28E2}"/>
              </a:ext>
            </a:extLst>
          </p:cNvPr>
          <p:cNvSpPr txBox="1"/>
          <p:nvPr/>
        </p:nvSpPr>
        <p:spPr>
          <a:xfrm>
            <a:off x="73405" y="6213786"/>
            <a:ext cx="122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 пояса схожи с природными зонами, но не повторяют их в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точности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Причины, влияющие на их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DE7EA2-621C-4DD0-A91C-C17C9305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5" y="958335"/>
            <a:ext cx="3350234" cy="2064026"/>
          </a:xfrm>
          <a:prstGeom prst="rect">
            <a:avLst/>
          </a:prstGeom>
        </p:spPr>
      </p:pic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xmlns="" id="{E3B16AE9-F81F-4E49-A829-9B17278CA175}"/>
              </a:ext>
            </a:extLst>
          </p:cNvPr>
          <p:cNvSpPr/>
          <p:nvPr/>
        </p:nvSpPr>
        <p:spPr>
          <a:xfrm>
            <a:off x="3892548" y="1240844"/>
            <a:ext cx="3632913" cy="1949545"/>
          </a:xfrm>
          <a:prstGeom prst="triangle">
            <a:avLst>
              <a:gd name="adj" fmla="val 53870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100</a:t>
            </a:r>
            <a:endParaRPr lang="en-US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3B621DF1-B892-4FAA-9AD9-C76C5018BABF}"/>
              </a:ext>
            </a:extLst>
          </p:cNvPr>
          <p:cNvCxnSpPr>
            <a:cxnSpLocks/>
          </p:cNvCxnSpPr>
          <p:nvPr/>
        </p:nvCxnSpPr>
        <p:spPr>
          <a:xfrm>
            <a:off x="4226975" y="2959630"/>
            <a:ext cx="300824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CF6B6A-1204-468D-93B2-862F79502992}"/>
              </a:ext>
            </a:extLst>
          </p:cNvPr>
          <p:cNvSpPr txBox="1"/>
          <p:nvPr/>
        </p:nvSpPr>
        <p:spPr>
          <a:xfrm>
            <a:off x="4649228" y="2444127"/>
            <a:ext cx="251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1000 м – 100мм.рт.ст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54544D9-E7A5-462F-9A11-4AFD6C46F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872" y="1141397"/>
            <a:ext cx="3517562" cy="19862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D976D6-DC0A-49A2-BD53-85ADEC8936FF}"/>
              </a:ext>
            </a:extLst>
          </p:cNvPr>
          <p:cNvSpPr txBox="1"/>
          <p:nvPr/>
        </p:nvSpPr>
        <p:spPr>
          <a:xfrm>
            <a:off x="547147" y="2976194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Понижение с высотой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температуры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581C88-4599-4779-8BBE-FFAE854FBED3}"/>
              </a:ext>
            </a:extLst>
          </p:cNvPr>
          <p:cNvSpPr txBox="1"/>
          <p:nvPr/>
        </p:nvSpPr>
        <p:spPr>
          <a:xfrm>
            <a:off x="4226975" y="879959"/>
            <a:ext cx="363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Понижение давления воздуха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AE5E5E-FE13-450A-AB6F-7FA6932FD166}"/>
              </a:ext>
            </a:extLst>
          </p:cNvPr>
          <p:cNvSpPr txBox="1"/>
          <p:nvPr/>
        </p:nvSpPr>
        <p:spPr>
          <a:xfrm>
            <a:off x="8170643" y="3166560"/>
            <a:ext cx="402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солнечной радиации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5E76BD9-BDD5-425C-9844-8B80EF51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16" y="3914288"/>
            <a:ext cx="3985039" cy="17815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32CE37A-13AD-4A2B-A056-BB8F9C10C631}"/>
              </a:ext>
            </a:extLst>
          </p:cNvPr>
          <p:cNvSpPr txBox="1"/>
          <p:nvPr/>
        </p:nvSpPr>
        <p:spPr>
          <a:xfrm>
            <a:off x="0" y="5695841"/>
            <a:ext cx="473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условий конденсации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водяных паров. Количество осадков растет до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определённой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высоты, затем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уменьшается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23FE8CE-923D-47FF-B94A-68FEBFC9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036" y="3685797"/>
            <a:ext cx="2994990" cy="24234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E9F7E5D-E63C-48D1-A99A-D77E94D16C1E}"/>
              </a:ext>
            </a:extLst>
          </p:cNvPr>
          <p:cNvSpPr txBox="1"/>
          <p:nvPr/>
        </p:nvSpPr>
        <p:spPr>
          <a:xfrm>
            <a:off x="5367119" y="6123727"/>
            <a:ext cx="20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почв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DBABFF9-9754-4AA9-814A-6FD177F44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870" y="3880420"/>
            <a:ext cx="3719869" cy="22288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7E5E9C-D6EC-4E3A-B29A-7029B94C96CB}"/>
              </a:ext>
            </a:extLst>
          </p:cNvPr>
          <p:cNvSpPr txBox="1"/>
          <p:nvPr/>
        </p:nvSpPr>
        <p:spPr>
          <a:xfrm>
            <a:off x="8514456" y="6128624"/>
            <a:ext cx="3202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растительного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и животного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53B03503-1348-4B32-80AD-EF1A59FCF349}"/>
              </a:ext>
            </a:extLst>
          </p:cNvPr>
          <p:cNvCxnSpPr>
            <a:cxnSpLocks/>
          </p:cNvCxnSpPr>
          <p:nvPr/>
        </p:nvCxnSpPr>
        <p:spPr>
          <a:xfrm>
            <a:off x="3737113" y="958335"/>
            <a:ext cx="0" cy="247066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1A4439E0-7BF8-47CA-909E-D07803F1DCC0}"/>
              </a:ext>
            </a:extLst>
          </p:cNvPr>
          <p:cNvCxnSpPr/>
          <p:nvPr/>
        </p:nvCxnSpPr>
        <p:spPr>
          <a:xfrm>
            <a:off x="231445" y="3613666"/>
            <a:ext cx="3107877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B83992D8-7628-4EDA-9E79-70437CAE4CD2}"/>
              </a:ext>
            </a:extLst>
          </p:cNvPr>
          <p:cNvCxnSpPr>
            <a:cxnSpLocks/>
          </p:cNvCxnSpPr>
          <p:nvPr/>
        </p:nvCxnSpPr>
        <p:spPr>
          <a:xfrm>
            <a:off x="8047382" y="958335"/>
            <a:ext cx="0" cy="247066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CC7ACF96-8938-4F3A-AB67-6A4CE4A46B4B}"/>
              </a:ext>
            </a:extLst>
          </p:cNvPr>
          <p:cNvCxnSpPr/>
          <p:nvPr/>
        </p:nvCxnSpPr>
        <p:spPr>
          <a:xfrm>
            <a:off x="3998832" y="3411570"/>
            <a:ext cx="364637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F393E9DC-7425-419E-8DF6-D333EE360065}"/>
              </a:ext>
            </a:extLst>
          </p:cNvPr>
          <p:cNvCxnSpPr/>
          <p:nvPr/>
        </p:nvCxnSpPr>
        <p:spPr>
          <a:xfrm>
            <a:off x="8170643" y="3613666"/>
            <a:ext cx="362304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7ADB3839-59FB-4F5A-ABCE-18462F24D623}"/>
              </a:ext>
            </a:extLst>
          </p:cNvPr>
          <p:cNvCxnSpPr/>
          <p:nvPr/>
        </p:nvCxnSpPr>
        <p:spPr>
          <a:xfrm>
            <a:off x="4527646" y="3746296"/>
            <a:ext cx="0" cy="2362956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C2EA4A34-1CEE-4ED3-84CE-C18621741117}"/>
              </a:ext>
            </a:extLst>
          </p:cNvPr>
          <p:cNvCxnSpPr/>
          <p:nvPr/>
        </p:nvCxnSpPr>
        <p:spPr>
          <a:xfrm>
            <a:off x="8047382" y="3685798"/>
            <a:ext cx="0" cy="2437929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E8A1A4-1194-4BA7-883D-A3F3A9937D0F}"/>
              </a:ext>
            </a:extLst>
          </p:cNvPr>
          <p:cNvSpPr txBox="1"/>
          <p:nvPr/>
        </p:nvSpPr>
        <p:spPr>
          <a:xfrm>
            <a:off x="271462" y="4323219"/>
            <a:ext cx="56984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зависимости растительного покрова, других природных условий от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высоты 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встречаются  в  произведении  Бабура  «</a:t>
            </a:r>
            <a:r>
              <a:rPr lang="ru-RU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Бабурнаме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при описании </a:t>
            </a:r>
            <a:endParaRPr lang="ru-RU" sz="22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 </a:t>
            </a:r>
            <a:r>
              <a:rPr lang="ru-RU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Мавераннахра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Афганистана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F320BC-E547-400D-942E-0EAD45CE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2" y="890703"/>
            <a:ext cx="5267735" cy="311094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86C6203-72EA-4A61-A337-548A3935FF55}"/>
              </a:ext>
            </a:extLst>
          </p:cNvPr>
          <p:cNvCxnSpPr/>
          <p:nvPr/>
        </p:nvCxnSpPr>
        <p:spPr>
          <a:xfrm>
            <a:off x="6096000" y="890704"/>
            <a:ext cx="0" cy="5483592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02C8FFC-B6B2-4DE5-A436-98C09E82E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693" y="890704"/>
            <a:ext cx="3025279" cy="31109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03EBF6-8E94-415E-B7E2-3F9962FC5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751" y="890703"/>
            <a:ext cx="2690192" cy="311094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D46605-A565-4996-83A0-9DA97F28E923}"/>
              </a:ext>
            </a:extLst>
          </p:cNvPr>
          <p:cNvSpPr txBox="1"/>
          <p:nvPr/>
        </p:nvSpPr>
        <p:spPr>
          <a:xfrm>
            <a:off x="6487567" y="4626236"/>
            <a:ext cx="53567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обосновал и объяснил  высотную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поясность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 </a:t>
            </a:r>
          </a:p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Гумбольдт, изучавший горы  Анды и 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6504"/>
            <a:ext cx="12192000" cy="728869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 Высотная поясность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E103CA-7424-4723-917D-E7D492396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1" y="1257715"/>
            <a:ext cx="6539948" cy="5429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93CAF5-9EFE-46D1-870A-79BB7113138D}"/>
              </a:ext>
            </a:extLst>
          </p:cNvPr>
          <p:cNvSpPr txBox="1"/>
          <p:nvPr/>
        </p:nvSpPr>
        <p:spPr>
          <a:xfrm>
            <a:off x="7723946" y="1629190"/>
            <a:ext cx="41611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 пояса сменяются в горах подобно природным зонам на равнине,  </a:t>
            </a:r>
            <a:endParaRPr lang="ru-RU" sz="2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значительно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быстрее и резче.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аналогов некоторых высотных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поясов 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(например, альпийских </a:t>
            </a:r>
            <a:endParaRPr lang="ru-RU" sz="2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субальпийских лугов) среди природных зон на равнинах 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715618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5C4998-1F82-41C5-9F33-B4266B31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06" y="830996"/>
            <a:ext cx="5327381" cy="446413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081F3BC5-1BED-4063-87A5-AEBDB268C457}"/>
              </a:ext>
            </a:extLst>
          </p:cNvPr>
          <p:cNvCxnSpPr/>
          <p:nvPr/>
        </p:nvCxnSpPr>
        <p:spPr>
          <a:xfrm>
            <a:off x="6096000" y="796982"/>
            <a:ext cx="0" cy="4331609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1B2683-991B-4801-A682-CEC903EF4702}"/>
              </a:ext>
            </a:extLst>
          </p:cNvPr>
          <p:cNvSpPr txBox="1"/>
          <p:nvPr/>
        </p:nvSpPr>
        <p:spPr>
          <a:xfrm>
            <a:off x="132522" y="5450263"/>
            <a:ext cx="120594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и структура высотных поясов зависят от высоты гор, расположения </a:t>
            </a:r>
            <a:endParaRPr lang="ru-RU" sz="2000" b="1" i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климатических поясов и природных зон, направления хребтов,  расположения по отношению к воздушным потокам. Чем выше горы и чем ближе  они расположены </a:t>
            </a:r>
            <a:endParaRPr lang="ru-RU" sz="2000" b="1" i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экватору, тем больше высотных поясов формируется на их  </a:t>
            </a:r>
            <a:r>
              <a:rPr lang="ru-RU" sz="2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склонах</a:t>
            </a:r>
            <a:endParaRPr lang="en-US" sz="20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F96CFD5-127D-4963-A107-AEA25DDD9B96}"/>
              </a:ext>
            </a:extLst>
          </p:cNvPr>
          <p:cNvCxnSpPr/>
          <p:nvPr/>
        </p:nvCxnSpPr>
        <p:spPr>
          <a:xfrm>
            <a:off x="132522" y="5450263"/>
            <a:ext cx="11675166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96C38-1C52-4472-8460-821B86A06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2" y="796983"/>
            <a:ext cx="5327381" cy="44981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966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0962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F4E740-254C-41BD-B59F-E4081AA8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8" r="435" b="5579"/>
          <a:stretch/>
        </p:blipFill>
        <p:spPr>
          <a:xfrm>
            <a:off x="609601" y="3882887"/>
            <a:ext cx="4956313" cy="266368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BADAC4-4D9A-4CA2-8262-60CE5D835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97"/>
          <a:stretch/>
        </p:blipFill>
        <p:spPr>
          <a:xfrm>
            <a:off x="602353" y="959122"/>
            <a:ext cx="4863548" cy="266368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C09606-3EB5-4416-A46A-289A0043E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7"/>
          <a:stretch/>
        </p:blipFill>
        <p:spPr>
          <a:xfrm>
            <a:off x="6626087" y="959122"/>
            <a:ext cx="4863547" cy="266368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BEB3AB-5C7A-4FA4-B5CE-71AC57A8BEF8}"/>
              </a:ext>
            </a:extLst>
          </p:cNvPr>
          <p:cNvSpPr txBox="1"/>
          <p:nvPr/>
        </p:nvSpPr>
        <p:spPr>
          <a:xfrm>
            <a:off x="5782918" y="3871494"/>
            <a:ext cx="6294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Секторность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климата также влияет на особенности высотной поясности. В  условиях  континентального климата, к примеру, большую площадь на склонах гор занимают пояса  пустынь и полупустынь,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 нижняя граница снегов лежит 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среднем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700-1000 м выше, чем в областях с морским климатом. В горах, расположенных в области морского климата, широко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распространён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горно-лесной  пояс, а  снеговая  граница  проходит на  более  низком высотном уровне.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02365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Высотная зональность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D9F1A9-2975-4917-83E4-E7817398A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904461"/>
            <a:ext cx="7103164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BE40E6-A5BE-40D5-819C-81554988A097}"/>
              </a:ext>
            </a:extLst>
          </p:cNvPr>
          <p:cNvSpPr txBox="1"/>
          <p:nvPr/>
        </p:nvSpPr>
        <p:spPr>
          <a:xfrm>
            <a:off x="7542559" y="1238457"/>
            <a:ext cx="447923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Высотная поясность зависит и от особенностей рельефа гор. Особенно существенно влияние экспозиции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склонов.</a:t>
            </a:r>
          </a:p>
          <a:p>
            <a:pPr algn="ctr">
              <a:spcBef>
                <a:spcPts val="1200"/>
              </a:spcBef>
            </a:pP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склона – обращённость склона горы или возвышенности по отношению к сторонам горизонта. Например, склон,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обращённый на юг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будет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иметь южную  экспозицию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8594be4303ac417fc511950cc7c06e456dc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799</Words>
  <Application>Microsoft Office PowerPoint</Application>
  <PresentationFormat>Широкоэкранный</PresentationFormat>
  <Paragraphs>77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Mistral</vt:lpstr>
      <vt:lpstr>Wingdings</vt:lpstr>
      <vt:lpstr>Тема Office</vt:lpstr>
      <vt:lpstr>1_Тема Office</vt:lpstr>
      <vt:lpstr>4_Оформление по умолчанию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Высотная поясность</vt:lpstr>
      <vt:lpstr>Презентация PowerPoint</vt:lpstr>
      <vt:lpstr>Презентация PowerPoint</vt:lpstr>
      <vt:lpstr> Задания: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85</cp:revision>
  <dcterms:created xsi:type="dcterms:W3CDTF">2020-07-05T16:28:38Z</dcterms:created>
  <dcterms:modified xsi:type="dcterms:W3CDTF">2020-10-18T14:50:31Z</dcterms:modified>
</cp:coreProperties>
</file>