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3" r:id="rId3"/>
  </p:sldMasterIdLst>
  <p:notesMasterIdLst>
    <p:notesMasterId r:id="rId22"/>
  </p:notesMasterIdLst>
  <p:sldIdLst>
    <p:sldId id="282" r:id="rId4"/>
    <p:sldId id="258" r:id="rId5"/>
    <p:sldId id="316" r:id="rId6"/>
    <p:sldId id="311" r:id="rId7"/>
    <p:sldId id="312" r:id="rId8"/>
    <p:sldId id="317" r:id="rId9"/>
    <p:sldId id="290" r:id="rId10"/>
    <p:sldId id="300" r:id="rId11"/>
    <p:sldId id="313" r:id="rId12"/>
    <p:sldId id="314" r:id="rId13"/>
    <p:sldId id="318" r:id="rId14"/>
    <p:sldId id="319" r:id="rId15"/>
    <p:sldId id="315" r:id="rId16"/>
    <p:sldId id="320" r:id="rId17"/>
    <p:sldId id="301" r:id="rId18"/>
    <p:sldId id="291" r:id="rId19"/>
    <p:sldId id="310" r:id="rId20"/>
    <p:sldId id="281" r:id="rId21"/>
  </p:sldIdLst>
  <p:sldSz cx="12192000" cy="6858000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852" y="72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Урбанизация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1800 год</c:v>
                </c:pt>
                <c:pt idx="1">
                  <c:v>1900 год</c:v>
                </c:pt>
                <c:pt idx="2">
                  <c:v>1950 год</c:v>
                </c:pt>
                <c:pt idx="3">
                  <c:v>1990 год</c:v>
                </c:pt>
                <c:pt idx="4">
                  <c:v>2001 год</c:v>
                </c:pt>
                <c:pt idx="5">
                  <c:v>2010 год</c:v>
                </c:pt>
                <c:pt idx="6">
                  <c:v>2016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0.03</c:v>
                </c:pt>
                <c:pt idx="1">
                  <c:v>0.14000000000000001</c:v>
                </c:pt>
                <c:pt idx="2">
                  <c:v>0.28999999999999998</c:v>
                </c:pt>
                <c:pt idx="3">
                  <c:v>0.45</c:v>
                </c:pt>
                <c:pt idx="4">
                  <c:v>0.47</c:v>
                </c:pt>
                <c:pt idx="5">
                  <c:v>0.5</c:v>
                </c:pt>
                <c:pt idx="6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4A-4091-886E-0AB6A198C7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1800 год</c:v>
                </c:pt>
                <c:pt idx="1">
                  <c:v>1900 год</c:v>
                </c:pt>
                <c:pt idx="2">
                  <c:v>1950 год</c:v>
                </c:pt>
                <c:pt idx="3">
                  <c:v>1990 год</c:v>
                </c:pt>
                <c:pt idx="4">
                  <c:v>2001 год</c:v>
                </c:pt>
                <c:pt idx="5">
                  <c:v>2010 год</c:v>
                </c:pt>
                <c:pt idx="6">
                  <c:v>2016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544A-4091-886E-0AB6A198C7A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1800 год</c:v>
                </c:pt>
                <c:pt idx="1">
                  <c:v>1900 год</c:v>
                </c:pt>
                <c:pt idx="2">
                  <c:v>1950 год</c:v>
                </c:pt>
                <c:pt idx="3">
                  <c:v>1990 год</c:v>
                </c:pt>
                <c:pt idx="4">
                  <c:v>2001 год</c:v>
                </c:pt>
                <c:pt idx="5">
                  <c:v>2010 год</c:v>
                </c:pt>
                <c:pt idx="6">
                  <c:v>2016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544A-4091-886E-0AB6A198C7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550128"/>
        <c:axId val="128257120"/>
      </c:barChart>
      <c:catAx>
        <c:axId val="6155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257120"/>
        <c:crosses val="autoZero"/>
        <c:auto val="1"/>
        <c:lblAlgn val="ctr"/>
        <c:lblOffset val="100"/>
        <c:noMultiLvlLbl val="0"/>
      </c:catAx>
      <c:valAx>
        <c:axId val="12825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55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D97A6-29B4-4AB7-92B2-0729C9CACF0C}" type="doc">
      <dgm:prSet loTypeId="urn:microsoft.com/office/officeart/2008/layout/PictureStrip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C0209C-C72B-4FC6-8345-65B9987A6D3D}">
      <dgm:prSet phldrT="[Текст]" custT="1"/>
      <dgm:spPr/>
      <dgm:t>
        <a:bodyPr/>
        <a:lstStyle/>
        <a:p>
          <a:r>
            <a:rPr lang="ru-RU" sz="16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Формирующая урбанизация</a:t>
          </a:r>
          <a:endParaRPr lang="en-US" sz="1600" b="1" i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9D33FE-03E1-4288-8D16-09033DBC4D11}" type="parTrans" cxnId="{453A86E3-00BC-4B76-BC69-7566D091BAC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AB5BAE-5FF6-4BE9-BCD2-CD82A54EA08E}" type="sibTrans" cxnId="{453A86E3-00BC-4B76-BC69-7566D091BAC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B0ADC-FFC5-4A13-851A-93E5AEBA1652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Доля городского населения не превышает 50%, наблюдается появление новых городов, в  частности, за счет перехода некоторых сельских поселений в разряд городских. Особенно быстро растут крупные города. Рост крупнейших городов происходит за счет «ложной» урбанизации.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D808E7-4B51-415D-8FAD-C8BFC92D98EA}" type="parTrans" cxnId="{171024DC-A9BC-485B-A607-3637FBEA35E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46749D-A48D-47B5-B95F-0E4B4D3CC1A1}" type="sibTrans" cxnId="{171024DC-A9BC-485B-A607-3637FBEA35E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659DC-B475-4B8C-8EA8-67C307FB449F}">
      <dgm:prSet phldrT="[Текст]" custT="1"/>
      <dgm:spPr/>
      <dgm:t>
        <a:bodyPr/>
        <a:lstStyle/>
        <a:p>
          <a:r>
            <a:rPr lang="ru-RU" sz="16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Развитая урбанизация</a:t>
          </a:r>
          <a:endParaRPr lang="en-US" sz="1600" b="1" i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9DB1FC-E43A-467E-B15D-87A4BF16E6C9}" type="parTrans" cxnId="{7278F411-7D51-498D-9351-DE6F2C9E3FE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C518C-8274-4C71-B2F3-C7F590539F10}" type="sibTrans" cxnId="{7278F411-7D51-498D-9351-DE6F2C9E3FE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49FD3E-155E-4577-B117-FE1855078E02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Характеризуется  высокими темпами роста городов – миллионеров и формированием агломераций вокруг крупного города. Удельный вес горожан превышает отметку 50%. Имеющиеся города быстро развиваются , складываются групповые системы городов. Этот этап присущ: Восточной Европе, СНГ, Латинской Америки, Северной Африки, Юго-Западной Азии, Океании.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1A442-86F5-4155-BB42-53EE290A269F}" type="parTrans" cxnId="{34CB257A-461A-4B0E-A59F-E140F080D11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CB4AE-3140-4D49-899A-E37945511E62}" type="sibTrans" cxnId="{34CB257A-461A-4B0E-A59F-E140F080D11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386AE5-2C2B-4D80-BDCE-7AEB4BCB28C5}">
      <dgm:prSet phldrT="[Текст]" custT="1"/>
      <dgm:spPr/>
      <dgm:t>
        <a:bodyPr/>
        <a:lstStyle/>
        <a:p>
          <a:r>
            <a:rPr lang="ru-RU" sz="16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Зрелая урбанизация</a:t>
          </a:r>
          <a:endParaRPr lang="en-US" sz="1600" b="1" i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62D0-AFB1-4A95-88F2-EA6BEAF9F748}" type="parTrans" cxnId="{83DB7C95-E5A3-426B-98DF-5160B69D088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B35A24-EFBD-46D0-AEA9-DE793C1C9AA0}" type="sibTrans" cxnId="{83DB7C95-E5A3-426B-98DF-5160B69D088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B0B39-EB5B-425C-8DE8-97FFC2B669FA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Наблюдается в наиболее развитых странах Европы, США, Канаде, Австралии, Японии, Израиле. Население центров крупных городов постепенно переселяется в загородную зону, однако продолжают работать, учиться, вести разнообразную деятельность в городе, для чего каждый день приезжает в город. В результате центры городов превращаются в деловые районы.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B35565-F694-472E-9B96-62E38C3D6A87}" type="parTrans" cxnId="{85AC4812-9094-4EC3-B4A3-948CF86BFA3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EE3F25-BEDD-4133-9554-D8C0FB645795}" type="sibTrans" cxnId="{85AC4812-9094-4EC3-B4A3-948CF86BFA3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555729-5C7B-474B-B26C-595988D4A10B}" type="pres">
      <dgm:prSet presAssocID="{F79D97A6-29B4-4AB7-92B2-0729C9CACF0C}" presName="Name0" presStyleCnt="0">
        <dgm:presLayoutVars>
          <dgm:dir/>
          <dgm:resizeHandles val="exact"/>
        </dgm:presLayoutVars>
      </dgm:prSet>
      <dgm:spPr/>
    </dgm:pt>
    <dgm:pt modelId="{6F99FF92-D985-487C-8DBC-4A6F7F2C53AC}" type="pres">
      <dgm:prSet presAssocID="{8FC0209C-C72B-4FC6-8345-65B9987A6D3D}" presName="composite" presStyleCnt="0"/>
      <dgm:spPr/>
    </dgm:pt>
    <dgm:pt modelId="{BD63DB2E-41FD-450B-87E2-5F64D7C38E5F}" type="pres">
      <dgm:prSet presAssocID="{8FC0209C-C72B-4FC6-8345-65B9987A6D3D}" presName="rect1" presStyleLbl="trAlignAcc1" presStyleIdx="0" presStyleCnt="3" custScaleY="125234">
        <dgm:presLayoutVars>
          <dgm:bulletEnabled val="1"/>
        </dgm:presLayoutVars>
      </dgm:prSet>
      <dgm:spPr/>
    </dgm:pt>
    <dgm:pt modelId="{6A916513-0217-42D6-8C68-996ADE3C9279}" type="pres">
      <dgm:prSet presAssocID="{8FC0209C-C72B-4FC6-8345-65B9987A6D3D}" presName="rect2" presStyleLbl="fgImgPlace1" presStyleIdx="0" presStyleCnt="3" custScaleX="118290" custScaleY="106239"/>
      <dgm:spPr>
        <a:blipFill rotWithShape="1">
          <a:blip xmlns:r="http://schemas.openxmlformats.org/officeDocument/2006/relationships" r:embed="rId1"/>
          <a:srcRect/>
          <a:stretch>
            <a:fillRect l="-62000" r="-62000"/>
          </a:stretch>
        </a:blipFill>
      </dgm:spPr>
    </dgm:pt>
    <dgm:pt modelId="{1714CA5A-9E87-43C3-B893-7BEE60B0090C}" type="pres">
      <dgm:prSet presAssocID="{4AAB5BAE-5FF6-4BE9-BCD2-CD82A54EA08E}" presName="sibTrans" presStyleCnt="0"/>
      <dgm:spPr/>
    </dgm:pt>
    <dgm:pt modelId="{4818B655-703A-4A1D-9DB3-1EEDB3772E24}" type="pres">
      <dgm:prSet presAssocID="{D23659DC-B475-4B8C-8EA8-67C307FB449F}" presName="composite" presStyleCnt="0"/>
      <dgm:spPr/>
    </dgm:pt>
    <dgm:pt modelId="{EAE7943F-0093-4E2F-9A64-757E284959F8}" type="pres">
      <dgm:prSet presAssocID="{D23659DC-B475-4B8C-8EA8-67C307FB449F}" presName="rect1" presStyleLbl="trAlignAcc1" presStyleIdx="1" presStyleCnt="3" custScaleY="141909" custLinFactNeighborX="-875" custLinFactNeighborY="-9440">
        <dgm:presLayoutVars>
          <dgm:bulletEnabled val="1"/>
        </dgm:presLayoutVars>
      </dgm:prSet>
      <dgm:spPr/>
    </dgm:pt>
    <dgm:pt modelId="{E0C917B3-DFA1-4F42-AF04-E8A51C7E6CD1}" type="pres">
      <dgm:prSet presAssocID="{D23659DC-B475-4B8C-8EA8-67C307FB449F}" presName="rect2" presStyleLbl="fgImgPlace1" presStyleIdx="1" presStyleCnt="3" custScaleX="115816" custScaleY="100171"/>
      <dgm:spPr>
        <a:blipFill rotWithShape="1">
          <a:blip xmlns:r="http://schemas.openxmlformats.org/officeDocument/2006/relationships" r:embed="rId2"/>
          <a:srcRect/>
          <a:stretch>
            <a:fillRect l="-63000" r="-63000"/>
          </a:stretch>
        </a:blipFill>
      </dgm:spPr>
    </dgm:pt>
    <dgm:pt modelId="{41DDB78F-B378-4CF8-A084-EE2F5D0B2DE6}" type="pres">
      <dgm:prSet presAssocID="{2CBC518C-8274-4C71-B2F3-C7F590539F10}" presName="sibTrans" presStyleCnt="0"/>
      <dgm:spPr/>
    </dgm:pt>
    <dgm:pt modelId="{1EFD2B6E-4661-46D7-BF5D-A9EB25392EF2}" type="pres">
      <dgm:prSet presAssocID="{2E386AE5-2C2B-4D80-BDCE-7AEB4BCB28C5}" presName="composite" presStyleCnt="0"/>
      <dgm:spPr/>
    </dgm:pt>
    <dgm:pt modelId="{25215D7F-4160-4424-A70D-E64B392C12F7}" type="pres">
      <dgm:prSet presAssocID="{2E386AE5-2C2B-4D80-BDCE-7AEB4BCB28C5}" presName="rect1" presStyleLbl="trAlignAcc1" presStyleIdx="2" presStyleCnt="3" custScaleY="149091" custLinFactNeighborX="-264" custLinFactNeighborY="21333">
        <dgm:presLayoutVars>
          <dgm:bulletEnabled val="1"/>
        </dgm:presLayoutVars>
      </dgm:prSet>
      <dgm:spPr/>
    </dgm:pt>
    <dgm:pt modelId="{77DE430B-3A1D-4BEE-84CB-B1FC999B0602}" type="pres">
      <dgm:prSet presAssocID="{2E386AE5-2C2B-4D80-BDCE-7AEB4BCB28C5}" presName="rect2" presStyleLbl="fgImgPlace1" presStyleIdx="2" presStyleCnt="3" custScaleX="134877" custLinFactNeighborX="-13254" custLinFactNeighborY="37754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</dgm:ptLst>
  <dgm:cxnLst>
    <dgm:cxn modelId="{F5F24C09-B65C-4829-B367-F9CC967606BE}" type="presOf" srcId="{D23659DC-B475-4B8C-8EA8-67C307FB449F}" destId="{EAE7943F-0093-4E2F-9A64-757E284959F8}" srcOrd="0" destOrd="0" presId="urn:microsoft.com/office/officeart/2008/layout/PictureStrips"/>
    <dgm:cxn modelId="{7278F411-7D51-498D-9351-DE6F2C9E3FE0}" srcId="{F79D97A6-29B4-4AB7-92B2-0729C9CACF0C}" destId="{D23659DC-B475-4B8C-8EA8-67C307FB449F}" srcOrd="1" destOrd="0" parTransId="{C29DB1FC-E43A-467E-B15D-87A4BF16E6C9}" sibTransId="{2CBC518C-8274-4C71-B2F3-C7F590539F10}"/>
    <dgm:cxn modelId="{85AC4812-9094-4EC3-B4A3-948CF86BFA33}" srcId="{2E386AE5-2C2B-4D80-BDCE-7AEB4BCB28C5}" destId="{58DB0B39-EB5B-425C-8DE8-97FFC2B669FA}" srcOrd="0" destOrd="0" parTransId="{8CB35565-F694-472E-9B96-62E38C3D6A87}" sibTransId="{61EE3F25-BEDD-4133-9554-D8C0FB645795}"/>
    <dgm:cxn modelId="{8B305430-B8DA-4D36-AA76-A19751645C37}" type="presOf" srcId="{8FC0209C-C72B-4FC6-8345-65B9987A6D3D}" destId="{BD63DB2E-41FD-450B-87E2-5F64D7C38E5F}" srcOrd="0" destOrd="0" presId="urn:microsoft.com/office/officeart/2008/layout/PictureStrips"/>
    <dgm:cxn modelId="{34CB257A-461A-4B0E-A59F-E140F080D110}" srcId="{D23659DC-B475-4B8C-8EA8-67C307FB449F}" destId="{8849FD3E-155E-4577-B117-FE1855078E02}" srcOrd="0" destOrd="0" parTransId="{8CE1A442-86F5-4155-BB42-53EE290A269F}" sibTransId="{DBCCB4AE-3140-4D49-899A-E37945511E62}"/>
    <dgm:cxn modelId="{F9883382-2E1D-4D25-BC79-C4A3FF8B8882}" type="presOf" srcId="{2E386AE5-2C2B-4D80-BDCE-7AEB4BCB28C5}" destId="{25215D7F-4160-4424-A70D-E64B392C12F7}" srcOrd="0" destOrd="0" presId="urn:microsoft.com/office/officeart/2008/layout/PictureStrips"/>
    <dgm:cxn modelId="{83DB7C95-E5A3-426B-98DF-5160B69D088B}" srcId="{F79D97A6-29B4-4AB7-92B2-0729C9CACF0C}" destId="{2E386AE5-2C2B-4D80-BDCE-7AEB4BCB28C5}" srcOrd="2" destOrd="0" parTransId="{D37962D0-AFB1-4A95-88F2-EA6BEAF9F748}" sibTransId="{73B35A24-EFBD-46D0-AEA9-DE793C1C9AA0}"/>
    <dgm:cxn modelId="{E963CBB7-5540-4CCB-8BC5-C7C7EE62DA88}" type="presOf" srcId="{8849FD3E-155E-4577-B117-FE1855078E02}" destId="{EAE7943F-0093-4E2F-9A64-757E284959F8}" srcOrd="0" destOrd="1" presId="urn:microsoft.com/office/officeart/2008/layout/PictureStrips"/>
    <dgm:cxn modelId="{24402BCE-1E7B-4804-B561-67F7F53949A0}" type="presOf" srcId="{F79D97A6-29B4-4AB7-92B2-0729C9CACF0C}" destId="{58555729-5C7B-474B-B26C-595988D4A10B}" srcOrd="0" destOrd="0" presId="urn:microsoft.com/office/officeart/2008/layout/PictureStrips"/>
    <dgm:cxn modelId="{171024DC-A9BC-485B-A607-3637FBEA35EB}" srcId="{8FC0209C-C72B-4FC6-8345-65B9987A6D3D}" destId="{91BB0ADC-FFC5-4A13-851A-93E5AEBA1652}" srcOrd="0" destOrd="0" parTransId="{CBD808E7-4B51-415D-8FAD-C8BFC92D98EA}" sibTransId="{D146749D-A48D-47B5-B95F-0E4B4D3CC1A1}"/>
    <dgm:cxn modelId="{453A86E3-00BC-4B76-BC69-7566D091BACF}" srcId="{F79D97A6-29B4-4AB7-92B2-0729C9CACF0C}" destId="{8FC0209C-C72B-4FC6-8345-65B9987A6D3D}" srcOrd="0" destOrd="0" parTransId="{BE9D33FE-03E1-4288-8D16-09033DBC4D11}" sibTransId="{4AAB5BAE-5FF6-4BE9-BCD2-CD82A54EA08E}"/>
    <dgm:cxn modelId="{00E970F1-F7B8-4006-9585-3C64D21F4F21}" type="presOf" srcId="{58DB0B39-EB5B-425C-8DE8-97FFC2B669FA}" destId="{25215D7F-4160-4424-A70D-E64B392C12F7}" srcOrd="0" destOrd="1" presId="urn:microsoft.com/office/officeart/2008/layout/PictureStrips"/>
    <dgm:cxn modelId="{308D48F9-58D8-4B9B-82CB-90FCDC524409}" type="presOf" srcId="{91BB0ADC-FFC5-4A13-851A-93E5AEBA1652}" destId="{BD63DB2E-41FD-450B-87E2-5F64D7C38E5F}" srcOrd="0" destOrd="1" presId="urn:microsoft.com/office/officeart/2008/layout/PictureStrips"/>
    <dgm:cxn modelId="{385B326B-D6AB-473F-8559-74DEEF67AF31}" type="presParOf" srcId="{58555729-5C7B-474B-B26C-595988D4A10B}" destId="{6F99FF92-D985-487C-8DBC-4A6F7F2C53AC}" srcOrd="0" destOrd="0" presId="urn:microsoft.com/office/officeart/2008/layout/PictureStrips"/>
    <dgm:cxn modelId="{F1AB2556-688B-45A6-A7FB-FA2D6ECD2358}" type="presParOf" srcId="{6F99FF92-D985-487C-8DBC-4A6F7F2C53AC}" destId="{BD63DB2E-41FD-450B-87E2-5F64D7C38E5F}" srcOrd="0" destOrd="0" presId="urn:microsoft.com/office/officeart/2008/layout/PictureStrips"/>
    <dgm:cxn modelId="{8C19DCF8-3653-49B7-843F-DD9F142A346E}" type="presParOf" srcId="{6F99FF92-D985-487C-8DBC-4A6F7F2C53AC}" destId="{6A916513-0217-42D6-8C68-996ADE3C9279}" srcOrd="1" destOrd="0" presId="urn:microsoft.com/office/officeart/2008/layout/PictureStrips"/>
    <dgm:cxn modelId="{0EF547AD-5804-4E64-BC75-7ECDBB5B767B}" type="presParOf" srcId="{58555729-5C7B-474B-B26C-595988D4A10B}" destId="{1714CA5A-9E87-43C3-B893-7BEE60B0090C}" srcOrd="1" destOrd="0" presId="urn:microsoft.com/office/officeart/2008/layout/PictureStrips"/>
    <dgm:cxn modelId="{79CA735C-92E5-43F4-AB83-5219DB7963B9}" type="presParOf" srcId="{58555729-5C7B-474B-B26C-595988D4A10B}" destId="{4818B655-703A-4A1D-9DB3-1EEDB3772E24}" srcOrd="2" destOrd="0" presId="urn:microsoft.com/office/officeart/2008/layout/PictureStrips"/>
    <dgm:cxn modelId="{73384811-4A75-45DC-8394-374909B10664}" type="presParOf" srcId="{4818B655-703A-4A1D-9DB3-1EEDB3772E24}" destId="{EAE7943F-0093-4E2F-9A64-757E284959F8}" srcOrd="0" destOrd="0" presId="urn:microsoft.com/office/officeart/2008/layout/PictureStrips"/>
    <dgm:cxn modelId="{F8615199-2095-4F1E-B345-DBF9B022B65B}" type="presParOf" srcId="{4818B655-703A-4A1D-9DB3-1EEDB3772E24}" destId="{E0C917B3-DFA1-4F42-AF04-E8A51C7E6CD1}" srcOrd="1" destOrd="0" presId="urn:microsoft.com/office/officeart/2008/layout/PictureStrips"/>
    <dgm:cxn modelId="{EE6285DD-BEBC-4B12-8D5C-BDF2FAD4E30F}" type="presParOf" srcId="{58555729-5C7B-474B-B26C-595988D4A10B}" destId="{41DDB78F-B378-4CF8-A084-EE2F5D0B2DE6}" srcOrd="3" destOrd="0" presId="urn:microsoft.com/office/officeart/2008/layout/PictureStrips"/>
    <dgm:cxn modelId="{4B993A9A-15DF-42A7-B5ED-12FE6F106917}" type="presParOf" srcId="{58555729-5C7B-474B-B26C-595988D4A10B}" destId="{1EFD2B6E-4661-46D7-BF5D-A9EB25392EF2}" srcOrd="4" destOrd="0" presId="urn:microsoft.com/office/officeart/2008/layout/PictureStrips"/>
    <dgm:cxn modelId="{E4957DDC-38A0-4C39-AFFD-3B3B13EA753D}" type="presParOf" srcId="{1EFD2B6E-4661-46D7-BF5D-A9EB25392EF2}" destId="{25215D7F-4160-4424-A70D-E64B392C12F7}" srcOrd="0" destOrd="0" presId="urn:microsoft.com/office/officeart/2008/layout/PictureStrips"/>
    <dgm:cxn modelId="{3EEDDE8D-18B3-499F-990E-73B858D54B11}" type="presParOf" srcId="{1EFD2B6E-4661-46D7-BF5D-A9EB25392EF2}" destId="{77DE430B-3A1D-4BEE-84CB-B1FC999B060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EA29DF-CD67-44DB-9D52-BE5813C5120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ADF1E4-B367-4D95-82DE-07CF693E4D50}">
      <dgm:prSet phldrT="[Текст]" custT="1"/>
      <dgm:spPr/>
      <dgm:t>
        <a:bodyPr/>
        <a:lstStyle/>
        <a:p>
          <a:r>
            <a:rPr lang="ru-RU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углубления международных торгово-экономических и финансовых отношений</a:t>
          </a:r>
          <a:endParaRPr lang="en-US" sz="2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AB45A5-A392-405B-A01B-7AA22BCA92EA}" type="parTrans" cxnId="{CA5FCC65-FD32-46F5-AFD1-37A8328AD31F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2180A0-1D7E-44BC-AAB8-440265A89FF8}" type="sibTrans" cxnId="{CA5FCC65-FD32-46F5-AFD1-37A8328AD31F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DBA69D-C365-4AE2-9CCF-ACCE13E08047}">
      <dgm:prSet phldrT="[Текст]" custT="1"/>
      <dgm:spPr/>
      <dgm:t>
        <a:bodyPr/>
        <a:lstStyle/>
        <a:p>
          <a:r>
            <a:rPr lang="ru-RU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расширения сферы деятельности транснациональных корпораций</a:t>
          </a:r>
          <a:endParaRPr lang="en-US" sz="2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E9C24-555B-450B-AD8D-1FE12E521309}" type="parTrans" cxnId="{3B3D1446-71E5-4239-A30C-58EF8663C1CA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A072A-20F8-4E1A-AAB3-EDFE655A028D}" type="sibTrans" cxnId="{3B3D1446-71E5-4239-A30C-58EF8663C1CA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A0138-A7DC-4D78-95AA-57DBC223CAD5}">
      <dgm:prSet phldrT="[Текст]" custT="1"/>
      <dgm:spPr/>
      <dgm:t>
        <a:bodyPr/>
        <a:lstStyle/>
        <a:p>
          <a:r>
            <a:rPr lang="ru-RU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развития современных сетей транспорта и связи  сфера влияния некоторых  крупнейших городов, не ограничиваясь национальными границами государств</a:t>
          </a:r>
          <a:endParaRPr lang="en-US" sz="2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D85965-81BD-4AA0-B7C3-5DE16A12F8A1}" type="parTrans" cxnId="{D7DF6103-A2DE-4DC6-B9AA-8456EF7034CC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9752F-C910-4697-BB6F-4515BBBD5D7C}" type="sibTrans" cxnId="{D7DF6103-A2DE-4DC6-B9AA-8456EF7034CC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77078C-17EF-484D-87CD-C7A8EE7AF04E}">
      <dgm:prSet custT="1"/>
      <dgm:spPr/>
      <dgm:t>
        <a:bodyPr/>
        <a:lstStyle/>
        <a:p>
          <a:r>
            <a:rPr lang="ru-RU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охватывает другие страны и регионы, а порой  и весь мир. </a:t>
          </a:r>
          <a:endParaRPr lang="en-US" sz="2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10FF7-5C31-4324-9E9A-9213F6AC7009}" type="parTrans" cxnId="{935844E2-8385-4A5D-A9DD-4DDAE1A04D98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8835B9-1306-404D-8567-D19D8BBE742D}" type="sibTrans" cxnId="{935844E2-8385-4A5D-A9DD-4DDAE1A04D98}">
      <dgm:prSet/>
      <dgm:spPr/>
      <dgm:t>
        <a:bodyPr/>
        <a:lstStyle/>
        <a:p>
          <a:endParaRPr lang="en-US" sz="20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2EA871-012B-49E4-A27A-704DBE929E45}" type="pres">
      <dgm:prSet presAssocID="{32EA29DF-CD67-44DB-9D52-BE5813C51207}" presName="Name0" presStyleCnt="0">
        <dgm:presLayoutVars>
          <dgm:chMax val="7"/>
          <dgm:chPref val="7"/>
          <dgm:dir/>
        </dgm:presLayoutVars>
      </dgm:prSet>
      <dgm:spPr/>
    </dgm:pt>
    <dgm:pt modelId="{7886F3F3-DF19-4A60-A27F-5DAF39FACFAB}" type="pres">
      <dgm:prSet presAssocID="{32EA29DF-CD67-44DB-9D52-BE5813C51207}" presName="Name1" presStyleCnt="0"/>
      <dgm:spPr/>
    </dgm:pt>
    <dgm:pt modelId="{F196DCF4-AC5D-4DB9-BB35-1C8A016A83E6}" type="pres">
      <dgm:prSet presAssocID="{32EA29DF-CD67-44DB-9D52-BE5813C51207}" presName="cycle" presStyleCnt="0"/>
      <dgm:spPr/>
    </dgm:pt>
    <dgm:pt modelId="{E31ACE3B-2374-4ACF-B2B1-DC529CE78C64}" type="pres">
      <dgm:prSet presAssocID="{32EA29DF-CD67-44DB-9D52-BE5813C51207}" presName="srcNode" presStyleLbl="node1" presStyleIdx="0" presStyleCnt="4"/>
      <dgm:spPr/>
    </dgm:pt>
    <dgm:pt modelId="{F334DB5A-74E7-4593-81BD-67C2845F120D}" type="pres">
      <dgm:prSet presAssocID="{32EA29DF-CD67-44DB-9D52-BE5813C51207}" presName="conn" presStyleLbl="parChTrans1D2" presStyleIdx="0" presStyleCnt="1"/>
      <dgm:spPr/>
    </dgm:pt>
    <dgm:pt modelId="{64F2261E-DBDC-4D71-A49F-AFEB5C874F67}" type="pres">
      <dgm:prSet presAssocID="{32EA29DF-CD67-44DB-9D52-BE5813C51207}" presName="extraNode" presStyleLbl="node1" presStyleIdx="0" presStyleCnt="4"/>
      <dgm:spPr/>
    </dgm:pt>
    <dgm:pt modelId="{64DA747B-4031-4D59-A3C4-89E5C49C56A7}" type="pres">
      <dgm:prSet presAssocID="{32EA29DF-CD67-44DB-9D52-BE5813C51207}" presName="dstNode" presStyleLbl="node1" presStyleIdx="0" presStyleCnt="4"/>
      <dgm:spPr/>
    </dgm:pt>
    <dgm:pt modelId="{5DCBB331-8112-4A6D-9B89-17C64B7DA1DE}" type="pres">
      <dgm:prSet presAssocID="{A7ADF1E4-B367-4D95-82DE-07CF693E4D50}" presName="text_1" presStyleLbl="node1" presStyleIdx="0" presStyleCnt="4">
        <dgm:presLayoutVars>
          <dgm:bulletEnabled val="1"/>
        </dgm:presLayoutVars>
      </dgm:prSet>
      <dgm:spPr/>
    </dgm:pt>
    <dgm:pt modelId="{3B54C795-D734-4611-AE4F-3F18DFB00241}" type="pres">
      <dgm:prSet presAssocID="{A7ADF1E4-B367-4D95-82DE-07CF693E4D50}" presName="accent_1" presStyleCnt="0"/>
      <dgm:spPr/>
    </dgm:pt>
    <dgm:pt modelId="{87189281-C2B5-47C8-B78B-8773FE53108C}" type="pres">
      <dgm:prSet presAssocID="{A7ADF1E4-B367-4D95-82DE-07CF693E4D50}" presName="accentRepeatNode" presStyleLbl="solidFgAcc1" presStyleIdx="0" presStyleCnt="4"/>
      <dgm:spPr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F371C96E-48D7-49C1-8171-9AE52CE6E226}" type="pres">
      <dgm:prSet presAssocID="{9ADBA69D-C365-4AE2-9CCF-ACCE13E08047}" presName="text_2" presStyleLbl="node1" presStyleIdx="1" presStyleCnt="4">
        <dgm:presLayoutVars>
          <dgm:bulletEnabled val="1"/>
        </dgm:presLayoutVars>
      </dgm:prSet>
      <dgm:spPr/>
    </dgm:pt>
    <dgm:pt modelId="{F0E27555-3F63-4069-B92B-25F59A439A1B}" type="pres">
      <dgm:prSet presAssocID="{9ADBA69D-C365-4AE2-9CCF-ACCE13E08047}" presName="accent_2" presStyleCnt="0"/>
      <dgm:spPr/>
    </dgm:pt>
    <dgm:pt modelId="{6C03F29A-02E5-434E-8A51-CA599F422D04}" type="pres">
      <dgm:prSet presAssocID="{9ADBA69D-C365-4AE2-9CCF-ACCE13E08047}" presName="accentRepeatNode" presStyleLbl="solidFgAcc1" presStyleIdx="1" presStyleCnt="4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F707299F-45D6-45B8-A2B1-D2563F365384}" type="pres">
      <dgm:prSet presAssocID="{A32A0138-A7DC-4D78-95AA-57DBC223CAD5}" presName="text_3" presStyleLbl="node1" presStyleIdx="2" presStyleCnt="4" custScaleY="120666">
        <dgm:presLayoutVars>
          <dgm:bulletEnabled val="1"/>
        </dgm:presLayoutVars>
      </dgm:prSet>
      <dgm:spPr/>
    </dgm:pt>
    <dgm:pt modelId="{668C2378-ECBC-420A-8A7E-7ADE65A5F917}" type="pres">
      <dgm:prSet presAssocID="{A32A0138-A7DC-4D78-95AA-57DBC223CAD5}" presName="accent_3" presStyleCnt="0"/>
      <dgm:spPr/>
    </dgm:pt>
    <dgm:pt modelId="{C9DCD48D-7F14-448D-912A-B6D066C12274}" type="pres">
      <dgm:prSet presAssocID="{A32A0138-A7DC-4D78-95AA-57DBC223CAD5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49E64396-D05F-4884-B174-5C238BAEA5A8}" type="pres">
      <dgm:prSet presAssocID="{9877078C-17EF-484D-87CD-C7A8EE7AF04E}" presName="text_4" presStyleLbl="node1" presStyleIdx="3" presStyleCnt="4">
        <dgm:presLayoutVars>
          <dgm:bulletEnabled val="1"/>
        </dgm:presLayoutVars>
      </dgm:prSet>
      <dgm:spPr/>
    </dgm:pt>
    <dgm:pt modelId="{6C805DBB-EA8A-44C1-8DEE-D6535B8F9842}" type="pres">
      <dgm:prSet presAssocID="{9877078C-17EF-484D-87CD-C7A8EE7AF04E}" presName="accent_4" presStyleCnt="0"/>
      <dgm:spPr/>
    </dgm:pt>
    <dgm:pt modelId="{4F1A1964-E746-499B-BDA9-A334EDD590AF}" type="pres">
      <dgm:prSet presAssocID="{9877078C-17EF-484D-87CD-C7A8EE7AF04E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D7DF6103-A2DE-4DC6-B9AA-8456EF7034CC}" srcId="{32EA29DF-CD67-44DB-9D52-BE5813C51207}" destId="{A32A0138-A7DC-4D78-95AA-57DBC223CAD5}" srcOrd="2" destOrd="0" parTransId="{09D85965-81BD-4AA0-B7C3-5DE16A12F8A1}" sibTransId="{F279752F-C910-4697-BB6F-4515BBBD5D7C}"/>
    <dgm:cxn modelId="{1C1F6C19-18A5-433A-92AF-B0286110C221}" type="presOf" srcId="{A7ADF1E4-B367-4D95-82DE-07CF693E4D50}" destId="{5DCBB331-8112-4A6D-9B89-17C64B7DA1DE}" srcOrd="0" destOrd="0" presId="urn:microsoft.com/office/officeart/2008/layout/VerticalCurvedList"/>
    <dgm:cxn modelId="{7D393343-98F0-47BB-A44B-86CD00749525}" type="presOf" srcId="{9877078C-17EF-484D-87CD-C7A8EE7AF04E}" destId="{49E64396-D05F-4884-B174-5C238BAEA5A8}" srcOrd="0" destOrd="0" presId="urn:microsoft.com/office/officeart/2008/layout/VerticalCurvedList"/>
    <dgm:cxn modelId="{CA5FCC65-FD32-46F5-AFD1-37A8328AD31F}" srcId="{32EA29DF-CD67-44DB-9D52-BE5813C51207}" destId="{A7ADF1E4-B367-4D95-82DE-07CF693E4D50}" srcOrd="0" destOrd="0" parTransId="{FFAB45A5-A392-405B-A01B-7AA22BCA92EA}" sibTransId="{472180A0-1D7E-44BC-AAB8-440265A89FF8}"/>
    <dgm:cxn modelId="{3B3D1446-71E5-4239-A30C-58EF8663C1CA}" srcId="{32EA29DF-CD67-44DB-9D52-BE5813C51207}" destId="{9ADBA69D-C365-4AE2-9CCF-ACCE13E08047}" srcOrd="1" destOrd="0" parTransId="{8E7E9C24-555B-450B-AD8D-1FE12E521309}" sibTransId="{B0DA072A-20F8-4E1A-AAB3-EDFE655A028D}"/>
    <dgm:cxn modelId="{A059CFA8-5E6B-4686-8816-38A275E7BDEB}" type="presOf" srcId="{472180A0-1D7E-44BC-AAB8-440265A89FF8}" destId="{F334DB5A-74E7-4593-81BD-67C2845F120D}" srcOrd="0" destOrd="0" presId="urn:microsoft.com/office/officeart/2008/layout/VerticalCurvedList"/>
    <dgm:cxn modelId="{33C551BA-9549-43F0-923D-37D500F840BF}" type="presOf" srcId="{9ADBA69D-C365-4AE2-9CCF-ACCE13E08047}" destId="{F371C96E-48D7-49C1-8171-9AE52CE6E226}" srcOrd="0" destOrd="0" presId="urn:microsoft.com/office/officeart/2008/layout/VerticalCurvedList"/>
    <dgm:cxn modelId="{BD8F78CB-E3DD-4442-8E8B-0283B60B7FDF}" type="presOf" srcId="{A32A0138-A7DC-4D78-95AA-57DBC223CAD5}" destId="{F707299F-45D6-45B8-A2B1-D2563F365384}" srcOrd="0" destOrd="0" presId="urn:microsoft.com/office/officeart/2008/layout/VerticalCurvedList"/>
    <dgm:cxn modelId="{935844E2-8385-4A5D-A9DD-4DDAE1A04D98}" srcId="{32EA29DF-CD67-44DB-9D52-BE5813C51207}" destId="{9877078C-17EF-484D-87CD-C7A8EE7AF04E}" srcOrd="3" destOrd="0" parTransId="{EB910FF7-5C31-4324-9E9A-9213F6AC7009}" sibTransId="{BE8835B9-1306-404D-8567-D19D8BBE742D}"/>
    <dgm:cxn modelId="{441843EC-EEE5-4D0F-B117-919F2CDF8475}" type="presOf" srcId="{32EA29DF-CD67-44DB-9D52-BE5813C51207}" destId="{152EA871-012B-49E4-A27A-704DBE929E45}" srcOrd="0" destOrd="0" presId="urn:microsoft.com/office/officeart/2008/layout/VerticalCurvedList"/>
    <dgm:cxn modelId="{972F53A2-6B81-4DFF-A9B1-F17C91B26986}" type="presParOf" srcId="{152EA871-012B-49E4-A27A-704DBE929E45}" destId="{7886F3F3-DF19-4A60-A27F-5DAF39FACFAB}" srcOrd="0" destOrd="0" presId="urn:microsoft.com/office/officeart/2008/layout/VerticalCurvedList"/>
    <dgm:cxn modelId="{39822DFD-6D4B-4A9F-A1A3-7ACCD7C66907}" type="presParOf" srcId="{7886F3F3-DF19-4A60-A27F-5DAF39FACFAB}" destId="{F196DCF4-AC5D-4DB9-BB35-1C8A016A83E6}" srcOrd="0" destOrd="0" presId="urn:microsoft.com/office/officeart/2008/layout/VerticalCurvedList"/>
    <dgm:cxn modelId="{60C0A79D-F498-4FA7-B620-621C41574070}" type="presParOf" srcId="{F196DCF4-AC5D-4DB9-BB35-1C8A016A83E6}" destId="{E31ACE3B-2374-4ACF-B2B1-DC529CE78C64}" srcOrd="0" destOrd="0" presId="urn:microsoft.com/office/officeart/2008/layout/VerticalCurvedList"/>
    <dgm:cxn modelId="{182A5550-E614-477D-A53F-C7E0A0842FD0}" type="presParOf" srcId="{F196DCF4-AC5D-4DB9-BB35-1C8A016A83E6}" destId="{F334DB5A-74E7-4593-81BD-67C2845F120D}" srcOrd="1" destOrd="0" presId="urn:microsoft.com/office/officeart/2008/layout/VerticalCurvedList"/>
    <dgm:cxn modelId="{FF05CD2A-9537-4869-8BB2-0599ED6F6F24}" type="presParOf" srcId="{F196DCF4-AC5D-4DB9-BB35-1C8A016A83E6}" destId="{64F2261E-DBDC-4D71-A49F-AFEB5C874F67}" srcOrd="2" destOrd="0" presId="urn:microsoft.com/office/officeart/2008/layout/VerticalCurvedList"/>
    <dgm:cxn modelId="{C189F774-671C-4387-9663-40C27FD60C32}" type="presParOf" srcId="{F196DCF4-AC5D-4DB9-BB35-1C8A016A83E6}" destId="{64DA747B-4031-4D59-A3C4-89E5C49C56A7}" srcOrd="3" destOrd="0" presId="urn:microsoft.com/office/officeart/2008/layout/VerticalCurvedList"/>
    <dgm:cxn modelId="{828CDC0C-694F-414D-A46F-B43F7C03C3AD}" type="presParOf" srcId="{7886F3F3-DF19-4A60-A27F-5DAF39FACFAB}" destId="{5DCBB331-8112-4A6D-9B89-17C64B7DA1DE}" srcOrd="1" destOrd="0" presId="urn:microsoft.com/office/officeart/2008/layout/VerticalCurvedList"/>
    <dgm:cxn modelId="{61F1191D-83E2-4426-96EE-F25C63DF4EC1}" type="presParOf" srcId="{7886F3F3-DF19-4A60-A27F-5DAF39FACFAB}" destId="{3B54C795-D734-4611-AE4F-3F18DFB00241}" srcOrd="2" destOrd="0" presId="urn:microsoft.com/office/officeart/2008/layout/VerticalCurvedList"/>
    <dgm:cxn modelId="{76639998-2BE1-4245-A0DB-68A752B65232}" type="presParOf" srcId="{3B54C795-D734-4611-AE4F-3F18DFB00241}" destId="{87189281-C2B5-47C8-B78B-8773FE53108C}" srcOrd="0" destOrd="0" presId="urn:microsoft.com/office/officeart/2008/layout/VerticalCurvedList"/>
    <dgm:cxn modelId="{3A8A9DBE-617E-4B85-B576-303FDFCFDE8A}" type="presParOf" srcId="{7886F3F3-DF19-4A60-A27F-5DAF39FACFAB}" destId="{F371C96E-48D7-49C1-8171-9AE52CE6E226}" srcOrd="3" destOrd="0" presId="urn:microsoft.com/office/officeart/2008/layout/VerticalCurvedList"/>
    <dgm:cxn modelId="{F63E1609-0871-4053-A38B-ADF60436950A}" type="presParOf" srcId="{7886F3F3-DF19-4A60-A27F-5DAF39FACFAB}" destId="{F0E27555-3F63-4069-B92B-25F59A439A1B}" srcOrd="4" destOrd="0" presId="urn:microsoft.com/office/officeart/2008/layout/VerticalCurvedList"/>
    <dgm:cxn modelId="{77E58AF0-FCF0-403C-907E-75B8D1E8B90B}" type="presParOf" srcId="{F0E27555-3F63-4069-B92B-25F59A439A1B}" destId="{6C03F29A-02E5-434E-8A51-CA599F422D04}" srcOrd="0" destOrd="0" presId="urn:microsoft.com/office/officeart/2008/layout/VerticalCurvedList"/>
    <dgm:cxn modelId="{1E569D28-9FD6-422C-8368-2520FDD324DF}" type="presParOf" srcId="{7886F3F3-DF19-4A60-A27F-5DAF39FACFAB}" destId="{F707299F-45D6-45B8-A2B1-D2563F365384}" srcOrd="5" destOrd="0" presId="urn:microsoft.com/office/officeart/2008/layout/VerticalCurvedList"/>
    <dgm:cxn modelId="{0D8B6B45-1F7F-408C-BA8D-7F88EFE1CCA3}" type="presParOf" srcId="{7886F3F3-DF19-4A60-A27F-5DAF39FACFAB}" destId="{668C2378-ECBC-420A-8A7E-7ADE65A5F917}" srcOrd="6" destOrd="0" presId="urn:microsoft.com/office/officeart/2008/layout/VerticalCurvedList"/>
    <dgm:cxn modelId="{942ED9D2-29F3-4E74-91B0-302D0EB76054}" type="presParOf" srcId="{668C2378-ECBC-420A-8A7E-7ADE65A5F917}" destId="{C9DCD48D-7F14-448D-912A-B6D066C12274}" srcOrd="0" destOrd="0" presId="urn:microsoft.com/office/officeart/2008/layout/VerticalCurvedList"/>
    <dgm:cxn modelId="{BEA65868-F151-4797-BA0B-4BA328E19B89}" type="presParOf" srcId="{7886F3F3-DF19-4A60-A27F-5DAF39FACFAB}" destId="{49E64396-D05F-4884-B174-5C238BAEA5A8}" srcOrd="7" destOrd="0" presId="urn:microsoft.com/office/officeart/2008/layout/VerticalCurvedList"/>
    <dgm:cxn modelId="{CE03522E-7C66-4AB8-8FAA-A2DED07B3BF3}" type="presParOf" srcId="{7886F3F3-DF19-4A60-A27F-5DAF39FACFAB}" destId="{6C805DBB-EA8A-44C1-8DEE-D6535B8F9842}" srcOrd="8" destOrd="0" presId="urn:microsoft.com/office/officeart/2008/layout/VerticalCurvedList"/>
    <dgm:cxn modelId="{71D23622-E7B3-4AC8-8FE3-8229B6C43E8D}" type="presParOf" srcId="{6C805DBB-EA8A-44C1-8DEE-D6535B8F9842}" destId="{4F1A1964-E746-499B-BDA9-A334EDD590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3DB2E-41FD-450B-87E2-5F64D7C38E5F}">
      <dsp:nvSpPr>
        <dsp:cNvPr id="0" name=""/>
        <dsp:cNvSpPr/>
      </dsp:nvSpPr>
      <dsp:spPr>
        <a:xfrm>
          <a:off x="343206" y="605497"/>
          <a:ext cx="5500164" cy="21525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201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Формирующая урбанизация</a:t>
          </a:r>
          <a:endParaRPr lang="en-US" sz="1600" b="1" i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Доля городского населения не превышает 50%, наблюдается появление новых городов, в  частности, за счет перехода некоторых сельских поселений в разряд городских. Особенно быстро растут крупные города. Рост крупнейших городов происходит за счет «ложной» урбанизации.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206" y="605497"/>
        <a:ext cx="5500164" cy="2152523"/>
      </dsp:txXfrm>
    </dsp:sp>
    <dsp:sp modelId="{6A916513-0217-42D6-8C68-996ADE3C9279}">
      <dsp:nvSpPr>
        <dsp:cNvPr id="0" name=""/>
        <dsp:cNvSpPr/>
      </dsp:nvSpPr>
      <dsp:spPr>
        <a:xfrm>
          <a:off x="4003" y="517788"/>
          <a:ext cx="1423219" cy="191733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7943F-0093-4E2F-9A64-757E284959F8}">
      <dsp:nvSpPr>
        <dsp:cNvPr id="0" name=""/>
        <dsp:cNvSpPr/>
      </dsp:nvSpPr>
      <dsp:spPr>
        <a:xfrm>
          <a:off x="6408647" y="256083"/>
          <a:ext cx="5500164" cy="24391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201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Развитая урбанизация</a:t>
          </a:r>
          <a:endParaRPr lang="en-US" sz="1600" b="1" i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Характеризуется  высокими темпами роста городов – миллионеров и формированием агломераций вокруг крупного города. Удельный вес горожан превышает отметку 50%. Имеющиеся города быстро развиваются , складываются групповые системы городов. Этот этап присущ: Восточной Европе, СНГ, Латинской Америки, Северной Африки, Юго-Западной Азии, Океании.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8647" y="256083"/>
        <a:ext cx="5500164" cy="2439133"/>
      </dsp:txXfrm>
    </dsp:sp>
    <dsp:sp modelId="{E0C917B3-DFA1-4F42-AF04-E8A51C7E6CD1}">
      <dsp:nvSpPr>
        <dsp:cNvPr id="0" name=""/>
        <dsp:cNvSpPr/>
      </dsp:nvSpPr>
      <dsp:spPr>
        <a:xfrm>
          <a:off x="6132454" y="528689"/>
          <a:ext cx="1393452" cy="180782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15D7F-4160-4424-A70D-E64B392C12F7}">
      <dsp:nvSpPr>
        <dsp:cNvPr id="0" name=""/>
        <dsp:cNvSpPr/>
      </dsp:nvSpPr>
      <dsp:spPr>
        <a:xfrm>
          <a:off x="3435361" y="3420850"/>
          <a:ext cx="5500164" cy="25625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201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Зрелая урбанизация</a:t>
          </a:r>
          <a:endParaRPr lang="en-US" sz="1600" b="1" i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Наблюдается в наиболее развитых странах Европы, США, Канаде, Австралии, Японии, Израиле. Население центров крупных городов постепенно переселяется в загородную зону, однако продолжают работать, учиться, вести разнообразную деятельность в городе, для чего каждый день приезжает в город. В результате центры городов превращаются в деловые районы.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5361" y="3420850"/>
        <a:ext cx="5500164" cy="2562578"/>
      </dsp:txXfrm>
    </dsp:sp>
    <dsp:sp modelId="{77DE430B-3A1D-4BEE-84CB-B1FC999B0602}">
      <dsp:nvSpPr>
        <dsp:cNvPr id="0" name=""/>
        <dsp:cNvSpPr/>
      </dsp:nvSpPr>
      <dsp:spPr>
        <a:xfrm>
          <a:off x="2851428" y="3909158"/>
          <a:ext cx="1622787" cy="180474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4DB5A-74E7-4593-81BD-67C2845F120D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BB331-8112-4A6D-9B89-17C64B7DA1DE}">
      <dsp:nvSpPr>
        <dsp:cNvPr id="0" name=""/>
        <dsp:cNvSpPr/>
      </dsp:nvSpPr>
      <dsp:spPr>
        <a:xfrm>
          <a:off x="610504" y="416587"/>
          <a:ext cx="10642952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углубления международных торгово-экономических и финансовых отношений</a:t>
          </a:r>
          <a:endParaRPr lang="en-US" sz="24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10642952" cy="833607"/>
      </dsp:txXfrm>
    </dsp:sp>
    <dsp:sp modelId="{87189281-C2B5-47C8-B78B-8773FE53108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1C96E-48D7-49C1-8171-9AE52CE6E226}">
      <dsp:nvSpPr>
        <dsp:cNvPr id="0" name=""/>
        <dsp:cNvSpPr/>
      </dsp:nvSpPr>
      <dsp:spPr>
        <a:xfrm>
          <a:off x="1088431" y="1667215"/>
          <a:ext cx="10165025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расширения сферы деятельности транснациональных корпораций</a:t>
          </a:r>
          <a:endParaRPr lang="en-US" sz="24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1667215"/>
        <a:ext cx="10165025" cy="833607"/>
      </dsp:txXfrm>
    </dsp:sp>
    <dsp:sp modelId="{6C03F29A-02E5-434E-8A51-CA599F422D04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7299F-45D6-45B8-A2B1-D2563F365384}">
      <dsp:nvSpPr>
        <dsp:cNvPr id="0" name=""/>
        <dsp:cNvSpPr/>
      </dsp:nvSpPr>
      <dsp:spPr>
        <a:xfrm>
          <a:off x="1088431" y="2831707"/>
          <a:ext cx="10165025" cy="100588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развития современных сетей транспорта и связи  сфера влияния некоторых  крупнейших городов, не ограничиваясь национальными границами государств</a:t>
          </a:r>
          <a:endParaRPr lang="en-US" sz="24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2831707"/>
        <a:ext cx="10165025" cy="1005881"/>
      </dsp:txXfrm>
    </dsp:sp>
    <dsp:sp modelId="{C9DCD48D-7F14-448D-912A-B6D066C12274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64396-D05F-4884-B174-5C238BAEA5A8}">
      <dsp:nvSpPr>
        <dsp:cNvPr id="0" name=""/>
        <dsp:cNvSpPr/>
      </dsp:nvSpPr>
      <dsp:spPr>
        <a:xfrm>
          <a:off x="610504" y="4168472"/>
          <a:ext cx="10642952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охватывает другие страны и регионы, а порой  и весь мир. </a:t>
          </a:r>
          <a:endParaRPr lang="en-US" sz="24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8472"/>
        <a:ext cx="10642952" cy="833607"/>
      </dsp:txXfrm>
    </dsp:sp>
    <dsp:sp modelId="{4F1A1964-E746-499B-BDA9-A334EDD590AF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10168" y="2407858"/>
            <a:ext cx="6619909" cy="46705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algn="ctr">
              <a:defRPr/>
            </a:pPr>
            <a:r>
              <a:rPr lang="ru-RU" sz="5400" b="1" spc="11" dirty="0">
                <a:solidFill>
                  <a:srgbClr val="002060"/>
                </a:solidFill>
                <a:latin typeface="Arial"/>
                <a:cs typeface="Arial"/>
              </a:rPr>
              <a:t>Глобальные </a:t>
            </a:r>
          </a:p>
          <a:p>
            <a:pPr algn="ctr">
              <a:defRPr/>
            </a:pPr>
            <a:r>
              <a:rPr lang="ru-RU" sz="5400" b="1" spc="11" dirty="0">
                <a:solidFill>
                  <a:srgbClr val="002060"/>
                </a:solidFill>
                <a:latin typeface="Arial"/>
                <a:cs typeface="Arial"/>
              </a:rPr>
              <a:t>и региональные черты процесса урбанизации</a:t>
            </a:r>
          </a:p>
          <a:p>
            <a:pPr algn="ctr">
              <a:defRPr/>
            </a:pPr>
            <a:endParaRPr lang="ru-RU" sz="54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4151"/>
              </a:lnSpc>
              <a:defRPr/>
            </a:pPr>
            <a:endParaRPr sz="3200" b="1" dirty="0"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798541"/>
            <a:ext cx="603251" cy="23135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06371-83EE-46AF-914C-9AB79155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077" y="2521973"/>
            <a:ext cx="4497798" cy="3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по странам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518CC-447B-4316-9686-2264222B9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" t="2374" r="4485" b="16105"/>
          <a:stretch/>
        </p:blipFill>
        <p:spPr>
          <a:xfrm>
            <a:off x="427704" y="1017638"/>
            <a:ext cx="10913806" cy="5663381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id="{027C9A2D-4455-4D04-9D8D-8B2DF0EA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1948" y="1585451"/>
            <a:ext cx="457200" cy="457200"/>
          </a:xfrm>
          <a:prstGeom prst="rect">
            <a:avLst/>
          </a:prstGeom>
        </p:spPr>
      </p:pic>
      <p:pic>
        <p:nvPicPr>
          <p:cNvPr id="11" name="Рисунок 10" descr="Маркер">
            <a:extLst>
              <a:ext uri="{FF2B5EF4-FFF2-40B4-BE49-F238E27FC236}">
                <a16:creationId xmlns:a16="http://schemas.microsoft.com/office/drawing/2014/main" id="{EF6CB9EB-CF9B-4E72-8A85-F518B168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0548" y="2042651"/>
            <a:ext cx="457200" cy="457200"/>
          </a:xfrm>
          <a:prstGeom prst="rect">
            <a:avLst/>
          </a:prstGeom>
        </p:spPr>
      </p:pic>
      <p:pic>
        <p:nvPicPr>
          <p:cNvPr id="13" name="Рисунок 12" descr="Маркер">
            <a:extLst>
              <a:ext uri="{FF2B5EF4-FFF2-40B4-BE49-F238E27FC236}">
                <a16:creationId xmlns:a16="http://schemas.microsoft.com/office/drawing/2014/main" id="{75A0AB86-4DC9-449F-A241-11D84AF3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2387" y="2042651"/>
            <a:ext cx="457200" cy="457200"/>
          </a:xfrm>
          <a:prstGeom prst="rect">
            <a:avLst/>
          </a:prstGeom>
        </p:spPr>
      </p:pic>
      <p:pic>
        <p:nvPicPr>
          <p:cNvPr id="15" name="Рисунок 14" descr="Маркер">
            <a:extLst>
              <a:ext uri="{FF2B5EF4-FFF2-40B4-BE49-F238E27FC236}">
                <a16:creationId xmlns:a16="http://schemas.microsoft.com/office/drawing/2014/main" id="{3CA0A7BA-E8DE-4E92-984E-1A35ECE7C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8477" y="5021825"/>
            <a:ext cx="457200" cy="457200"/>
          </a:xfrm>
          <a:prstGeom prst="rect">
            <a:avLst/>
          </a:prstGeom>
        </p:spPr>
      </p:pic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id="{4CDAAE57-4767-4EAE-BF98-D8A1E10C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3884" y="5840362"/>
            <a:ext cx="457200" cy="457200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id="{F8D142D5-B58F-4214-BD02-EE5036667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4155" y="5250425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200775-F517-4A04-9EE0-D629DCEAFAF4}"/>
              </a:ext>
            </a:extLst>
          </p:cNvPr>
          <p:cNvSpPr txBox="1"/>
          <p:nvPr/>
        </p:nvSpPr>
        <p:spPr>
          <a:xfrm>
            <a:off x="3913238" y="1017638"/>
            <a:ext cx="706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Доля городского населения превышают 90%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по странам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518CC-447B-4316-9686-2264222B9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" t="2374" r="4485" b="16105"/>
          <a:stretch/>
        </p:blipFill>
        <p:spPr>
          <a:xfrm>
            <a:off x="427704" y="1017638"/>
            <a:ext cx="10913806" cy="5663381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id="{027C9A2D-4455-4D04-9D8D-8B2DF0EA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8477" y="2564764"/>
            <a:ext cx="457200" cy="457200"/>
          </a:xfrm>
          <a:prstGeom prst="rect">
            <a:avLst/>
          </a:prstGeom>
        </p:spPr>
      </p:pic>
      <p:pic>
        <p:nvPicPr>
          <p:cNvPr id="11" name="Рисунок 10" descr="Маркер">
            <a:extLst>
              <a:ext uri="{FF2B5EF4-FFF2-40B4-BE49-F238E27FC236}">
                <a16:creationId xmlns:a16="http://schemas.microsoft.com/office/drawing/2014/main" id="{EF6CB9EB-CF9B-4E72-8A85-F518B168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6703" y="3620728"/>
            <a:ext cx="457200" cy="457200"/>
          </a:xfrm>
          <a:prstGeom prst="rect">
            <a:avLst/>
          </a:prstGeom>
        </p:spPr>
      </p:pic>
      <p:pic>
        <p:nvPicPr>
          <p:cNvPr id="13" name="Рисунок 12" descr="Маркер">
            <a:extLst>
              <a:ext uri="{FF2B5EF4-FFF2-40B4-BE49-F238E27FC236}">
                <a16:creationId xmlns:a16="http://schemas.microsoft.com/office/drawing/2014/main" id="{75A0AB86-4DC9-449F-A241-11D84AF3D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4516" y="2715132"/>
            <a:ext cx="457200" cy="457200"/>
          </a:xfrm>
          <a:prstGeom prst="rect">
            <a:avLst/>
          </a:prstGeom>
        </p:spPr>
      </p:pic>
      <p:pic>
        <p:nvPicPr>
          <p:cNvPr id="15" name="Рисунок 14" descr="Маркер">
            <a:extLst>
              <a:ext uri="{FF2B5EF4-FFF2-40B4-BE49-F238E27FC236}">
                <a16:creationId xmlns:a16="http://schemas.microsoft.com/office/drawing/2014/main" id="{3CA0A7BA-E8DE-4E92-984E-1A35ECE7C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9096" y="3172332"/>
            <a:ext cx="457200" cy="457200"/>
          </a:xfrm>
          <a:prstGeom prst="rect">
            <a:avLst/>
          </a:prstGeom>
        </p:spPr>
      </p:pic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id="{4CDAAE57-4767-4EAE-BF98-D8A1E10C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0593" y="3271838"/>
            <a:ext cx="457200" cy="457200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id="{F8D142D5-B58F-4214-BD02-EE5036667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2607" y="5220927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200775-F517-4A04-9EE0-D629DCEAFAF4}"/>
              </a:ext>
            </a:extLst>
          </p:cNvPr>
          <p:cNvSpPr txBox="1"/>
          <p:nvPr/>
        </p:nvSpPr>
        <p:spPr>
          <a:xfrm>
            <a:off x="1671484" y="949040"/>
            <a:ext cx="932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Азии и в Африке высоко урбанизированные государства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0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по странам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518CC-447B-4316-9686-2264222B9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" t="2374" r="4485" b="16105"/>
          <a:stretch/>
        </p:blipFill>
        <p:spPr>
          <a:xfrm>
            <a:off x="427704" y="1017638"/>
            <a:ext cx="10913806" cy="5663381"/>
          </a:xfrm>
          <a:prstGeom prst="rect">
            <a:avLst/>
          </a:prstGeom>
        </p:spPr>
      </p:pic>
      <p:pic>
        <p:nvPicPr>
          <p:cNvPr id="11" name="Рисунок 10" descr="Маркер">
            <a:extLst>
              <a:ext uri="{FF2B5EF4-FFF2-40B4-BE49-F238E27FC236}">
                <a16:creationId xmlns:a16="http://schemas.microsoft.com/office/drawing/2014/main" id="{EF6CB9EB-CF9B-4E72-8A85-F518B168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415" y="3101946"/>
            <a:ext cx="457200" cy="457200"/>
          </a:xfrm>
          <a:prstGeom prst="rect">
            <a:avLst/>
          </a:prstGeom>
        </p:spPr>
      </p:pic>
      <p:pic>
        <p:nvPicPr>
          <p:cNvPr id="15" name="Рисунок 14" descr="Маркер">
            <a:extLst>
              <a:ext uri="{FF2B5EF4-FFF2-40B4-BE49-F238E27FC236}">
                <a16:creationId xmlns:a16="http://schemas.microsoft.com/office/drawing/2014/main" id="{3CA0A7BA-E8DE-4E92-984E-1A35ECE7C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007" y="3544684"/>
            <a:ext cx="457200" cy="457200"/>
          </a:xfrm>
          <a:prstGeom prst="rect">
            <a:avLst/>
          </a:prstGeom>
        </p:spPr>
      </p:pic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id="{4CDAAE57-4767-4EAE-BF98-D8A1E10C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703" y="2943732"/>
            <a:ext cx="457200" cy="457200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id="{F8D142D5-B58F-4214-BD02-EE5036667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7407" y="4040713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200775-F517-4A04-9EE0-D629DCEAFAF4}"/>
              </a:ext>
            </a:extLst>
          </p:cNvPr>
          <p:cNvSpPr txBox="1"/>
          <p:nvPr/>
        </p:nvSpPr>
        <p:spPr>
          <a:xfrm>
            <a:off x="4640859" y="935924"/>
            <a:ext cx="402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Урбанизация менее 25%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1175382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На современном этапе мирового процесса урбанизации за счет 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55E3682-5394-486B-9991-8AF3CA8EF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954561"/>
              </p:ext>
            </p:extLst>
          </p:nvPr>
        </p:nvGraphicFramePr>
        <p:xfrm>
          <a:off x="512915" y="1294853"/>
          <a:ext cx="113300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60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08249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Глобальные ( или мировые) города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4F318F-AA85-4B54-BC04-FACF171B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0" y="1132423"/>
            <a:ext cx="3755979" cy="175826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C4C53-B004-4B7F-ACBF-FC277E9623B8}"/>
              </a:ext>
            </a:extLst>
          </p:cNvPr>
          <p:cNvSpPr txBox="1"/>
          <p:nvPr/>
        </p:nvSpPr>
        <p:spPr>
          <a:xfrm>
            <a:off x="1887794" y="1283109"/>
            <a:ext cx="1576072" cy="3693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Нью – Йорк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CB9885-FD2D-4451-B851-54CEEE89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" y="2973844"/>
            <a:ext cx="3755979" cy="175826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3C2C5-8615-4E18-9729-5DBD233ECD5E}"/>
              </a:ext>
            </a:extLst>
          </p:cNvPr>
          <p:cNvSpPr txBox="1"/>
          <p:nvPr/>
        </p:nvSpPr>
        <p:spPr>
          <a:xfrm>
            <a:off x="1887794" y="3064963"/>
            <a:ext cx="1152880" cy="40011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Лондон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613750-ACE0-4FB3-9B2A-D4D15B38C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80" y="4823223"/>
            <a:ext cx="3755979" cy="19192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554A4F-8F31-4A14-B1FB-4110E5B71677}"/>
              </a:ext>
            </a:extLst>
          </p:cNvPr>
          <p:cNvSpPr txBox="1"/>
          <p:nvPr/>
        </p:nvSpPr>
        <p:spPr>
          <a:xfrm>
            <a:off x="2061341" y="4965511"/>
            <a:ext cx="925125" cy="40011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Токио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219382-C0BA-4E13-8789-CDB78228B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44" y="1132423"/>
            <a:ext cx="3755979" cy="175826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A51B0A-6D1E-4F94-A285-14872901091A}"/>
              </a:ext>
            </a:extLst>
          </p:cNvPr>
          <p:cNvSpPr txBox="1"/>
          <p:nvPr/>
        </p:nvSpPr>
        <p:spPr>
          <a:xfrm>
            <a:off x="5643773" y="1132423"/>
            <a:ext cx="1183337" cy="40011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Шанхай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B67B5A-0EBC-4178-ACD5-5B6E6CF07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044" y="2981372"/>
            <a:ext cx="3755979" cy="175826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4812C1-C940-42CE-AB96-39F290BDD144}"/>
              </a:ext>
            </a:extLst>
          </p:cNvPr>
          <p:cNvSpPr txBox="1"/>
          <p:nvPr/>
        </p:nvSpPr>
        <p:spPr>
          <a:xfrm>
            <a:off x="5768454" y="3047686"/>
            <a:ext cx="1175194" cy="40011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Гонконг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224B6-C167-4824-9C4A-644D97E31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044" y="4828968"/>
            <a:ext cx="3755979" cy="191347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8CFF9E-362C-44F8-A60E-CA4CEB86CBB6}"/>
              </a:ext>
            </a:extLst>
          </p:cNvPr>
          <p:cNvSpPr txBox="1"/>
          <p:nvPr/>
        </p:nvSpPr>
        <p:spPr>
          <a:xfrm>
            <a:off x="5768454" y="4831553"/>
            <a:ext cx="1007007" cy="40011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FB229-F275-478F-992F-AC968ABBB53B}"/>
              </a:ext>
            </a:extLst>
          </p:cNvPr>
          <p:cNvSpPr txBox="1"/>
          <p:nvPr/>
        </p:nvSpPr>
        <p:spPr>
          <a:xfrm>
            <a:off x="7917108" y="1401097"/>
            <a:ext cx="4112715" cy="526297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города имеют  многомиллионное население и отличаются от иных городов расположением штаб – квартир международных организаций и крупных транснациональных корпораций, крупнейших в мире портов, промышленных предприятий, банков, финансовых фондов и бирж.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08249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Глобальные ( или мировые) города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219382-C0BA-4E13-8789-CDB78228B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44" y="1132423"/>
            <a:ext cx="3755979" cy="17582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A51B0A-6D1E-4F94-A285-14872901091A}"/>
              </a:ext>
            </a:extLst>
          </p:cNvPr>
          <p:cNvSpPr txBox="1"/>
          <p:nvPr/>
        </p:nvSpPr>
        <p:spPr>
          <a:xfrm>
            <a:off x="5643773" y="1132423"/>
            <a:ext cx="1183337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Шанхай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B67B5A-0EBC-4178-ACD5-5B6E6CF0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44" y="2981372"/>
            <a:ext cx="3755979" cy="17582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4812C1-C940-42CE-AB96-39F290BDD144}"/>
              </a:ext>
            </a:extLst>
          </p:cNvPr>
          <p:cNvSpPr txBox="1"/>
          <p:nvPr/>
        </p:nvSpPr>
        <p:spPr>
          <a:xfrm>
            <a:off x="5768454" y="3047686"/>
            <a:ext cx="117519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Гонконг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224B6-C167-4824-9C4A-644D97E31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247" y="4828322"/>
            <a:ext cx="3755979" cy="191347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8CFF9E-362C-44F8-A60E-CA4CEB86CBB6}"/>
              </a:ext>
            </a:extLst>
          </p:cNvPr>
          <p:cNvSpPr txBox="1"/>
          <p:nvPr/>
        </p:nvSpPr>
        <p:spPr>
          <a:xfrm>
            <a:off x="9673716" y="4855792"/>
            <a:ext cx="1007007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2696D7-601B-4DFD-AA12-92157CC58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248" y="1132423"/>
            <a:ext cx="3755979" cy="175826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86DDF6-B0D2-4D3C-BA90-BB7E0658107D}"/>
              </a:ext>
            </a:extLst>
          </p:cNvPr>
          <p:cNvSpPr txBox="1"/>
          <p:nvPr/>
        </p:nvSpPr>
        <p:spPr>
          <a:xfrm>
            <a:off x="9790237" y="1163201"/>
            <a:ext cx="971676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Дубай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C4F6EA-436E-45AD-A804-3F28F47D1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248" y="2980372"/>
            <a:ext cx="3755979" cy="175826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893FF9-D35F-4250-B6A7-F723BD039C04}"/>
              </a:ext>
            </a:extLst>
          </p:cNvPr>
          <p:cNvSpPr txBox="1"/>
          <p:nvPr/>
        </p:nvSpPr>
        <p:spPr>
          <a:xfrm>
            <a:off x="8288593" y="3054037"/>
            <a:ext cx="1385123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EF8C10-D345-4BA2-AF2E-6ACFE1824C65}"/>
              </a:ext>
            </a:extLst>
          </p:cNvPr>
          <p:cNvSpPr txBox="1"/>
          <p:nvPr/>
        </p:nvSpPr>
        <p:spPr>
          <a:xfrm>
            <a:off x="162232" y="1132423"/>
            <a:ext cx="3611711" cy="353943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 располагают большим </a:t>
            </a:r>
            <a:r>
              <a:rPr lang="ru-RU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торгово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финансовым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транспортным потенциалом. 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11A2F2-323D-47CA-974C-3B2BE335D444}"/>
              </a:ext>
            </a:extLst>
          </p:cNvPr>
          <p:cNvSpPr txBox="1"/>
          <p:nvPr/>
        </p:nvSpPr>
        <p:spPr>
          <a:xfrm>
            <a:off x="125567" y="4770802"/>
            <a:ext cx="7552804" cy="2062103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глобальных городов с течением времени растёт, а в сферу их влияния поэтапно вовлекаются все регионы мира.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16063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Процесс урбанизации является источником определенных проблем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9D387-A497-481B-9B54-57395AB39FC3}"/>
              </a:ext>
            </a:extLst>
          </p:cNvPr>
          <p:cNvSpPr txBox="1"/>
          <p:nvPr/>
        </p:nvSpPr>
        <p:spPr>
          <a:xfrm>
            <a:off x="294968" y="1160572"/>
            <a:ext cx="11769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Самыми актуальными являются считаются рост воздействия промышленности на окружающую среду, нехватка питьевой воды, перегрузка  транспортной системы, распространение заболеваний, связанных с городским образом жизни, рост преступности. Таким образом, современный этап мировой урбанизации характеризуется некоторыми количественными и качественными особенностями, а также различными проблемными сторонами.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BBD75-5A01-4F80-8FAC-695CACCD0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3139260"/>
            <a:ext cx="3996813" cy="3603211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F22F5-39DE-4ACD-B98B-1C349C4A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98" y="3288889"/>
            <a:ext cx="3529780" cy="345358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431136-B617-403F-B252-740BD6ABC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76" y="3099563"/>
            <a:ext cx="4060006" cy="364290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216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</a:p>
        </p:txBody>
      </p:sp>
      <p:sp>
        <p:nvSpPr>
          <p:cNvPr id="3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8"/>
          <p:cNvSpPr txBox="1">
            <a:spLocks noChangeArrowheads="1"/>
          </p:cNvSpPr>
          <p:nvPr/>
        </p:nvSpPr>
        <p:spPr bwMode="auto">
          <a:xfrm>
            <a:off x="3487208" y="1278618"/>
            <a:ext cx="8290983" cy="44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1. Прочитать </a:t>
            </a:r>
          </a:p>
          <a:p>
            <a:pPr marL="725488" algn="ctr"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§18  глобальные и региональные черты процесса урбанизации</a:t>
            </a:r>
          </a:p>
          <a:p>
            <a:pPr>
              <a:lnSpc>
                <a:spcPts val="3400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34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2. Ответить письменно </a:t>
            </a:r>
          </a:p>
          <a:p>
            <a:pPr marL="725488">
              <a:lnSpc>
                <a:spcPts val="34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на вопрос 3  стр. 79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</p:txBody>
      </p:sp>
      <p:sp>
        <p:nvSpPr>
          <p:cNvPr id="5" name="object 10"/>
          <p:cNvSpPr>
            <a:spLocks/>
          </p:cNvSpPr>
          <p:nvPr/>
        </p:nvSpPr>
        <p:spPr bwMode="auto">
          <a:xfrm>
            <a:off x="3525550" y="5593715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7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9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10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28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Урбанизация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7E540-7295-4605-854B-A89646FB4E46}"/>
              </a:ext>
            </a:extLst>
          </p:cNvPr>
          <p:cNvSpPr txBox="1"/>
          <p:nvPr/>
        </p:nvSpPr>
        <p:spPr>
          <a:xfrm>
            <a:off x="6444953" y="3678941"/>
            <a:ext cx="5448915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«урбанизацией» понимают процесс переселения сельских жителей в города, распространение городского образа жизни.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8043148-70B4-4116-9925-5BA5112AF15C}"/>
              </a:ext>
            </a:extLst>
          </p:cNvPr>
          <p:cNvSpPr/>
          <p:nvPr/>
        </p:nvSpPr>
        <p:spPr>
          <a:xfrm>
            <a:off x="6376036" y="1089938"/>
            <a:ext cx="558675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Урбанизация от латинского «</a:t>
            </a:r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urbanus</a:t>
            </a:r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«городской».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C344A5-0B69-48D7-AED0-7D48B95B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14" y="4926859"/>
            <a:ext cx="3647952" cy="1741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8D850A-B7D8-435B-944C-6F95E673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0" y="1079757"/>
            <a:ext cx="3234998" cy="1741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6BF45-7D96-4334-8ABF-6AA0FD6F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0" y="3438789"/>
            <a:ext cx="3234998" cy="1741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84AE1D-CA0F-4503-BA9E-128D21C05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580" y="1931141"/>
            <a:ext cx="2935386" cy="17419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45EDA4-2069-410D-9CC9-E83011D31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477" y="2004339"/>
            <a:ext cx="3701846" cy="16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городов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B145D-91F8-430E-ABD3-786C085CF40E}"/>
              </a:ext>
            </a:extLst>
          </p:cNvPr>
          <p:cNvSpPr txBox="1"/>
          <p:nvPr/>
        </p:nvSpPr>
        <p:spPr>
          <a:xfrm>
            <a:off x="40732" y="927764"/>
            <a:ext cx="740705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города стали появляться задолго до возникновения государств. Например, в Иерихоне городские постройки стали появляться в 6800 г. до н.э. Города становились центрами торговли и ремесла, а с появлением государств там стали располагаться органы политической власти. Рим стал первым городом, чье население превысило отметку в 1 млн жителей, однако в раннем Средневековье, после падения Римской империи, численность европейского городского населения сократилась. Новый виток урбанизации начался уже на заре Нового времени и был связан с развитием промышленности. Однако даже в 1800 году в городах проживало не более 3% населения планеты.</a:t>
            </a:r>
          </a:p>
          <a:p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EF6526-BEA8-42C8-944A-A96A7D816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991" y="990500"/>
            <a:ext cx="2253430" cy="17268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BF719F-8E91-4407-A20B-0EE144523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85" y="4618664"/>
            <a:ext cx="3654526" cy="207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9AF4DF-3064-46FB-B91E-627AFB32BEF6}"/>
              </a:ext>
            </a:extLst>
          </p:cNvPr>
          <p:cNvSpPr txBox="1"/>
          <p:nvPr/>
        </p:nvSpPr>
        <p:spPr>
          <a:xfrm>
            <a:off x="9094849" y="4607260"/>
            <a:ext cx="1671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Фивы, Греция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6E6D17-1A2C-4E8A-992E-2058CC72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26" y="4618664"/>
            <a:ext cx="2812029" cy="21093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2BA297-BF32-48A6-87E8-71F4DFA6FEFE}"/>
              </a:ext>
            </a:extLst>
          </p:cNvPr>
          <p:cNvSpPr txBox="1"/>
          <p:nvPr/>
        </p:nvSpPr>
        <p:spPr>
          <a:xfrm>
            <a:off x="5561833" y="4607260"/>
            <a:ext cx="188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ГОРОД ВАВИЛОН</a:t>
            </a:r>
            <a:endParaRPr lang="en-US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9F1B4E-4E5F-4461-AD8A-C7B9BF32E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406" y="4618664"/>
            <a:ext cx="2812029" cy="21093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15816D-16A5-4645-A511-621C83B8C4AD}"/>
              </a:ext>
            </a:extLst>
          </p:cNvPr>
          <p:cNvSpPr txBox="1"/>
          <p:nvPr/>
        </p:nvSpPr>
        <p:spPr>
          <a:xfrm>
            <a:off x="2953824" y="4651982"/>
            <a:ext cx="1913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Афины, Греция</a:t>
            </a:r>
          </a:p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94BD20-28B4-4457-BF4F-5B03581AA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88" y="4607260"/>
            <a:ext cx="2328785" cy="20862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5D74E6-6486-446B-ABD9-8000D7455004}"/>
              </a:ext>
            </a:extLst>
          </p:cNvPr>
          <p:cNvSpPr txBox="1"/>
          <p:nvPr/>
        </p:nvSpPr>
        <p:spPr>
          <a:xfrm>
            <a:off x="163843" y="4577664"/>
            <a:ext cx="610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Александрия (Египет)</a:t>
            </a:r>
            <a:endParaRPr lang="en-US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D3A8091-9BA0-4677-91AE-666870BD1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8181" y="990500"/>
            <a:ext cx="2253430" cy="17268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5DBF0B-EA4E-4A6E-B862-D91A15FBB9BF}"/>
              </a:ext>
            </a:extLst>
          </p:cNvPr>
          <p:cNvSpPr txBox="1"/>
          <p:nvPr/>
        </p:nvSpPr>
        <p:spPr>
          <a:xfrm>
            <a:off x="9930591" y="927764"/>
            <a:ext cx="194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Карфаген (Египет)</a:t>
            </a:r>
          </a:p>
          <a:p>
            <a:endParaRPr lang="en-US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FCA2BA-7E36-4E3A-AE1F-6BEA8BE31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8181" y="2774423"/>
            <a:ext cx="2253430" cy="1726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732FD2-428D-4B27-AE4B-858D9E45A7E2}"/>
              </a:ext>
            </a:extLst>
          </p:cNvPr>
          <p:cNvSpPr txBox="1"/>
          <p:nvPr/>
        </p:nvSpPr>
        <p:spPr>
          <a:xfrm>
            <a:off x="9930590" y="2731666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Мараканда</a:t>
            </a:r>
            <a:endParaRPr lang="en-US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6A7A33-91CF-4EF6-9705-15E895005F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991" y="2770442"/>
            <a:ext cx="2253430" cy="17268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B40F1C-57E6-4580-AF9D-A4006359A179}"/>
              </a:ext>
            </a:extLst>
          </p:cNvPr>
          <p:cNvSpPr txBox="1"/>
          <p:nvPr/>
        </p:nvSpPr>
        <p:spPr>
          <a:xfrm>
            <a:off x="7416758" y="2711552"/>
            <a:ext cx="192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Мохенджо - Даро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Урбанизация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7E540-7295-4605-854B-A89646FB4E46}"/>
              </a:ext>
            </a:extLst>
          </p:cNvPr>
          <p:cNvSpPr txBox="1"/>
          <p:nvPr/>
        </p:nvSpPr>
        <p:spPr>
          <a:xfrm>
            <a:off x="166226" y="916934"/>
            <a:ext cx="5448915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настоящему высокий темпы процесс  урбанизации приобрел только в Х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веке, первоначально в Европе, затем в Северной Америке. Это явление стало результатом произошедшей в тот период в странах Западной Европы промышленной революции.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8043148-70B4-4116-9925-5BA5112AF15C}"/>
              </a:ext>
            </a:extLst>
          </p:cNvPr>
          <p:cNvSpPr/>
          <p:nvPr/>
        </p:nvSpPr>
        <p:spPr>
          <a:xfrm>
            <a:off x="5976630" y="3955698"/>
            <a:ext cx="6078180" cy="27105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развивающихся странах процесс урбанизации начался  в середине ХХ века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вследствии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определенных положительных изменений в социально-экономической  и политической сферах и продолжает развиваться.</a:t>
            </a:r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A430C0E-EC8C-48D9-8B0D-36E85473AC13}"/>
              </a:ext>
            </a:extLst>
          </p:cNvPr>
          <p:cNvCxnSpPr/>
          <p:nvPr/>
        </p:nvCxnSpPr>
        <p:spPr>
          <a:xfrm>
            <a:off x="5781368" y="874644"/>
            <a:ext cx="0" cy="5791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D5008-B97B-45FF-8BEA-1C6FADCAA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8" y="4534539"/>
            <a:ext cx="2721022" cy="2131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12F57-644A-470B-A50C-738E4B66D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77" y="4534538"/>
            <a:ext cx="2615063" cy="21317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EA5AE-7E73-405F-9FA4-F7B5D8B61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595" y="1010511"/>
            <a:ext cx="2886690" cy="2809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6A5C98-5126-41F5-82DA-BE99E6B3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720" y="1010511"/>
            <a:ext cx="3010054" cy="28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В течении последних 200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7E540-7295-4605-854B-A89646FB4E46}"/>
              </a:ext>
            </a:extLst>
          </p:cNvPr>
          <p:cNvSpPr txBox="1"/>
          <p:nvPr/>
        </p:nvSpPr>
        <p:spPr>
          <a:xfrm>
            <a:off x="155472" y="1041030"/>
            <a:ext cx="544891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городского населения стабильно возрастала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A430C0E-EC8C-48D9-8B0D-36E85473AC13}"/>
              </a:ext>
            </a:extLst>
          </p:cNvPr>
          <p:cNvCxnSpPr/>
          <p:nvPr/>
        </p:nvCxnSpPr>
        <p:spPr>
          <a:xfrm>
            <a:off x="5781368" y="874644"/>
            <a:ext cx="0" cy="5791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EB83F29-F7E0-469A-81A1-29E6756BE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342937"/>
              </p:ext>
            </p:extLst>
          </p:nvPr>
        </p:nvGraphicFramePr>
        <p:xfrm>
          <a:off x="379369" y="2330245"/>
          <a:ext cx="4797281" cy="414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445BB-031E-4A24-AAFB-93CB8314C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51" y="1041030"/>
            <a:ext cx="2979169" cy="18349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0A106D-1178-49EF-8F7A-89BCDCF1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365" y="1041030"/>
            <a:ext cx="2979163" cy="1834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60F194-8E29-46F8-8C4A-B109743B7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787" y="3042321"/>
            <a:ext cx="2979159" cy="1834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FD3E10-C38B-458B-9692-EB0572D1A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364" y="3023082"/>
            <a:ext cx="3065843" cy="1854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6F6F8F-A845-4406-926C-0468A1B41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788" y="5024373"/>
            <a:ext cx="2979158" cy="17156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FA8111-4DB4-4154-B9E3-0DE9DC5DD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364" y="5024372"/>
            <a:ext cx="3065843" cy="171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13113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Процесс урбанизации в своем развитии проходит 3 этапа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53AE2D1-316E-46F2-857E-3470E0B0E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213096"/>
              </p:ext>
            </p:extLst>
          </p:nvPr>
        </p:nvGraphicFramePr>
        <p:xfrm>
          <a:off x="113071" y="1250608"/>
          <a:ext cx="11960942" cy="603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8314D9-D986-4E61-BCFB-B24E448E2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032" y="4406762"/>
            <a:ext cx="2462981" cy="23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6242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СУБУРБАНИЗАЦИЯ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F1AA3-9279-4BF9-A1EE-736E5A0CA970}"/>
              </a:ext>
            </a:extLst>
          </p:cNvPr>
          <p:cNvSpPr txBox="1"/>
          <p:nvPr/>
        </p:nvSpPr>
        <p:spPr>
          <a:xfrm>
            <a:off x="176980" y="4897618"/>
            <a:ext cx="118380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Субурбанизация (от англ.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suburb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пригород) — процесс развития пригородов больших городов и переселения населения в пригороды. В результате субурбанизации происходит формирование городских агломераций. При субурбанизации темпы роста населения пригородов по сравнению с городами — центрами агломераций выше.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2543E-9F8C-46DA-9CAD-83CD1541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0" y="839364"/>
            <a:ext cx="5715000" cy="3941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B56813-EE14-4CA4-977D-F446FF6E8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9364"/>
            <a:ext cx="5919019" cy="3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РУРБАНИЗАЦИЯ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A8C73E-7390-4B3D-AA9B-7DFC7CD740BB}"/>
              </a:ext>
            </a:extLst>
          </p:cNvPr>
          <p:cNvSpPr txBox="1"/>
          <p:nvPr/>
        </p:nvSpPr>
        <p:spPr>
          <a:xfrm>
            <a:off x="115529" y="894463"/>
            <a:ext cx="119609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Рурбанизация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(от англ. 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ural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сельский, лат. </a:t>
            </a:r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urbanus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городской) — распространение городских форм и условий жизни на сельские поселения, составная часть процесса урбанизации в его широком понимании. </a:t>
            </a:r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Рурбанизация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может сопровождаться миграцией городского населения в сельские поселения, переносом в сельскую местность форм хозяйственной деятельности, характерных для городов.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2727D-0200-45D7-9524-BD49CB066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9" y="3254406"/>
            <a:ext cx="3807542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6436BD-214E-42C7-88B0-831EE1A0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93" y="3271540"/>
            <a:ext cx="3807541" cy="3411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A1359E-70A8-42DE-A6DF-D0F8E10A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456" y="3271540"/>
            <a:ext cx="4073015" cy="34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99840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мира и его крупных регионов</a:t>
            </a:r>
          </a:p>
        </p:txBody>
      </p:sp>
      <p:graphicFrame>
        <p:nvGraphicFramePr>
          <p:cNvPr id="4" name="Таблица 7">
            <a:extLst>
              <a:ext uri="{FF2B5EF4-FFF2-40B4-BE49-F238E27FC236}">
                <a16:creationId xmlns:a16="http://schemas.microsoft.com/office/drawing/2014/main" id="{2C6907D6-476E-4175-9709-C2AE10D48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88291"/>
              </p:ext>
            </p:extLst>
          </p:nvPr>
        </p:nvGraphicFramePr>
        <p:xfrm>
          <a:off x="516194" y="1135626"/>
          <a:ext cx="11017045" cy="5235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3963">
                  <a:extLst>
                    <a:ext uri="{9D8B030D-6E8A-4147-A177-3AD203B41FA5}">
                      <a16:colId xmlns:a16="http://schemas.microsoft.com/office/drawing/2014/main" val="2468799191"/>
                    </a:ext>
                  </a:extLst>
                </a:gridCol>
                <a:gridCol w="6320734">
                  <a:extLst>
                    <a:ext uri="{9D8B030D-6E8A-4147-A177-3AD203B41FA5}">
                      <a16:colId xmlns:a16="http://schemas.microsoft.com/office/drawing/2014/main" val="3177621367"/>
                    </a:ext>
                  </a:extLst>
                </a:gridCol>
                <a:gridCol w="3672348">
                  <a:extLst>
                    <a:ext uri="{9D8B030D-6E8A-4147-A177-3AD203B41FA5}">
                      <a16:colId xmlns:a16="http://schemas.microsoft.com/office/drawing/2014/main" val="3104731256"/>
                    </a:ext>
                  </a:extLst>
                </a:gridCol>
              </a:tblGrid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№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Территории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Урбанизация, %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767921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Мир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54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378390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Развитые страны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78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179556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Развивающиеся страны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49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826406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Европа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74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371634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5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Азия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48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257900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6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Африка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981065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7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Северная Америка(США и Канада)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81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066872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8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Латинская Америка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80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080825"/>
                  </a:ext>
                </a:extLst>
              </a:tr>
              <a:tr h="5235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9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Австралия  и Океания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70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668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8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db7a3c7d974b4eec74058551356cbe23b54da8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805</Words>
  <Application>Microsoft Office PowerPoint</Application>
  <PresentationFormat>Широкоэкранный</PresentationFormat>
  <Paragraphs>102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Mistral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WINDOWS 10</cp:lastModifiedBy>
  <cp:revision>209</cp:revision>
  <dcterms:created xsi:type="dcterms:W3CDTF">2020-07-05T16:28:38Z</dcterms:created>
  <dcterms:modified xsi:type="dcterms:W3CDTF">2020-12-06T12:46:08Z</dcterms:modified>
</cp:coreProperties>
</file>