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3" r:id="rId3"/>
  </p:sldMasterIdLst>
  <p:notesMasterIdLst>
    <p:notesMasterId r:id="rId21"/>
  </p:notesMasterIdLst>
  <p:sldIdLst>
    <p:sldId id="282" r:id="rId4"/>
    <p:sldId id="258" r:id="rId5"/>
    <p:sldId id="311" r:id="rId6"/>
    <p:sldId id="312" r:id="rId7"/>
    <p:sldId id="290" r:id="rId8"/>
    <p:sldId id="300" r:id="rId9"/>
    <p:sldId id="313" r:id="rId10"/>
    <p:sldId id="314" r:id="rId11"/>
    <p:sldId id="315" r:id="rId12"/>
    <p:sldId id="301" r:id="rId13"/>
    <p:sldId id="291" r:id="rId14"/>
    <p:sldId id="302" r:id="rId15"/>
    <p:sldId id="307" r:id="rId16"/>
    <p:sldId id="303" r:id="rId17"/>
    <p:sldId id="304" r:id="rId18"/>
    <p:sldId id="310" r:id="rId19"/>
    <p:sldId id="281" r:id="rId20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291" autoAdjust="0"/>
  </p:normalViewPr>
  <p:slideViewPr>
    <p:cSldViewPr snapToGrid="0">
      <p:cViewPr varScale="1">
        <p:scale>
          <a:sx n="49" d="100"/>
          <a:sy n="49" d="100"/>
        </p:scale>
        <p:origin x="792" y="9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F3E77-E5ED-47AE-B896-0AC56D53FA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B0294E5-8226-40C4-947E-32C68A2E1171}">
      <dgm:prSet phldrT="[Текст]" custT="1"/>
      <dgm:spPr/>
      <dgm:t>
        <a:bodyPr/>
        <a:lstStyle/>
        <a:p>
          <a:pPr algn="ctr"/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Оперативный прогноз сроком 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на 1 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месяц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553993-FF69-4859-A418-E7FE6E237363}" type="parTrans" cxnId="{CD306758-1EBB-40C6-BB92-35F1BA3E4F0F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ACE2C-322C-493E-91B4-320E48E35EE5}" type="sibTrans" cxnId="{CD306758-1EBB-40C6-BB92-35F1BA3E4F0F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7D920-350B-4593-8BCB-3CD9212C06EC}">
      <dgm:prSet phldrT="[Текст]" custT="1"/>
      <dgm:spPr/>
      <dgm:t>
        <a:bodyPr/>
        <a:lstStyle/>
        <a:p>
          <a:pPr algn="ctr"/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Краткосрочный прогноз сроком </a:t>
          </a:r>
        </a:p>
        <a:p>
          <a:pPr algn="ctr"/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от 1 месяца до 1 года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3385DC-7221-403A-9818-84903574C744}" type="parTrans" cxnId="{B035A44D-9FDB-4A87-9D8C-2DB943069ADD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71DC24-E7EA-4193-9595-F28739A1D394}" type="sibTrans" cxnId="{B035A44D-9FDB-4A87-9D8C-2DB943069ADD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0B1FC-19E1-4CA3-841A-715DB07B6F1C}">
      <dgm:prSet phldrT="[Текст]" custT="1"/>
      <dgm:spPr/>
      <dgm:t>
        <a:bodyPr/>
        <a:lstStyle/>
        <a:p>
          <a:pPr algn="ctr"/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Сверхдолгосрочный прогноз сроком более чем на 15 лет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E54CF8-80D1-494E-B5D9-A95027E8304D}" type="parTrans" cxnId="{6307C7B7-0A58-4358-A026-D949383C3143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9DCBB9-059B-4E9F-A2CE-2165FD1E6DA5}" type="sibTrans" cxnId="{6307C7B7-0A58-4358-A026-D949383C3143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C9E4C-EFC2-4EC7-B0A7-554C2FA1C396}">
      <dgm:prSet custT="1"/>
      <dgm:spPr/>
      <dgm:t>
        <a:bodyPr/>
        <a:lstStyle/>
        <a:p>
          <a:pPr algn="ctr"/>
          <a:r>
            <a:rPr lang="ru-RU" sz="2000" b="1">
              <a:latin typeface="Arial" panose="020B0604020202020204" pitchFamily="34" charset="0"/>
              <a:cs typeface="Arial" panose="020B0604020202020204" pitchFamily="34" charset="0"/>
            </a:rPr>
            <a:t>Среднесрочный прогноз сроком  от 1 года до 5 лет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C5E5FD-9A58-4298-85E4-C764ED547AAE}" type="parTrans" cxnId="{2FFD3400-9D2C-48D6-8FBB-360CD8C99594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69071F-E60A-44A5-8BA4-4DDA6FE2E317}" type="sibTrans" cxnId="{2FFD3400-9D2C-48D6-8FBB-360CD8C99594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0FC01E-47EB-473F-A098-769335F87397}">
      <dgm:prSet custT="1"/>
      <dgm:spPr/>
      <dgm:t>
        <a:bodyPr/>
        <a:lstStyle/>
        <a:p>
          <a:pPr algn="ctr"/>
          <a:r>
            <a:rPr lang="ru-RU" sz="2000" b="1">
              <a:latin typeface="Arial" panose="020B0604020202020204" pitchFamily="34" charset="0"/>
              <a:cs typeface="Arial" panose="020B0604020202020204" pitchFamily="34" charset="0"/>
            </a:rPr>
            <a:t>Долгосрочный прогноз со сроком от 5 лет до 15 лет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59337-C80F-44FA-9A9A-C9D7F1C5B9CD}" type="parTrans" cxnId="{168AB13B-6D6B-43D3-9F8C-77C1510FCD26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52F62B-9A09-4666-BF69-57EC455E9556}" type="sibTrans" cxnId="{168AB13B-6D6B-43D3-9F8C-77C1510FCD26}">
      <dgm:prSet/>
      <dgm:spPr/>
      <dgm:t>
        <a:bodyPr/>
        <a:lstStyle/>
        <a:p>
          <a:pPr algn="ctr"/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EBD743-2579-4F04-BACA-149248954273}" type="pres">
      <dgm:prSet presAssocID="{D6CF3E77-E5ED-47AE-B896-0AC56D53FA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730FB2-B7E9-4336-8491-9A94684109DF}" type="pres">
      <dgm:prSet presAssocID="{D6CF3E77-E5ED-47AE-B896-0AC56D53FAA6}" presName="Name1" presStyleCnt="0"/>
      <dgm:spPr/>
    </dgm:pt>
    <dgm:pt modelId="{3CD96EC6-D471-4158-808C-1ECB673A5E2C}" type="pres">
      <dgm:prSet presAssocID="{D6CF3E77-E5ED-47AE-B896-0AC56D53FAA6}" presName="cycle" presStyleCnt="0"/>
      <dgm:spPr/>
    </dgm:pt>
    <dgm:pt modelId="{1DB26884-C847-4084-9769-9BF02AC8480B}" type="pres">
      <dgm:prSet presAssocID="{D6CF3E77-E5ED-47AE-B896-0AC56D53FAA6}" presName="srcNode" presStyleLbl="node1" presStyleIdx="0" presStyleCnt="5"/>
      <dgm:spPr/>
    </dgm:pt>
    <dgm:pt modelId="{E94B65D4-833D-439E-B05B-F73742BAB937}" type="pres">
      <dgm:prSet presAssocID="{D6CF3E77-E5ED-47AE-B896-0AC56D53FAA6}" presName="conn" presStyleLbl="parChTrans1D2" presStyleIdx="0" presStyleCnt="1"/>
      <dgm:spPr/>
      <dgm:t>
        <a:bodyPr/>
        <a:lstStyle/>
        <a:p>
          <a:endParaRPr lang="ru-RU"/>
        </a:p>
      </dgm:t>
    </dgm:pt>
    <dgm:pt modelId="{A5034E0F-6E32-4637-A4AC-E35C82F21384}" type="pres">
      <dgm:prSet presAssocID="{D6CF3E77-E5ED-47AE-B896-0AC56D53FAA6}" presName="extraNode" presStyleLbl="node1" presStyleIdx="0" presStyleCnt="5"/>
      <dgm:spPr/>
    </dgm:pt>
    <dgm:pt modelId="{2D93C6AA-7EA6-471C-B7D5-130AFE363ABD}" type="pres">
      <dgm:prSet presAssocID="{D6CF3E77-E5ED-47AE-B896-0AC56D53FAA6}" presName="dstNode" presStyleLbl="node1" presStyleIdx="0" presStyleCnt="5"/>
      <dgm:spPr/>
    </dgm:pt>
    <dgm:pt modelId="{965B26F3-AED9-49CF-BDCA-2EE8AC4E64E5}" type="pres">
      <dgm:prSet presAssocID="{9B0294E5-8226-40C4-947E-32C68A2E117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A16A3-ECA9-4EB6-AD60-7C4AE6D8F60E}" type="pres">
      <dgm:prSet presAssocID="{9B0294E5-8226-40C4-947E-32C68A2E1171}" presName="accent_1" presStyleCnt="0"/>
      <dgm:spPr/>
    </dgm:pt>
    <dgm:pt modelId="{5BD75DED-BDA6-42A8-9EDB-A93BC96083B5}" type="pres">
      <dgm:prSet presAssocID="{9B0294E5-8226-40C4-947E-32C68A2E1171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610A2A92-AF8F-4204-92DE-2EFCD821683C}" type="pres">
      <dgm:prSet presAssocID="{3597D920-350B-4593-8BCB-3CD9212C06E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2F7DC-5651-4D6B-A7F3-5700184A2BCC}" type="pres">
      <dgm:prSet presAssocID="{3597D920-350B-4593-8BCB-3CD9212C06EC}" presName="accent_2" presStyleCnt="0"/>
      <dgm:spPr/>
    </dgm:pt>
    <dgm:pt modelId="{D0157704-4AC6-49FE-A241-7209B220B043}" type="pres">
      <dgm:prSet presAssocID="{3597D920-350B-4593-8BCB-3CD9212C06EC}" presName="accentRepeatNode" presStyleLbl="solidFgAcc1" presStyleIdx="1" presStyleCnt="5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32D0FF21-E82B-4DEF-AE4B-6682F5E84F27}" type="pres">
      <dgm:prSet presAssocID="{285C9E4C-EFC2-4EC7-B0A7-554C2FA1C39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8906E-7897-47BD-A62A-BFD8531F74F8}" type="pres">
      <dgm:prSet presAssocID="{285C9E4C-EFC2-4EC7-B0A7-554C2FA1C396}" presName="accent_3" presStyleCnt="0"/>
      <dgm:spPr/>
    </dgm:pt>
    <dgm:pt modelId="{D42A260B-D8BA-439F-91CC-15168D90D432}" type="pres">
      <dgm:prSet presAssocID="{285C9E4C-EFC2-4EC7-B0A7-554C2FA1C396}" presName="accentRepeatNode" presStyleLbl="solidFgAcc1" presStyleIdx="2" presStyleCnt="5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687A8EDA-52CF-44CF-B5C2-1210286C2AD8}" type="pres">
      <dgm:prSet presAssocID="{4F0FC01E-47EB-473F-A098-769335F8739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AAB4B-F551-483C-A4AD-4B61B20F2DF2}" type="pres">
      <dgm:prSet presAssocID="{4F0FC01E-47EB-473F-A098-769335F87397}" presName="accent_4" presStyleCnt="0"/>
      <dgm:spPr/>
    </dgm:pt>
    <dgm:pt modelId="{11D229C2-01FC-423A-80AA-5BD8F5B8F4BD}" type="pres">
      <dgm:prSet presAssocID="{4F0FC01E-47EB-473F-A098-769335F87397}" presName="accentRepeatNode" presStyleLbl="solidFgAcc1" presStyleIdx="3" presStyleCnt="5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A34D3A76-5892-4467-8B60-81C7A081C1DA}" type="pres">
      <dgm:prSet presAssocID="{6100B1FC-19E1-4CA3-841A-715DB07B6F1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F7096-AFA2-41C2-8AB9-5A168F7D08E1}" type="pres">
      <dgm:prSet presAssocID="{6100B1FC-19E1-4CA3-841A-715DB07B6F1C}" presName="accent_5" presStyleCnt="0"/>
      <dgm:spPr/>
    </dgm:pt>
    <dgm:pt modelId="{0F572C89-1CE1-45D3-9930-1AD73D9DCFEC}" type="pres">
      <dgm:prSet presAssocID="{6100B1FC-19E1-4CA3-841A-715DB07B6F1C}" presName="accentRepeatNode" presStyleLbl="solidFgAcc1" presStyleIdx="4" presStyleCnt="5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</dgm:ptLst>
  <dgm:cxnLst>
    <dgm:cxn modelId="{1F4A6AFC-76DD-4730-8635-21B6F9A1682F}" type="presOf" srcId="{145ACE2C-322C-493E-91B4-320E48E35EE5}" destId="{E94B65D4-833D-439E-B05B-F73742BAB937}" srcOrd="0" destOrd="0" presId="urn:microsoft.com/office/officeart/2008/layout/VerticalCurvedList"/>
    <dgm:cxn modelId="{6307C7B7-0A58-4358-A026-D949383C3143}" srcId="{D6CF3E77-E5ED-47AE-B896-0AC56D53FAA6}" destId="{6100B1FC-19E1-4CA3-841A-715DB07B6F1C}" srcOrd="4" destOrd="0" parTransId="{C6E54CF8-80D1-494E-B5D9-A95027E8304D}" sibTransId="{829DCBB9-059B-4E9F-A2CE-2165FD1E6DA5}"/>
    <dgm:cxn modelId="{B035A44D-9FDB-4A87-9D8C-2DB943069ADD}" srcId="{D6CF3E77-E5ED-47AE-B896-0AC56D53FAA6}" destId="{3597D920-350B-4593-8BCB-3CD9212C06EC}" srcOrd="1" destOrd="0" parTransId="{703385DC-7221-403A-9818-84903574C744}" sibTransId="{3571DC24-E7EA-4193-9595-F28739A1D394}"/>
    <dgm:cxn modelId="{7074436D-3528-4FD8-BA1B-54E33A061117}" type="presOf" srcId="{9B0294E5-8226-40C4-947E-32C68A2E1171}" destId="{965B26F3-AED9-49CF-BDCA-2EE8AC4E64E5}" srcOrd="0" destOrd="0" presId="urn:microsoft.com/office/officeart/2008/layout/VerticalCurvedList"/>
    <dgm:cxn modelId="{2FFD3400-9D2C-48D6-8FBB-360CD8C99594}" srcId="{D6CF3E77-E5ED-47AE-B896-0AC56D53FAA6}" destId="{285C9E4C-EFC2-4EC7-B0A7-554C2FA1C396}" srcOrd="2" destOrd="0" parTransId="{B7C5E5FD-9A58-4298-85E4-C764ED547AAE}" sibTransId="{AB69071F-E60A-44A5-8BA4-4DDA6FE2E317}"/>
    <dgm:cxn modelId="{1A530373-076D-4624-9307-E2B4EC4DAB48}" type="presOf" srcId="{D6CF3E77-E5ED-47AE-B896-0AC56D53FAA6}" destId="{14EBD743-2579-4F04-BACA-149248954273}" srcOrd="0" destOrd="0" presId="urn:microsoft.com/office/officeart/2008/layout/VerticalCurvedList"/>
    <dgm:cxn modelId="{5461C7B9-AC46-4A0A-BC15-267D7FA79816}" type="presOf" srcId="{6100B1FC-19E1-4CA3-841A-715DB07B6F1C}" destId="{A34D3A76-5892-4467-8B60-81C7A081C1DA}" srcOrd="0" destOrd="0" presId="urn:microsoft.com/office/officeart/2008/layout/VerticalCurvedList"/>
    <dgm:cxn modelId="{CD306758-1EBB-40C6-BB92-35F1BA3E4F0F}" srcId="{D6CF3E77-E5ED-47AE-B896-0AC56D53FAA6}" destId="{9B0294E5-8226-40C4-947E-32C68A2E1171}" srcOrd="0" destOrd="0" parTransId="{51553993-FF69-4859-A418-E7FE6E237363}" sibTransId="{145ACE2C-322C-493E-91B4-320E48E35EE5}"/>
    <dgm:cxn modelId="{D4088C4F-F3E2-49FE-8EF3-D40D8B4EA871}" type="presOf" srcId="{4F0FC01E-47EB-473F-A098-769335F87397}" destId="{687A8EDA-52CF-44CF-B5C2-1210286C2AD8}" srcOrd="0" destOrd="0" presId="urn:microsoft.com/office/officeart/2008/layout/VerticalCurvedList"/>
    <dgm:cxn modelId="{6FF6DEA3-F4A8-40C3-9D5C-3E581AEAA86F}" type="presOf" srcId="{285C9E4C-EFC2-4EC7-B0A7-554C2FA1C396}" destId="{32D0FF21-E82B-4DEF-AE4B-6682F5E84F27}" srcOrd="0" destOrd="0" presId="urn:microsoft.com/office/officeart/2008/layout/VerticalCurvedList"/>
    <dgm:cxn modelId="{0436BEE3-8DAB-43C1-8036-B909EAC8787F}" type="presOf" srcId="{3597D920-350B-4593-8BCB-3CD9212C06EC}" destId="{610A2A92-AF8F-4204-92DE-2EFCD821683C}" srcOrd="0" destOrd="0" presId="urn:microsoft.com/office/officeart/2008/layout/VerticalCurvedList"/>
    <dgm:cxn modelId="{168AB13B-6D6B-43D3-9F8C-77C1510FCD26}" srcId="{D6CF3E77-E5ED-47AE-B896-0AC56D53FAA6}" destId="{4F0FC01E-47EB-473F-A098-769335F87397}" srcOrd="3" destOrd="0" parTransId="{2B759337-C80F-44FA-9A9A-C9D7F1C5B9CD}" sibTransId="{6A52F62B-9A09-4666-BF69-57EC455E9556}"/>
    <dgm:cxn modelId="{D7C51458-7A4B-4C43-95E3-3A95021E6F34}" type="presParOf" srcId="{14EBD743-2579-4F04-BACA-149248954273}" destId="{E9730FB2-B7E9-4336-8491-9A94684109DF}" srcOrd="0" destOrd="0" presId="urn:microsoft.com/office/officeart/2008/layout/VerticalCurvedList"/>
    <dgm:cxn modelId="{754FD8F4-51C5-47B1-9944-B402A1C26592}" type="presParOf" srcId="{E9730FB2-B7E9-4336-8491-9A94684109DF}" destId="{3CD96EC6-D471-4158-808C-1ECB673A5E2C}" srcOrd="0" destOrd="0" presId="urn:microsoft.com/office/officeart/2008/layout/VerticalCurvedList"/>
    <dgm:cxn modelId="{A52CE270-1194-4594-98BB-498689911874}" type="presParOf" srcId="{3CD96EC6-D471-4158-808C-1ECB673A5E2C}" destId="{1DB26884-C847-4084-9769-9BF02AC8480B}" srcOrd="0" destOrd="0" presId="urn:microsoft.com/office/officeart/2008/layout/VerticalCurvedList"/>
    <dgm:cxn modelId="{C44A3D59-4490-4344-81BB-81BA2D48ADCB}" type="presParOf" srcId="{3CD96EC6-D471-4158-808C-1ECB673A5E2C}" destId="{E94B65D4-833D-439E-B05B-F73742BAB937}" srcOrd="1" destOrd="0" presId="urn:microsoft.com/office/officeart/2008/layout/VerticalCurvedList"/>
    <dgm:cxn modelId="{D952A627-F08A-4C93-BFF7-2CEFA03BADA3}" type="presParOf" srcId="{3CD96EC6-D471-4158-808C-1ECB673A5E2C}" destId="{A5034E0F-6E32-4637-A4AC-E35C82F21384}" srcOrd="2" destOrd="0" presId="urn:microsoft.com/office/officeart/2008/layout/VerticalCurvedList"/>
    <dgm:cxn modelId="{A407D0BF-83B0-4BD2-8600-A772BFA72CA7}" type="presParOf" srcId="{3CD96EC6-D471-4158-808C-1ECB673A5E2C}" destId="{2D93C6AA-7EA6-471C-B7D5-130AFE363ABD}" srcOrd="3" destOrd="0" presId="urn:microsoft.com/office/officeart/2008/layout/VerticalCurvedList"/>
    <dgm:cxn modelId="{095BA4D4-99D4-40C3-A138-69E97401BBC4}" type="presParOf" srcId="{E9730FB2-B7E9-4336-8491-9A94684109DF}" destId="{965B26F3-AED9-49CF-BDCA-2EE8AC4E64E5}" srcOrd="1" destOrd="0" presId="urn:microsoft.com/office/officeart/2008/layout/VerticalCurvedList"/>
    <dgm:cxn modelId="{FCDA6104-F974-4273-BCD0-48908FE8E103}" type="presParOf" srcId="{E9730FB2-B7E9-4336-8491-9A94684109DF}" destId="{777A16A3-ECA9-4EB6-AD60-7C4AE6D8F60E}" srcOrd="2" destOrd="0" presId="urn:microsoft.com/office/officeart/2008/layout/VerticalCurvedList"/>
    <dgm:cxn modelId="{EB9BF24B-2BF7-48BD-BB3D-CCBB9ADE9568}" type="presParOf" srcId="{777A16A3-ECA9-4EB6-AD60-7C4AE6D8F60E}" destId="{5BD75DED-BDA6-42A8-9EDB-A93BC96083B5}" srcOrd="0" destOrd="0" presId="urn:microsoft.com/office/officeart/2008/layout/VerticalCurvedList"/>
    <dgm:cxn modelId="{1D689E74-3C4B-4695-AB1D-497EBE2B0969}" type="presParOf" srcId="{E9730FB2-B7E9-4336-8491-9A94684109DF}" destId="{610A2A92-AF8F-4204-92DE-2EFCD821683C}" srcOrd="3" destOrd="0" presId="urn:microsoft.com/office/officeart/2008/layout/VerticalCurvedList"/>
    <dgm:cxn modelId="{0D974AF8-9534-41C3-BB5F-4879B504B6B4}" type="presParOf" srcId="{E9730FB2-B7E9-4336-8491-9A94684109DF}" destId="{CBF2F7DC-5651-4D6B-A7F3-5700184A2BCC}" srcOrd="4" destOrd="0" presId="urn:microsoft.com/office/officeart/2008/layout/VerticalCurvedList"/>
    <dgm:cxn modelId="{FDE3317F-02C3-49A3-9A93-D045103D625C}" type="presParOf" srcId="{CBF2F7DC-5651-4D6B-A7F3-5700184A2BCC}" destId="{D0157704-4AC6-49FE-A241-7209B220B043}" srcOrd="0" destOrd="0" presId="urn:microsoft.com/office/officeart/2008/layout/VerticalCurvedList"/>
    <dgm:cxn modelId="{18BCAA49-07EE-47C4-AF7D-CFE423517CD3}" type="presParOf" srcId="{E9730FB2-B7E9-4336-8491-9A94684109DF}" destId="{32D0FF21-E82B-4DEF-AE4B-6682F5E84F27}" srcOrd="5" destOrd="0" presId="urn:microsoft.com/office/officeart/2008/layout/VerticalCurvedList"/>
    <dgm:cxn modelId="{FA5F6009-D51B-4731-92C6-27F01EC5AC8C}" type="presParOf" srcId="{E9730FB2-B7E9-4336-8491-9A94684109DF}" destId="{0458906E-7897-47BD-A62A-BFD8531F74F8}" srcOrd="6" destOrd="0" presId="urn:microsoft.com/office/officeart/2008/layout/VerticalCurvedList"/>
    <dgm:cxn modelId="{BC9E1233-DAFC-41BF-948F-0C3746946EB1}" type="presParOf" srcId="{0458906E-7897-47BD-A62A-BFD8531F74F8}" destId="{D42A260B-D8BA-439F-91CC-15168D90D432}" srcOrd="0" destOrd="0" presId="urn:microsoft.com/office/officeart/2008/layout/VerticalCurvedList"/>
    <dgm:cxn modelId="{3B98B8C1-2330-47F2-925A-05928CAC631C}" type="presParOf" srcId="{E9730FB2-B7E9-4336-8491-9A94684109DF}" destId="{687A8EDA-52CF-44CF-B5C2-1210286C2AD8}" srcOrd="7" destOrd="0" presId="urn:microsoft.com/office/officeart/2008/layout/VerticalCurvedList"/>
    <dgm:cxn modelId="{F67B58C4-5B07-46A5-A418-6069BD6A6656}" type="presParOf" srcId="{E9730FB2-B7E9-4336-8491-9A94684109DF}" destId="{02EAAB4B-F551-483C-A4AD-4B61B20F2DF2}" srcOrd="8" destOrd="0" presId="urn:microsoft.com/office/officeart/2008/layout/VerticalCurvedList"/>
    <dgm:cxn modelId="{88928A2F-B5EB-4661-8222-A6019C9D9FC2}" type="presParOf" srcId="{02EAAB4B-F551-483C-A4AD-4B61B20F2DF2}" destId="{11D229C2-01FC-423A-80AA-5BD8F5B8F4BD}" srcOrd="0" destOrd="0" presId="urn:microsoft.com/office/officeart/2008/layout/VerticalCurvedList"/>
    <dgm:cxn modelId="{ED806309-5FA6-4742-8002-C2E3D303B697}" type="presParOf" srcId="{E9730FB2-B7E9-4336-8491-9A94684109DF}" destId="{A34D3A76-5892-4467-8B60-81C7A081C1DA}" srcOrd="9" destOrd="0" presId="urn:microsoft.com/office/officeart/2008/layout/VerticalCurvedList"/>
    <dgm:cxn modelId="{DA404C98-410F-493D-A2C1-981947EB8ACC}" type="presParOf" srcId="{E9730FB2-B7E9-4336-8491-9A94684109DF}" destId="{3C1F7096-AFA2-41C2-8AB9-5A168F7D08E1}" srcOrd="10" destOrd="0" presId="urn:microsoft.com/office/officeart/2008/layout/VerticalCurvedList"/>
    <dgm:cxn modelId="{989B8752-9F5C-4CB2-B4A2-B5785F3960B7}" type="presParOf" srcId="{3C1F7096-AFA2-41C2-8AB9-5A168F7D08E1}" destId="{0F572C89-1CE1-45D3-9930-1AD73D9DCFEC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041531-7DB5-4DE3-AFF6-9AFB592ECFD1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697EA69-A7D8-4926-B524-8664B205D95C}">
      <dgm:prSet phldrT="[Текст]" custT="1"/>
      <dgm:spPr/>
      <dgm:t>
        <a:bodyPr/>
        <a:lstStyle/>
        <a:p>
          <a:r>
            <a:rPr lang="ru-RU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Планетарном </a:t>
          </a:r>
          <a:endParaRPr lang="en-US" sz="4000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0674DE-0C82-43F5-A57F-0F6E5D864274}" type="parTrans" cxnId="{2E490280-5DB6-4118-87E3-697FDDEF3FC9}">
      <dgm:prSet/>
      <dgm:spPr/>
      <dgm:t>
        <a:bodyPr/>
        <a:lstStyle/>
        <a:p>
          <a:endParaRPr lang="en-US" sz="32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230D7-B101-473C-B587-95DA484AC11C}" type="sibTrans" cxnId="{2E490280-5DB6-4118-87E3-697FDDEF3FC9}">
      <dgm:prSet custT="1"/>
      <dgm:spPr/>
      <dgm:t>
        <a:bodyPr/>
        <a:lstStyle/>
        <a:p>
          <a:endParaRPr lang="en-US" sz="54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EFC3B-55DB-49CB-A550-E22185DCD0DC}">
      <dgm:prSet phldrT="[Текст]" custT="1"/>
      <dgm:spPr/>
      <dgm:t>
        <a:bodyPr/>
        <a:lstStyle/>
        <a:p>
          <a:r>
            <a:rPr lang="ru-RU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Региональном </a:t>
          </a:r>
          <a:endParaRPr lang="en-US" sz="4000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9F3D5-380E-4685-B8C4-19EA79197BB0}" type="parTrans" cxnId="{620DF37E-74FD-42AE-BFD5-4F08B811C48C}">
      <dgm:prSet/>
      <dgm:spPr/>
      <dgm:t>
        <a:bodyPr/>
        <a:lstStyle/>
        <a:p>
          <a:endParaRPr lang="en-US" sz="32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1FDC33-923B-4938-B77D-4FE5EB332965}" type="sibTrans" cxnId="{620DF37E-74FD-42AE-BFD5-4F08B811C48C}">
      <dgm:prSet custT="1"/>
      <dgm:spPr/>
      <dgm:t>
        <a:bodyPr/>
        <a:lstStyle/>
        <a:p>
          <a:endParaRPr lang="en-US" sz="54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121D5-2794-480D-BCC3-1BAC0B3D6C00}">
      <dgm:prSet phldrT="[Текст]" custT="1"/>
      <dgm:spPr/>
      <dgm:t>
        <a:bodyPr/>
        <a:lstStyle/>
        <a:p>
          <a:r>
            <a:rPr lang="ru-RU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Местном </a:t>
          </a:r>
          <a:endParaRPr lang="en-US" sz="4000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DBD28-56C8-4816-97E7-5C8031F8FD73}" type="parTrans" cxnId="{4E8E995E-8956-47DD-BF91-89D29D2A574C}">
      <dgm:prSet/>
      <dgm:spPr/>
      <dgm:t>
        <a:bodyPr/>
        <a:lstStyle/>
        <a:p>
          <a:endParaRPr lang="en-US" sz="32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B37DCA-FBA3-4C55-A08C-B716AC8921DD}" type="sibTrans" cxnId="{4E8E995E-8956-47DD-BF91-89D29D2A574C}">
      <dgm:prSet/>
      <dgm:spPr/>
      <dgm:t>
        <a:bodyPr/>
        <a:lstStyle/>
        <a:p>
          <a:endParaRPr lang="en-US" sz="3200" b="1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9ACC1F-19A4-4787-BF33-92113EDB01BF}" type="pres">
      <dgm:prSet presAssocID="{1C041531-7DB5-4DE3-AFF6-9AFB592ECFD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6A738-F666-467C-A0BC-5552AB2A811F}" type="pres">
      <dgm:prSet presAssocID="{1C041531-7DB5-4DE3-AFF6-9AFB592ECFD1}" presName="dummyMaxCanvas" presStyleCnt="0">
        <dgm:presLayoutVars/>
      </dgm:prSet>
      <dgm:spPr/>
    </dgm:pt>
    <dgm:pt modelId="{A606250D-954D-46E1-BAD5-772658A09276}" type="pres">
      <dgm:prSet presAssocID="{1C041531-7DB5-4DE3-AFF6-9AFB592ECFD1}" presName="ThreeNodes_1" presStyleLbl="node1" presStyleIdx="0" presStyleCnt="3" custScaleY="48956" custLinFactNeighborX="4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25315-C4AD-4152-B0AB-F87C9682D74D}" type="pres">
      <dgm:prSet presAssocID="{1C041531-7DB5-4DE3-AFF6-9AFB592ECFD1}" presName="ThreeNodes_2" presStyleLbl="node1" presStyleIdx="1" presStyleCnt="3" custScaleY="49955" custLinFactNeighborX="2010" custLinFactNeighborY="-48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DFF8-577E-42F1-A2B1-9E3721FD699D}" type="pres">
      <dgm:prSet presAssocID="{1C041531-7DB5-4DE3-AFF6-9AFB592ECFD1}" presName="ThreeNodes_3" presStyleLbl="node1" presStyleIdx="2" presStyleCnt="3" custScaleX="101363" custScaleY="50772" custLinFactNeighborX="-251" custLinFactNeighborY="-93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CE0B5-D422-4897-B0C1-2F34973B90B5}" type="pres">
      <dgm:prSet presAssocID="{1C041531-7DB5-4DE3-AFF6-9AFB592ECFD1}" presName="ThreeConn_1-2" presStyleLbl="fgAccFollowNode1" presStyleIdx="0" presStyleCnt="2" custLinFactNeighborY="-43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53B4B-C838-4876-B5CB-471699B8C103}" type="pres">
      <dgm:prSet presAssocID="{1C041531-7DB5-4DE3-AFF6-9AFB592ECFD1}" presName="ThreeConn_2-3" presStyleLbl="fgAccFollowNode1" presStyleIdx="1" presStyleCnt="2" custLinFactNeighborX="13973" custLinFactNeighborY="-99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1A1FC-21FD-4266-BEF3-B2400EA02FDD}" type="pres">
      <dgm:prSet presAssocID="{1C041531-7DB5-4DE3-AFF6-9AFB592ECFD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F79F9-BED8-4A6E-AA65-8CC5C5C0A1E6}" type="pres">
      <dgm:prSet presAssocID="{1C041531-7DB5-4DE3-AFF6-9AFB592ECFD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DCC0B-FEFA-4CF0-9268-434E6514BC94}" type="pres">
      <dgm:prSet presAssocID="{1C041531-7DB5-4DE3-AFF6-9AFB592ECFD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6E6473-DF85-4412-A45F-AC0A57A36C91}" type="presOf" srcId="{B21121D5-2794-480D-BCC3-1BAC0B3D6C00}" destId="{88BDCC0B-FEFA-4CF0-9268-434E6514BC94}" srcOrd="1" destOrd="0" presId="urn:microsoft.com/office/officeart/2005/8/layout/vProcess5"/>
    <dgm:cxn modelId="{3C02093E-2B9B-4A69-AC07-916A32386DCA}" type="presOf" srcId="{129EFC3B-55DB-49CB-A550-E22185DCD0DC}" destId="{5FBF79F9-BED8-4A6E-AA65-8CC5C5C0A1E6}" srcOrd="1" destOrd="0" presId="urn:microsoft.com/office/officeart/2005/8/layout/vProcess5"/>
    <dgm:cxn modelId="{2E490280-5DB6-4118-87E3-697FDDEF3FC9}" srcId="{1C041531-7DB5-4DE3-AFF6-9AFB592ECFD1}" destId="{A697EA69-A7D8-4926-B524-8664B205D95C}" srcOrd="0" destOrd="0" parTransId="{FD0674DE-0C82-43F5-A57F-0F6E5D864274}" sibTransId="{915230D7-B101-473C-B587-95DA484AC11C}"/>
    <dgm:cxn modelId="{6CBD6DF6-3CCD-4557-8F65-8BA39D183A17}" type="presOf" srcId="{A697EA69-A7D8-4926-B524-8664B205D95C}" destId="{A606250D-954D-46E1-BAD5-772658A09276}" srcOrd="0" destOrd="0" presId="urn:microsoft.com/office/officeart/2005/8/layout/vProcess5"/>
    <dgm:cxn modelId="{F9E1368A-3B86-4F2C-ACBD-E7FB581A0C10}" type="presOf" srcId="{129EFC3B-55DB-49CB-A550-E22185DCD0DC}" destId="{79625315-C4AD-4152-B0AB-F87C9682D74D}" srcOrd="0" destOrd="0" presId="urn:microsoft.com/office/officeart/2005/8/layout/vProcess5"/>
    <dgm:cxn modelId="{BE6A02DD-CAB8-4C9D-ABD6-0999FAC11F29}" type="presOf" srcId="{B11FDC33-923B-4938-B77D-4FE5EB332965}" destId="{B3853B4B-C838-4876-B5CB-471699B8C103}" srcOrd="0" destOrd="0" presId="urn:microsoft.com/office/officeart/2005/8/layout/vProcess5"/>
    <dgm:cxn modelId="{4E95A9B1-5A8A-4CE2-A7FA-D2BE97925AD1}" type="presOf" srcId="{1C041531-7DB5-4DE3-AFF6-9AFB592ECFD1}" destId="{AE9ACC1F-19A4-4787-BF33-92113EDB01BF}" srcOrd="0" destOrd="0" presId="urn:microsoft.com/office/officeart/2005/8/layout/vProcess5"/>
    <dgm:cxn modelId="{C2602A4A-3541-43F6-8EB8-23B887C5FCE8}" type="presOf" srcId="{915230D7-B101-473C-B587-95DA484AC11C}" destId="{671CE0B5-D422-4897-B0C1-2F34973B90B5}" srcOrd="0" destOrd="0" presId="urn:microsoft.com/office/officeart/2005/8/layout/vProcess5"/>
    <dgm:cxn modelId="{620DF37E-74FD-42AE-BFD5-4F08B811C48C}" srcId="{1C041531-7DB5-4DE3-AFF6-9AFB592ECFD1}" destId="{129EFC3B-55DB-49CB-A550-E22185DCD0DC}" srcOrd="1" destOrd="0" parTransId="{20A9F3D5-380E-4685-B8C4-19EA79197BB0}" sibTransId="{B11FDC33-923B-4938-B77D-4FE5EB332965}"/>
    <dgm:cxn modelId="{A9EC9255-26DF-4F95-9BAE-E5D621AC34DC}" type="presOf" srcId="{B21121D5-2794-480D-BCC3-1BAC0B3D6C00}" destId="{2FFDDFF8-577E-42F1-A2B1-9E3721FD699D}" srcOrd="0" destOrd="0" presId="urn:microsoft.com/office/officeart/2005/8/layout/vProcess5"/>
    <dgm:cxn modelId="{4E8E995E-8956-47DD-BF91-89D29D2A574C}" srcId="{1C041531-7DB5-4DE3-AFF6-9AFB592ECFD1}" destId="{B21121D5-2794-480D-BCC3-1BAC0B3D6C00}" srcOrd="2" destOrd="0" parTransId="{574DBD28-56C8-4816-97E7-5C8031F8FD73}" sibTransId="{58B37DCA-FBA3-4C55-A08C-B716AC8921DD}"/>
    <dgm:cxn modelId="{2084FC3B-AF9A-482C-B16D-9944BAACA83D}" type="presOf" srcId="{A697EA69-A7D8-4926-B524-8664B205D95C}" destId="{2871A1FC-21FD-4266-BEF3-B2400EA02FDD}" srcOrd="1" destOrd="0" presId="urn:microsoft.com/office/officeart/2005/8/layout/vProcess5"/>
    <dgm:cxn modelId="{5B422BCA-7E8F-45F8-9BDD-CEFC3E440151}" type="presParOf" srcId="{AE9ACC1F-19A4-4787-BF33-92113EDB01BF}" destId="{2E96A738-F666-467C-A0BC-5552AB2A811F}" srcOrd="0" destOrd="0" presId="urn:microsoft.com/office/officeart/2005/8/layout/vProcess5"/>
    <dgm:cxn modelId="{CC1FF2B3-DE3F-4982-9B3A-FEF23CC88C31}" type="presParOf" srcId="{AE9ACC1F-19A4-4787-BF33-92113EDB01BF}" destId="{A606250D-954D-46E1-BAD5-772658A09276}" srcOrd="1" destOrd="0" presId="urn:microsoft.com/office/officeart/2005/8/layout/vProcess5"/>
    <dgm:cxn modelId="{D2621A7A-B7FD-4446-B994-D5EC4BA6FAC6}" type="presParOf" srcId="{AE9ACC1F-19A4-4787-BF33-92113EDB01BF}" destId="{79625315-C4AD-4152-B0AB-F87C9682D74D}" srcOrd="2" destOrd="0" presId="urn:microsoft.com/office/officeart/2005/8/layout/vProcess5"/>
    <dgm:cxn modelId="{9682FE85-0452-4E48-A731-677A2F64E7F4}" type="presParOf" srcId="{AE9ACC1F-19A4-4787-BF33-92113EDB01BF}" destId="{2FFDDFF8-577E-42F1-A2B1-9E3721FD699D}" srcOrd="3" destOrd="0" presId="urn:microsoft.com/office/officeart/2005/8/layout/vProcess5"/>
    <dgm:cxn modelId="{71E303B4-8AA6-4AE6-AF4A-636950A4F36B}" type="presParOf" srcId="{AE9ACC1F-19A4-4787-BF33-92113EDB01BF}" destId="{671CE0B5-D422-4897-B0C1-2F34973B90B5}" srcOrd="4" destOrd="0" presId="urn:microsoft.com/office/officeart/2005/8/layout/vProcess5"/>
    <dgm:cxn modelId="{349DE674-DB90-4DC3-83BE-CE1ED771E127}" type="presParOf" srcId="{AE9ACC1F-19A4-4787-BF33-92113EDB01BF}" destId="{B3853B4B-C838-4876-B5CB-471699B8C103}" srcOrd="5" destOrd="0" presId="urn:microsoft.com/office/officeart/2005/8/layout/vProcess5"/>
    <dgm:cxn modelId="{90BAAA63-8256-4A45-94C1-1B108A835740}" type="presParOf" srcId="{AE9ACC1F-19A4-4787-BF33-92113EDB01BF}" destId="{2871A1FC-21FD-4266-BEF3-B2400EA02FDD}" srcOrd="6" destOrd="0" presId="urn:microsoft.com/office/officeart/2005/8/layout/vProcess5"/>
    <dgm:cxn modelId="{978D3C8D-DB0C-4E4A-B75B-E0DACD2C5E3C}" type="presParOf" srcId="{AE9ACC1F-19A4-4787-BF33-92113EDB01BF}" destId="{5FBF79F9-BED8-4A6E-AA65-8CC5C5C0A1E6}" srcOrd="7" destOrd="0" presId="urn:microsoft.com/office/officeart/2005/8/layout/vProcess5"/>
    <dgm:cxn modelId="{C49E9EFF-7E33-433E-A290-8B1E2FED334E}" type="presParOf" srcId="{AE9ACC1F-19A4-4787-BF33-92113EDB01BF}" destId="{88BDCC0B-FEFA-4CF0-9268-434E6514BC9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B65D4-833D-439E-B05B-F73742BAB937}">
      <dsp:nvSpPr>
        <dsp:cNvPr id="0" name=""/>
        <dsp:cNvSpPr/>
      </dsp:nvSpPr>
      <dsp:spPr>
        <a:xfrm>
          <a:off x="-5381296" y="-824046"/>
          <a:ext cx="6407668" cy="6407668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B26F3-AED9-49CF-BDCA-2EE8AC4E64E5}">
      <dsp:nvSpPr>
        <dsp:cNvPr id="0" name=""/>
        <dsp:cNvSpPr/>
      </dsp:nvSpPr>
      <dsp:spPr>
        <a:xfrm>
          <a:off x="448813" y="297378"/>
          <a:ext cx="5563189" cy="595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9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Оперативный прогноз сроком 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на 1 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месяц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813" y="297378"/>
        <a:ext cx="5563189" cy="595137"/>
      </dsp:txXfrm>
    </dsp:sp>
    <dsp:sp modelId="{5BD75DED-BDA6-42A8-9EDB-A93BC96083B5}">
      <dsp:nvSpPr>
        <dsp:cNvPr id="0" name=""/>
        <dsp:cNvSpPr/>
      </dsp:nvSpPr>
      <dsp:spPr>
        <a:xfrm>
          <a:off x="76852" y="222986"/>
          <a:ext cx="743921" cy="7439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A2A92-AF8F-4204-92DE-2EFCD821683C}">
      <dsp:nvSpPr>
        <dsp:cNvPr id="0" name=""/>
        <dsp:cNvSpPr/>
      </dsp:nvSpPr>
      <dsp:spPr>
        <a:xfrm>
          <a:off x="875271" y="1189798"/>
          <a:ext cx="5136732" cy="595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9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Краткосрочный прогноз сроком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от 1 месяца до 1 года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271" y="1189798"/>
        <a:ext cx="5136732" cy="595137"/>
      </dsp:txXfrm>
    </dsp:sp>
    <dsp:sp modelId="{D0157704-4AC6-49FE-A241-7209B220B043}">
      <dsp:nvSpPr>
        <dsp:cNvPr id="0" name=""/>
        <dsp:cNvSpPr/>
      </dsp:nvSpPr>
      <dsp:spPr>
        <a:xfrm>
          <a:off x="503310" y="1115406"/>
          <a:ext cx="743921" cy="7439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0FF21-E82B-4DEF-AE4B-6682F5E84F27}">
      <dsp:nvSpPr>
        <dsp:cNvPr id="0" name=""/>
        <dsp:cNvSpPr/>
      </dsp:nvSpPr>
      <dsp:spPr>
        <a:xfrm>
          <a:off x="1006159" y="2082218"/>
          <a:ext cx="5005843" cy="595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9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latin typeface="Arial" panose="020B0604020202020204" pitchFamily="34" charset="0"/>
              <a:cs typeface="Arial" panose="020B0604020202020204" pitchFamily="34" charset="0"/>
            </a:rPr>
            <a:t>Среднесрочный прогноз сроком  от 1 года до 5 лет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6159" y="2082218"/>
        <a:ext cx="5005843" cy="595137"/>
      </dsp:txXfrm>
    </dsp:sp>
    <dsp:sp modelId="{D42A260B-D8BA-439F-91CC-15168D90D432}">
      <dsp:nvSpPr>
        <dsp:cNvPr id="0" name=""/>
        <dsp:cNvSpPr/>
      </dsp:nvSpPr>
      <dsp:spPr>
        <a:xfrm>
          <a:off x="634199" y="2007826"/>
          <a:ext cx="743921" cy="7439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A8EDA-52CF-44CF-B5C2-1210286C2AD8}">
      <dsp:nvSpPr>
        <dsp:cNvPr id="0" name=""/>
        <dsp:cNvSpPr/>
      </dsp:nvSpPr>
      <dsp:spPr>
        <a:xfrm>
          <a:off x="875271" y="2974639"/>
          <a:ext cx="5136732" cy="595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9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latin typeface="Arial" panose="020B0604020202020204" pitchFamily="34" charset="0"/>
              <a:cs typeface="Arial" panose="020B0604020202020204" pitchFamily="34" charset="0"/>
            </a:rPr>
            <a:t>Долгосрочный прогноз со сроком от 5 лет до 15 лет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271" y="2974639"/>
        <a:ext cx="5136732" cy="595137"/>
      </dsp:txXfrm>
    </dsp:sp>
    <dsp:sp modelId="{11D229C2-01FC-423A-80AA-5BD8F5B8F4BD}">
      <dsp:nvSpPr>
        <dsp:cNvPr id="0" name=""/>
        <dsp:cNvSpPr/>
      </dsp:nvSpPr>
      <dsp:spPr>
        <a:xfrm>
          <a:off x="503310" y="2900247"/>
          <a:ext cx="743921" cy="7439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D3A76-5892-4467-8B60-81C7A081C1DA}">
      <dsp:nvSpPr>
        <dsp:cNvPr id="0" name=""/>
        <dsp:cNvSpPr/>
      </dsp:nvSpPr>
      <dsp:spPr>
        <a:xfrm>
          <a:off x="448813" y="3867059"/>
          <a:ext cx="5563189" cy="595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9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Сверхдолгосрочный прогноз сроком более чем на 15 лет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813" y="3867059"/>
        <a:ext cx="5563189" cy="595137"/>
      </dsp:txXfrm>
    </dsp:sp>
    <dsp:sp modelId="{0F572C89-1CE1-45D3-9930-1AD73D9DCFEC}">
      <dsp:nvSpPr>
        <dsp:cNvPr id="0" name=""/>
        <dsp:cNvSpPr/>
      </dsp:nvSpPr>
      <dsp:spPr>
        <a:xfrm>
          <a:off x="76852" y="3792667"/>
          <a:ext cx="743921" cy="7439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6250D-954D-46E1-BAD5-772658A09276}">
      <dsp:nvSpPr>
        <dsp:cNvPr id="0" name=""/>
        <dsp:cNvSpPr/>
      </dsp:nvSpPr>
      <dsp:spPr>
        <a:xfrm>
          <a:off x="272309" y="308278"/>
          <a:ext cx="5869695" cy="5913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Планетарном </a:t>
          </a:r>
          <a:endParaRPr lang="en-US" sz="40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9629" y="325598"/>
        <a:ext cx="4602400" cy="556696"/>
      </dsp:txXfrm>
    </dsp:sp>
    <dsp:sp modelId="{79625315-C4AD-4152-B0AB-F87C9682D74D}">
      <dsp:nvSpPr>
        <dsp:cNvPr id="0" name=""/>
        <dsp:cNvSpPr/>
      </dsp:nvSpPr>
      <dsp:spPr>
        <a:xfrm>
          <a:off x="615894" y="1124514"/>
          <a:ext cx="5869695" cy="603402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Региональном </a:t>
          </a:r>
          <a:endParaRPr lang="en-US" sz="40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567" y="1142187"/>
        <a:ext cx="4531304" cy="568056"/>
      </dsp:txXfrm>
    </dsp:sp>
    <dsp:sp modelId="{2FFDDFF8-577E-42F1-A2B1-9E3721FD699D}">
      <dsp:nvSpPr>
        <dsp:cNvPr id="0" name=""/>
        <dsp:cNvSpPr/>
      </dsp:nvSpPr>
      <dsp:spPr>
        <a:xfrm>
          <a:off x="961092" y="1990949"/>
          <a:ext cx="5949699" cy="613271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Местном </a:t>
          </a:r>
          <a:endParaRPr lang="en-US" sz="40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9054" y="2008911"/>
        <a:ext cx="4592970" cy="577347"/>
      </dsp:txXfrm>
    </dsp:sp>
    <dsp:sp modelId="{671CE0B5-D422-4897-B0C1-2F34973B90B5}">
      <dsp:nvSpPr>
        <dsp:cNvPr id="0" name=""/>
        <dsp:cNvSpPr/>
      </dsp:nvSpPr>
      <dsp:spPr>
        <a:xfrm>
          <a:off x="5064563" y="575890"/>
          <a:ext cx="785130" cy="78513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b="1" i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41217" y="575890"/>
        <a:ext cx="431822" cy="590810"/>
      </dsp:txXfrm>
    </dsp:sp>
    <dsp:sp modelId="{B3853B4B-C838-4876-B5CB-471699B8C103}">
      <dsp:nvSpPr>
        <dsp:cNvPr id="0" name=""/>
        <dsp:cNvSpPr/>
      </dsp:nvSpPr>
      <dsp:spPr>
        <a:xfrm>
          <a:off x="5692184" y="1538205"/>
          <a:ext cx="785130" cy="78513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b="1" i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68838" y="1538205"/>
        <a:ext cx="431822" cy="590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10168" y="1858434"/>
            <a:ext cx="7478458" cy="4631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algn="ctr">
              <a:defRPr/>
            </a:pPr>
            <a:endParaRPr lang="ru-RU" sz="66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6600" b="1" spc="11" dirty="0">
                <a:solidFill>
                  <a:srgbClr val="002060"/>
                </a:solidFill>
                <a:latin typeface="Arial"/>
                <a:cs typeface="Arial"/>
              </a:rPr>
              <a:t>Географический прогноз</a:t>
            </a:r>
          </a:p>
          <a:p>
            <a:pPr algn="ctr">
              <a:defRPr/>
            </a:pPr>
            <a:endParaRPr lang="ru-RU" sz="66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4151"/>
              </a:lnSpc>
              <a:defRPr/>
            </a:pPr>
            <a:endParaRPr sz="4000" b="1" dirty="0"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798541"/>
            <a:ext cx="603251" cy="23135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1E9F20-63B9-4F07-A912-3DEB9BB3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802" y="2265496"/>
            <a:ext cx="3310282" cy="3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08249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83E235-594D-46DB-93E2-F721DCCF4F2C}"/>
              </a:ext>
            </a:extLst>
          </p:cNvPr>
          <p:cNvSpPr txBox="1"/>
          <p:nvPr/>
        </p:nvSpPr>
        <p:spPr>
          <a:xfrm>
            <a:off x="132735" y="4186990"/>
            <a:ext cx="1179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учётом 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насколько компоненты природы данной местности обладают свойствами подверженности загрязнению и противостояния ему, осуществляется географическое прогнозирование экологического состояния 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AA504E-D3CF-47C4-B553-A0AD3AEEF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6" y="1192419"/>
            <a:ext cx="5442154" cy="28448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7A5414-DC67-40C4-8DF1-2ADA3B372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892" y="1192419"/>
            <a:ext cx="5442152" cy="28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Географические прогнозы выполняются в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51BB257B-8F50-4E66-8B43-BE76D7C0E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702408"/>
              </p:ext>
            </p:extLst>
          </p:nvPr>
        </p:nvGraphicFramePr>
        <p:xfrm>
          <a:off x="0" y="722671"/>
          <a:ext cx="6905524" cy="40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448E1A-DE35-40CC-89CC-1C0EE3145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36" y="3657600"/>
            <a:ext cx="5686321" cy="3043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875453-C151-47D2-908B-8764109B6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8942" y="1065979"/>
            <a:ext cx="4619521" cy="27182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B0AF39-EFF0-469F-ACDA-29E99C92A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2145" y="3975525"/>
            <a:ext cx="5686318" cy="2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CBA25DF-5C02-454F-A5EE-E184DF29DD1C}"/>
              </a:ext>
            </a:extLst>
          </p:cNvPr>
          <p:cNvSpPr/>
          <p:nvPr/>
        </p:nvSpPr>
        <p:spPr>
          <a:xfrm>
            <a:off x="0" y="-1"/>
            <a:ext cx="12192000" cy="75397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Планетарные прогнозы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6F8CB6-7539-4207-8834-4D715E31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6" y="884903"/>
            <a:ext cx="5574889" cy="2807313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7E55ED31-AC81-41E9-BE9A-D69262F19B9A}"/>
              </a:ext>
            </a:extLst>
          </p:cNvPr>
          <p:cNvSpPr/>
          <p:nvPr/>
        </p:nvSpPr>
        <p:spPr>
          <a:xfrm>
            <a:off x="309715" y="3925665"/>
            <a:ext cx="5574889" cy="26845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Рассматривают будущие изменения во всей биосфере и географической оболочке нашей планеты, в жизни всего человечества и мирового сообщества государств.  Главная цель планетарных географических прогнозов – предвидение проблем, угрожающих благополучию всего человечества.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6BCED25D-8FE9-48E2-91A8-382B5027776A}"/>
              </a:ext>
            </a:extLst>
          </p:cNvPr>
          <p:cNvSpPr/>
          <p:nvPr/>
        </p:nvSpPr>
        <p:spPr>
          <a:xfrm>
            <a:off x="6307395" y="753978"/>
            <a:ext cx="5697792" cy="31709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частности, глобальные прогнозы экологического состояния географической среды жизни человечества рассматривают сценарии развития таких проблем, как загрязнение атмосферы, разрушение озонового слоя, «парниковый эффект» и глобальное потепление, опустынивание, дефицит питьевой воды.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62C904-D01D-46A7-9A88-14E7DC2F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258" y="4186732"/>
            <a:ext cx="2812027" cy="24234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2E6369-7927-43DF-A5F6-AE2A76861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95" y="4173793"/>
            <a:ext cx="2659624" cy="24364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7C3395E-8349-4D2F-992D-801EAEA00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615" y="4055806"/>
            <a:ext cx="2760404" cy="2684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A4CC65-0578-4526-9C65-CCC9AB311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799" y="4055805"/>
            <a:ext cx="2857500" cy="26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прогнозы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CD00B3-E113-4808-868A-BBF683A56FAB}"/>
              </a:ext>
            </a:extLst>
          </p:cNvPr>
          <p:cNvSpPr txBox="1"/>
          <p:nvPr/>
        </p:nvSpPr>
        <p:spPr>
          <a:xfrm>
            <a:off x="285789" y="961561"/>
            <a:ext cx="5810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Направлены не предвидение будущего развития различных проблем, касающихся нескольких соседствующих государств. Особенно актуальны географические прогнозы экологического состояния наиболее развитых промышленно-транспортных регионов мира, как, например, побережье и акватория Средиземного, Балтийского, Северного, Черного морей, Персидского </a:t>
            </a:r>
          </a:p>
          <a:p>
            <a:pPr algn="ctr"/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Мексиканского заливов. </a:t>
            </a:r>
            <a:endParaRPr lang="en-US" sz="20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A28AC8-CD7E-4D67-9E8E-D0487C50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61561"/>
            <a:ext cx="6052079" cy="3817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D1BA3E-3E28-407D-9138-9248E41B1477}"/>
              </a:ext>
            </a:extLst>
          </p:cNvPr>
          <p:cNvSpPr txBox="1"/>
          <p:nvPr/>
        </p:nvSpPr>
        <p:spPr>
          <a:xfrm>
            <a:off x="5827363" y="4779269"/>
            <a:ext cx="632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этих промышленно-транспортных регионах международного значения наиболее активно происходят процессы нефтяного загрязнения, что приносит ощутимый вред растительному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животному миру, а также рекреационным ресурсам акваторий и прибрежных местностей.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20063B-B4AC-4EFD-94D6-69241AAA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6" y="4501147"/>
            <a:ext cx="2751736" cy="22717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8EE9F1-B407-4197-8488-C430F29E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156" y="4439436"/>
            <a:ext cx="2717206" cy="2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115563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Прогнозирование будущих изменений природных комплексов(геосистем) Узбекистана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CD5F55-6F10-42D8-8659-F215B313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5" y="1414834"/>
            <a:ext cx="6994902" cy="5311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5E8DDD-A44F-4D10-9081-45FFCDC2E065}"/>
              </a:ext>
            </a:extLst>
          </p:cNvPr>
          <p:cNvSpPr txBox="1"/>
          <p:nvPr/>
        </p:nvSpPr>
        <p:spPr>
          <a:xfrm>
            <a:off x="7315200" y="1414834"/>
            <a:ext cx="46959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знаний об основных закономерностях структуры и развития природных комплексов Узбекистана, ведущих физико-географических процессах, протекающих </a:t>
            </a:r>
            <a:r>
              <a:rPr 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пределах, степени антропогенного воздействия на те или иные геосистемы возможно спрогнозировать и изменение в будущем.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ACD0A1-15ED-405D-A034-957B0C3AFE41}"/>
              </a:ext>
            </a:extLst>
          </p:cNvPr>
          <p:cNvSpPr txBox="1"/>
          <p:nvPr/>
        </p:nvSpPr>
        <p:spPr>
          <a:xfrm>
            <a:off x="7654413" y="6415548"/>
            <a:ext cx="18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Стр</a:t>
            </a:r>
            <a:r>
              <a:rPr lang="ru-RU" dirty="0"/>
              <a:t> 66, таблица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042BE8D6-E308-4A0B-A94D-6A488C915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83464"/>
              </p:ext>
            </p:extLst>
          </p:nvPr>
        </p:nvGraphicFramePr>
        <p:xfrm>
          <a:off x="117986" y="1051506"/>
          <a:ext cx="11931446" cy="5608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040">
                  <a:extLst>
                    <a:ext uri="{9D8B030D-6E8A-4147-A177-3AD203B41FA5}">
                      <a16:colId xmlns:a16="http://schemas.microsoft.com/office/drawing/2014/main" xmlns="" val="730941569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xmlns="" val="2194529375"/>
                    </a:ext>
                  </a:extLst>
                </a:gridCol>
                <a:gridCol w="1194619">
                  <a:extLst>
                    <a:ext uri="{9D8B030D-6E8A-4147-A177-3AD203B41FA5}">
                      <a16:colId xmlns:a16="http://schemas.microsoft.com/office/drawing/2014/main" xmlns="" val="3828383276"/>
                    </a:ext>
                  </a:extLst>
                </a:gridCol>
                <a:gridCol w="1784555">
                  <a:extLst>
                    <a:ext uri="{9D8B030D-6E8A-4147-A177-3AD203B41FA5}">
                      <a16:colId xmlns:a16="http://schemas.microsoft.com/office/drawing/2014/main" xmlns="" val="174310648"/>
                    </a:ext>
                  </a:extLst>
                </a:gridCol>
                <a:gridCol w="1769806">
                  <a:extLst>
                    <a:ext uri="{9D8B030D-6E8A-4147-A177-3AD203B41FA5}">
                      <a16:colId xmlns:a16="http://schemas.microsoft.com/office/drawing/2014/main" xmlns="" val="158487815"/>
                    </a:ext>
                  </a:extLst>
                </a:gridCol>
                <a:gridCol w="2109020">
                  <a:extLst>
                    <a:ext uri="{9D8B030D-6E8A-4147-A177-3AD203B41FA5}">
                      <a16:colId xmlns:a16="http://schemas.microsoft.com/office/drawing/2014/main" xmlns="" val="1525496673"/>
                    </a:ext>
                  </a:extLst>
                </a:gridCol>
                <a:gridCol w="1961535">
                  <a:extLst>
                    <a:ext uri="{9D8B030D-6E8A-4147-A177-3AD203B41FA5}">
                      <a16:colId xmlns:a16="http://schemas.microsoft.com/office/drawing/2014/main" xmlns="" val="1398353613"/>
                    </a:ext>
                  </a:extLst>
                </a:gridCol>
              </a:tblGrid>
              <a:tr h="396249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Природные комплексы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Факторы воздействия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2598639"/>
                  </a:ext>
                </a:extLst>
              </a:tr>
              <a:tr h="396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Выпас скота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Рубка деревьев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Техногенная эрозия связанная</a:t>
                      </a:r>
                    </a:p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транспортом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защитных лесополос и повышение продуктивности пастбищ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Предполагаемые физико-географические процессы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направления прогнозируемых изменений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8914860"/>
                  </a:ext>
                </a:extLst>
              </a:tr>
              <a:tr h="79249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Предгорные равнины с полынью и солянками на серо-бурых почвах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интенсивный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усиливается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 слабое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Ускорение эрозии под влиянием буровых работ и движения транспорта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Вырастет расчлененность рельефа, снизится урожайность пастбищ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5929834"/>
                  </a:ext>
                </a:extLst>
              </a:tr>
              <a:tr h="79249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Высокогорья ксерофитными </a:t>
                      </a:r>
                      <a:r>
                        <a:rPr lang="ru-RU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подушечниками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светло-бурых почвах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слабый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Воздействие человека на природные  процессы слабое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Природные комплексы сохраняет естественные тенденции развития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6478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5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</a:p>
        </p:txBody>
      </p:sp>
      <p:sp>
        <p:nvSpPr>
          <p:cNvPr id="3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8"/>
          <p:cNvSpPr txBox="1">
            <a:spLocks noChangeArrowheads="1"/>
          </p:cNvSpPr>
          <p:nvPr/>
        </p:nvSpPr>
        <p:spPr bwMode="auto">
          <a:xfrm>
            <a:off x="3206750" y="1841802"/>
            <a:ext cx="8290983" cy="373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1. Прочитать </a:t>
            </a:r>
          </a:p>
          <a:p>
            <a:pPr marL="725488" algn="ctr"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§15  Географический  </a:t>
            </a:r>
            <a:r>
              <a:rPr lang="ru-RU" altLang="ru-RU" sz="4400" b="1" dirty="0" smtClean="0">
                <a:solidFill>
                  <a:srgbClr val="007035"/>
                </a:solidFill>
              </a:rPr>
              <a:t>        </a:t>
            </a:r>
            <a:r>
              <a:rPr lang="ru-RU" altLang="ru-RU" sz="4400" b="1" dirty="0">
                <a:solidFill>
                  <a:srgbClr val="007035"/>
                </a:solidFill>
              </a:rPr>
              <a:t>прогноз</a:t>
            </a:r>
          </a:p>
          <a:p>
            <a:pPr>
              <a:lnSpc>
                <a:spcPts val="3400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34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2. Ответить письменно </a:t>
            </a:r>
          </a:p>
          <a:p>
            <a:pPr marL="725488">
              <a:lnSpc>
                <a:spcPts val="34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на вопросы 2 -3  стр. 68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</p:txBody>
      </p:sp>
      <p:sp>
        <p:nvSpPr>
          <p:cNvPr id="5" name="object 10"/>
          <p:cNvSpPr>
            <a:spLocks/>
          </p:cNvSpPr>
          <p:nvPr/>
        </p:nvSpPr>
        <p:spPr bwMode="auto">
          <a:xfrm>
            <a:off x="3525550" y="5593715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7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9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10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17E540-7295-4605-854B-A89646FB4E46}"/>
              </a:ext>
            </a:extLst>
          </p:cNvPr>
          <p:cNvSpPr txBox="1"/>
          <p:nvPr/>
        </p:nvSpPr>
        <p:spPr>
          <a:xfrm>
            <a:off x="155472" y="838085"/>
            <a:ext cx="5448915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научно обоснованное предвидение основных направлений трансформации природной среды, системы расселения и хозяйства в пределах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нной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BE2059-4854-4AD0-ADC8-9DC1A4DEF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2" y="4055806"/>
            <a:ext cx="5448914" cy="261671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8043148-70B4-4116-9925-5BA5112AF15C}"/>
              </a:ext>
            </a:extLst>
          </p:cNvPr>
          <p:cNvSpPr/>
          <p:nvPr/>
        </p:nvSpPr>
        <p:spPr>
          <a:xfrm>
            <a:off x="5958348" y="3946628"/>
            <a:ext cx="6078180" cy="27196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сбора и анализа разнообразной информации об изменениях в природной  и социально-экономической среде, на основе которой вырабатывается соответствующий прогноз, называется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географическим прогнозированием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431E25-FF8A-40D4-B19C-28B991D87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5" y="1120877"/>
            <a:ext cx="4340940" cy="2719641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7A430C0E-EC8C-48D9-8B0D-36E85473AC13}"/>
              </a:ext>
            </a:extLst>
          </p:cNvPr>
          <p:cNvCxnSpPr/>
          <p:nvPr/>
        </p:nvCxnSpPr>
        <p:spPr>
          <a:xfrm>
            <a:off x="5781368" y="874644"/>
            <a:ext cx="0" cy="5791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17E540-7295-4605-854B-A89646FB4E46}"/>
              </a:ext>
            </a:extLst>
          </p:cNvPr>
          <p:cNvSpPr txBox="1"/>
          <p:nvPr/>
        </p:nvSpPr>
        <p:spPr>
          <a:xfrm>
            <a:off x="155472" y="1041030"/>
            <a:ext cx="5448915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Географические прогнозы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составляются в нескольких вариантах, один из которых, принимаемый в качестве самого оптимального, становится основной для различных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расчётных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работ.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8043148-70B4-4116-9925-5BA5112AF15C}"/>
              </a:ext>
            </a:extLst>
          </p:cNvPr>
          <p:cNvSpPr/>
          <p:nvPr/>
        </p:nvSpPr>
        <p:spPr>
          <a:xfrm>
            <a:off x="5947594" y="996783"/>
            <a:ext cx="6078180" cy="7877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Географические прогнозы составляются на различные сроки.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7A430C0E-EC8C-48D9-8B0D-36E85473AC13}"/>
              </a:ext>
            </a:extLst>
          </p:cNvPr>
          <p:cNvCxnSpPr/>
          <p:nvPr/>
        </p:nvCxnSpPr>
        <p:spPr>
          <a:xfrm>
            <a:off x="5781368" y="874644"/>
            <a:ext cx="0" cy="5791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B1BBB6-9285-47F7-94B8-E65677EC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42" y="3964281"/>
            <a:ext cx="4667091" cy="2563017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6A1B85F5-1A48-42D1-9170-21A77F6A9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251615"/>
              </p:ext>
            </p:extLst>
          </p:nvPr>
        </p:nvGraphicFramePr>
        <p:xfrm>
          <a:off x="5909196" y="1906694"/>
          <a:ext cx="6078176" cy="475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79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Географический прогноз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17E540-7295-4605-854B-A89646FB4E46}"/>
              </a:ext>
            </a:extLst>
          </p:cNvPr>
          <p:cNvSpPr txBox="1"/>
          <p:nvPr/>
        </p:nvSpPr>
        <p:spPr>
          <a:xfrm>
            <a:off x="155472" y="1041030"/>
            <a:ext cx="5448915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выработки физико-географического прогноза требуется выявить прогнозируемые свойства природных компонентов геосистем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8043148-70B4-4116-9925-5BA5112AF15C}"/>
              </a:ext>
            </a:extLst>
          </p:cNvPr>
          <p:cNvSpPr/>
          <p:nvPr/>
        </p:nvSpPr>
        <p:spPr>
          <a:xfrm>
            <a:off x="5958350" y="4234052"/>
            <a:ext cx="6078180" cy="24322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Рельеф, горные породы, почвы, воды, растительность и животный мир каждой территории обладает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определённым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своеобразием, что обязательно учитывается в ходе географического прогнозирования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7A430C0E-EC8C-48D9-8B0D-36E85473AC13}"/>
              </a:ext>
            </a:extLst>
          </p:cNvPr>
          <p:cNvCxnSpPr/>
          <p:nvPr/>
        </p:nvCxnSpPr>
        <p:spPr>
          <a:xfrm>
            <a:off x="5781368" y="874644"/>
            <a:ext cx="0" cy="5791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EF62E2-E129-4584-9D36-9BD99813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4" y="3885072"/>
            <a:ext cx="4129545" cy="27811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A46C17-E97A-4FE0-86D7-3C797C6A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37" y="1041030"/>
            <a:ext cx="4557239" cy="31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 прогнозировании экологического состояния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3" y="1998795"/>
            <a:ext cx="4674648" cy="3984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8F414E-5D49-4080-A7F1-241E404C8081}"/>
              </a:ext>
            </a:extLst>
          </p:cNvPr>
          <p:cNvSpPr txBox="1"/>
          <p:nvPr/>
        </p:nvSpPr>
        <p:spPr>
          <a:xfrm>
            <a:off x="201478" y="874644"/>
            <a:ext cx="1199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Принимаются 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способности природных компонентов противостоять загрязнению природной среды, которые рассматриваются ниже: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40B9ED3A-8EF4-435C-9383-F8359F408190}"/>
              </a:ext>
            </a:extLst>
          </p:cNvPr>
          <p:cNvSpPr/>
          <p:nvPr/>
        </p:nvSpPr>
        <p:spPr>
          <a:xfrm>
            <a:off x="5455403" y="1789045"/>
            <a:ext cx="6389794" cy="22870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Рельеф.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Возвышенности являются источником выноса загрязняющих веществ, 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котловины рельефа – их аккумуляторами. Крутизна склонов при этом определяет степень из разложения и влияния на качество грунтовых вод.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B041C3-D67C-460B-9DD4-9DF0DABE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300" y="4281656"/>
            <a:ext cx="3325826" cy="24368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0EB55D-D7A5-4112-8930-E8394D437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076" y="4281656"/>
            <a:ext cx="3325826" cy="24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Горные породы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650979"/>
            <a:ext cx="4628153" cy="405239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81E863D9-5E98-4B31-A36A-2EE749B82D0E}"/>
              </a:ext>
            </a:extLst>
          </p:cNvPr>
          <p:cNvSpPr/>
          <p:nvPr/>
        </p:nvSpPr>
        <p:spPr>
          <a:xfrm>
            <a:off x="5687879" y="1069382"/>
            <a:ext cx="6343297" cy="21542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Водопроницаемость горных пород, мощность их пластов во многом определяют подверженность природной среды загрязнению 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7A7B5D-B98D-4FF1-8098-400DB0398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289" y="3465513"/>
            <a:ext cx="5160262" cy="312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650979"/>
            <a:ext cx="4628153" cy="4052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F6388D-CAB0-45DF-983A-D786EBEB3218}"/>
              </a:ext>
            </a:extLst>
          </p:cNvPr>
          <p:cNvSpPr txBox="1"/>
          <p:nvPr/>
        </p:nvSpPr>
        <p:spPr>
          <a:xfrm>
            <a:off x="4985287" y="999521"/>
            <a:ext cx="70723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имеет величина годового стока, скорость течения и химический состав вод.  Чем большо скорость течения, тем меньше риск сильного загрязнения геосистем. 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Растворённые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воде органические вещества ускоряют растворение тяжелых металлов.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047ACA-6B01-4344-87EF-5D6A97FCC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566" y="3802054"/>
            <a:ext cx="3518116" cy="29490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4C8FEE-42B2-43F1-A7E7-B29736EE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440" y="3802054"/>
            <a:ext cx="3285641" cy="29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650979"/>
            <a:ext cx="4628153" cy="4052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F6388D-CAB0-45DF-983A-D786EBEB3218}"/>
              </a:ext>
            </a:extLst>
          </p:cNvPr>
          <p:cNvSpPr txBox="1"/>
          <p:nvPr/>
        </p:nvSpPr>
        <p:spPr>
          <a:xfrm>
            <a:off x="4985287" y="999521"/>
            <a:ext cx="70723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Важную роль играет окислительно- восстановленная, кислотно-щелочная среда в почве, которая определяет потенциал её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самоочищения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85D446-12B2-42A1-B0DF-AD7354FD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542" y="3429000"/>
            <a:ext cx="3297140" cy="3211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B06382-8DBE-48F8-9009-C0B09BB95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12" y="3429001"/>
            <a:ext cx="2972676" cy="32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Растительность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51" y="1696065"/>
            <a:ext cx="4149213" cy="42475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F6388D-CAB0-45DF-983A-D786EBEB3218}"/>
              </a:ext>
            </a:extLst>
          </p:cNvPr>
          <p:cNvSpPr txBox="1"/>
          <p:nvPr/>
        </p:nvSpPr>
        <p:spPr>
          <a:xfrm>
            <a:off x="4985287" y="999521"/>
            <a:ext cx="7072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растения поглощают вредные вещества из окружающей среды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77C43E-3176-4D4D-A835-7F0E17AC3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472" y="2613985"/>
            <a:ext cx="3465869" cy="2164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3B03E5-A379-4B71-AA3D-B18F653FC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078" y="2613985"/>
            <a:ext cx="3465870" cy="2164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73C075-0D5A-45D7-9313-A79950C80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472" y="4902929"/>
            <a:ext cx="3465869" cy="1889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C13B7F-44BB-4846-B9EA-DC1C70A8B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076" y="4902928"/>
            <a:ext cx="3465870" cy="18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0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db7a3c7d974b4eec74058551356cbe23b54da8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636</Words>
  <Application>Microsoft Office PowerPoint</Application>
  <PresentationFormat>Широкоэкранный</PresentationFormat>
  <Paragraphs>76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Mistral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183</cp:revision>
  <dcterms:created xsi:type="dcterms:W3CDTF">2020-07-05T16:28:38Z</dcterms:created>
  <dcterms:modified xsi:type="dcterms:W3CDTF">2020-12-01T23:35:06Z</dcterms:modified>
</cp:coreProperties>
</file>