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8.xml" ContentType="application/vnd.openxmlformats-officedocument.presentationml.notesSlide+xml"/>
  <Override PartName="/ppt/tags/tag13.xml" ContentType="application/vnd.openxmlformats-officedocument.presentationml.tag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0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16.xml" ContentType="application/vnd.openxmlformats-officedocument.presentationml.tags+xml"/>
  <Override PartName="/ppt/notesSlides/notesSlide12.xml" ContentType="application/vnd.openxmlformats-officedocument.presentationml.notes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0.xml" ContentType="application/vnd.openxmlformats-officedocument.presentationml.tags+xml"/>
  <Override PartName="/ppt/notesSlides/notesSlide16.xml" ContentType="application/vnd.openxmlformats-officedocument.presentationml.notesSlide+xml"/>
  <Override PartName="/ppt/tags/tag21.xml" ContentType="application/vnd.openxmlformats-officedocument.presentationml.tags+xml"/>
  <Override PartName="/ppt/notesSlides/notesSlide17.xml" ContentType="application/vnd.openxmlformats-officedocument.presentationml.notesSlide+xml"/>
  <Override PartName="/ppt/tags/tag22.xml" ContentType="application/vnd.openxmlformats-officedocument.presentationml.tags+xml"/>
  <Override PartName="/ppt/notesSlides/notesSlide18.xml" ContentType="application/vnd.openxmlformats-officedocument.presentationml.notesSlide+xml"/>
  <Override PartName="/ppt/tags/tag23.xml" ContentType="application/vnd.openxmlformats-officedocument.presentationml.tags+xml"/>
  <Override PartName="/ppt/notesSlides/notesSlide19.xml" ContentType="application/vnd.openxmlformats-officedocument.presentationml.notesSlide+xml"/>
  <Override PartName="/ppt/tags/tag24.xml" ContentType="application/vnd.openxmlformats-officedocument.presentationml.tags+xml"/>
  <Override PartName="/ppt/notesSlides/notesSlide20.xml" ContentType="application/vnd.openxmlformats-officedocument.presentationml.notesSlide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  <Override PartName="/ppt/tags/tag26.xml" ContentType="application/vnd.openxmlformats-officedocument.presentationml.tags+xml"/>
  <Override PartName="/ppt/notesSlides/notesSlide22.xml" ContentType="application/vnd.openxmlformats-officedocument.presentationml.notesSlide+xml"/>
  <Override PartName="/ppt/tags/tag27.xml" ContentType="application/vnd.openxmlformats-officedocument.presentationml.tags+xml"/>
  <Override PartName="/ppt/notesSlides/notesSlide23.xml" ContentType="application/vnd.openxmlformats-officedocument.presentationml.notesSlide+xml"/>
  <Override PartName="/ppt/tags/tag28.xml" ContentType="application/vnd.openxmlformats-officedocument.presentationml.tags+xml"/>
  <Override PartName="/ppt/notesSlides/notesSlide24.xml" ContentType="application/vnd.openxmlformats-officedocument.presentationml.notesSlide+xml"/>
  <Override PartName="/ppt/tags/tag29.xml" ContentType="application/vnd.openxmlformats-officedocument.presentationml.tags+xml"/>
  <Override PartName="/ppt/notesSlides/notesSlide25.xml" ContentType="application/vnd.openxmlformats-officedocument.presentationml.notesSlide+xml"/>
  <Override PartName="/ppt/tags/tag30.xml" ContentType="application/vnd.openxmlformats-officedocument.presentationml.tags+xml"/>
  <Override PartName="/ppt/notesSlides/notesSlide26.xml" ContentType="application/vnd.openxmlformats-officedocument.presentationml.notesSlide+xml"/>
  <Override PartName="/ppt/tags/tag31.xml" ContentType="application/vnd.openxmlformats-officedocument.presentationml.tags+xml"/>
  <Override PartName="/ppt/notesSlides/notesSlide27.xml" ContentType="application/vnd.openxmlformats-officedocument.presentationml.notesSlide+xml"/>
  <Override PartName="/ppt/tags/tag32.xml" ContentType="application/vnd.openxmlformats-officedocument.presentationml.tags+xml"/>
  <Override PartName="/ppt/notesSlides/notesSlide28.xml" ContentType="application/vnd.openxmlformats-officedocument.presentationml.notesSlide+xml"/>
  <Override PartName="/ppt/tags/tag33.xml" ContentType="application/vnd.openxmlformats-officedocument.presentationml.tags+xml"/>
  <Override PartName="/ppt/notesSlides/notesSlide29.xml" ContentType="application/vnd.openxmlformats-officedocument.presentationml.notesSlide+xml"/>
  <Override PartName="/ppt/tags/tag34.xml" ContentType="application/vnd.openxmlformats-officedocument.presentationml.tags+xml"/>
  <Override PartName="/ppt/notesSlides/notesSlide30.xml" ContentType="application/vnd.openxmlformats-officedocument.presentationml.notesSlide+xml"/>
  <Override PartName="/ppt/tags/tag35.xml" ContentType="application/vnd.openxmlformats-officedocument.presentationml.tags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803" r:id="rId2"/>
  </p:sldMasterIdLst>
  <p:notesMasterIdLst>
    <p:notesMasterId r:id="rId36"/>
  </p:notesMasterIdLst>
  <p:sldIdLst>
    <p:sldId id="375" r:id="rId3"/>
    <p:sldId id="257" r:id="rId4"/>
    <p:sldId id="258" r:id="rId5"/>
    <p:sldId id="259" r:id="rId6"/>
    <p:sldId id="260" r:id="rId7"/>
    <p:sldId id="263" r:id="rId8"/>
    <p:sldId id="261" r:id="rId9"/>
    <p:sldId id="264" r:id="rId10"/>
    <p:sldId id="262" r:id="rId11"/>
    <p:sldId id="265" r:id="rId12"/>
    <p:sldId id="269" r:id="rId13"/>
    <p:sldId id="270" r:id="rId14"/>
    <p:sldId id="266" r:id="rId15"/>
    <p:sldId id="271" r:id="rId16"/>
    <p:sldId id="267" r:id="rId17"/>
    <p:sldId id="272" r:id="rId18"/>
    <p:sldId id="268" r:id="rId19"/>
    <p:sldId id="273" r:id="rId20"/>
    <p:sldId id="277" r:id="rId21"/>
    <p:sldId id="278" r:id="rId22"/>
    <p:sldId id="276" r:id="rId23"/>
    <p:sldId id="279" r:id="rId24"/>
    <p:sldId id="275" r:id="rId25"/>
    <p:sldId id="280" r:id="rId26"/>
    <p:sldId id="274" r:id="rId27"/>
    <p:sldId id="281" r:id="rId28"/>
    <p:sldId id="282" r:id="rId29"/>
    <p:sldId id="286" r:id="rId30"/>
    <p:sldId id="284" r:id="rId31"/>
    <p:sldId id="287" r:id="rId32"/>
    <p:sldId id="285" r:id="rId33"/>
    <p:sldId id="288" r:id="rId34"/>
    <p:sldId id="374" r:id="rId35"/>
  </p:sldIdLst>
  <p:sldSz cx="12192000" cy="6858000"/>
  <p:notesSz cx="6858000" cy="9144000"/>
  <p:custDataLst>
    <p:tags r:id="rId3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190"/>
    <a:srgbClr val="3864B2"/>
    <a:srgbClr val="0F3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941" autoAdjust="0"/>
    <p:restoredTop sz="90727" autoAdjust="0"/>
  </p:normalViewPr>
  <p:slideViewPr>
    <p:cSldViewPr snapToGrid="0">
      <p:cViewPr>
        <p:scale>
          <a:sx n="50" d="100"/>
          <a:sy n="50" d="100"/>
        </p:scale>
        <p:origin x="1176" y="4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E405C8-7EFE-4B15-807D-7765AE454758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80661A-DBC5-460F-8DD8-4E346A31B1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55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3611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148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7209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1870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8471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698569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758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5068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4484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6027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106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2956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7315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9066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90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0865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715695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2489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72990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242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10341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0143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54004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63867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059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4193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53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304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2118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941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80661A-DBC5-460F-8DD8-4E346A31B1F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129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54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922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11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007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опро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Управляющая кнопка: настраиваемая 5">
            <a:hlinkClick r:id="" action="ppaction://hlinkshowjump?jump=nextslide" highlightClick="1"/>
          </p:cNvPr>
          <p:cNvSpPr/>
          <p:nvPr userDrawn="1"/>
        </p:nvSpPr>
        <p:spPr>
          <a:xfrm>
            <a:off x="4160939" y="2952925"/>
            <a:ext cx="2910980" cy="101506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ОТВЕТ</a:t>
            </a:r>
            <a:endParaRPr lang="ru-RU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9492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18065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97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151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4214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78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779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5345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350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31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51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869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08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607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015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79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22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3857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552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06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8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22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846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25" r:id="rId13"/>
    <p:sldLayoutId id="2147483817" r:id="rId14"/>
  </p:sldLayoutIdLst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5DBFB-DE8D-4744-928A-4B216267F296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69EB1-8785-4EB2-BD50-90242CFAE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067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  <p:sldLayoutId id="214748381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3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4.xml"/><Relationship Id="rId6" Type="http://schemas.openxmlformats.org/officeDocument/2006/relationships/image" Target="../media/image3.jpeg"/><Relationship Id="rId5" Type="http://schemas.openxmlformats.org/officeDocument/2006/relationships/slide" Target="slide12.xml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5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6.xml"/><Relationship Id="rId5" Type="http://schemas.openxmlformats.org/officeDocument/2006/relationships/slide" Target="slide14.x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7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8.xml"/><Relationship Id="rId6" Type="http://schemas.openxmlformats.org/officeDocument/2006/relationships/image" Target="../media/image4.jpeg"/><Relationship Id="rId5" Type="http://schemas.openxmlformats.org/officeDocument/2006/relationships/slide" Target="slide16.xml"/><Relationship Id="rId4" Type="http://schemas.openxmlformats.org/officeDocument/2006/relationships/image" Target="../media/image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9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0.xml"/><Relationship Id="rId5" Type="http://schemas.openxmlformats.org/officeDocument/2006/relationships/slide" Target="slide18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1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2.xml"/><Relationship Id="rId5" Type="http://schemas.openxmlformats.org/officeDocument/2006/relationships/slide" Target="slide20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21.xml"/><Relationship Id="rId18" Type="http://schemas.openxmlformats.org/officeDocument/2006/relationships/slide" Target="slide31.xml"/><Relationship Id="rId3" Type="http://schemas.openxmlformats.org/officeDocument/2006/relationships/notesSlide" Target="../notesSlides/notesSlide1.xml"/><Relationship Id="rId7" Type="http://schemas.openxmlformats.org/officeDocument/2006/relationships/slide" Target="slide9.xml"/><Relationship Id="rId12" Type="http://schemas.openxmlformats.org/officeDocument/2006/relationships/slide" Target="slide19.xml"/><Relationship Id="rId17" Type="http://schemas.openxmlformats.org/officeDocument/2006/relationships/slide" Target="slide29.xml"/><Relationship Id="rId2" Type="http://schemas.openxmlformats.org/officeDocument/2006/relationships/slideLayout" Target="../slideLayouts/slideLayout2.xml"/><Relationship Id="rId16" Type="http://schemas.openxmlformats.org/officeDocument/2006/relationships/slide" Target="slide27.xml"/><Relationship Id="rId1" Type="http://schemas.openxmlformats.org/officeDocument/2006/relationships/tags" Target="../tags/tag5.xml"/><Relationship Id="rId6" Type="http://schemas.openxmlformats.org/officeDocument/2006/relationships/slide" Target="slide7.xml"/><Relationship Id="rId11" Type="http://schemas.openxmlformats.org/officeDocument/2006/relationships/slide" Target="slide17.xml"/><Relationship Id="rId5" Type="http://schemas.openxmlformats.org/officeDocument/2006/relationships/slide" Target="slide5.xml"/><Relationship Id="rId15" Type="http://schemas.openxmlformats.org/officeDocument/2006/relationships/slide" Target="slide25.xml"/><Relationship Id="rId10" Type="http://schemas.openxmlformats.org/officeDocument/2006/relationships/slide" Target="slide15.xml"/><Relationship Id="rId19" Type="http://schemas.openxmlformats.org/officeDocument/2006/relationships/slide" Target="slide33.xml"/><Relationship Id="rId4" Type="http://schemas.openxmlformats.org/officeDocument/2006/relationships/slide" Target="slide3.xml"/><Relationship Id="rId9" Type="http://schemas.openxmlformats.org/officeDocument/2006/relationships/slide" Target="slide13.xml"/><Relationship Id="rId14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3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4.xml"/><Relationship Id="rId5" Type="http://schemas.openxmlformats.org/officeDocument/2006/relationships/slide" Target="slide22.xml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5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6.xml"/><Relationship Id="rId5" Type="http://schemas.openxmlformats.org/officeDocument/2006/relationships/slide" Target="slide24.xml"/><Relationship Id="rId4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7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8.xml"/><Relationship Id="rId5" Type="http://schemas.openxmlformats.org/officeDocument/2006/relationships/slide" Target="slide26.xml"/><Relationship Id="rId4" Type="http://schemas.openxmlformats.org/officeDocument/2006/relationships/image" Target="../media/image1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9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0.xml"/><Relationship Id="rId5" Type="http://schemas.openxmlformats.org/officeDocument/2006/relationships/slide" Target="slide28.xml"/><Relationship Id="rId4" Type="http://schemas.openxmlformats.org/officeDocument/2006/relationships/image" Target="../media/image1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1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Relationship Id="rId5" Type="http://schemas.openxmlformats.org/officeDocument/2006/relationships/slide" Target="slide30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6.xml"/><Relationship Id="rId1" Type="http://schemas.openxmlformats.org/officeDocument/2006/relationships/tags" Target="../tags/tag6.xml"/><Relationship Id="rId5" Type="http://schemas.openxmlformats.org/officeDocument/2006/relationships/slide" Target="slide4.xml"/><Relationship Id="rId4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3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Relationship Id="rId5" Type="http://schemas.openxmlformats.org/officeDocument/2006/relationships/slide" Target="slide32.xml"/><Relationship Id="rId4" Type="http://schemas.openxmlformats.org/officeDocument/2006/relationships/image" Target="../media/image1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5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7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8.xml"/><Relationship Id="rId5" Type="http://schemas.openxmlformats.org/officeDocument/2006/relationships/slide" Target="slide6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9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Relationship Id="rId6" Type="http://schemas.openxmlformats.org/officeDocument/2006/relationships/image" Target="../media/image2.jpg"/><Relationship Id="rId5" Type="http://schemas.openxmlformats.org/officeDocument/2006/relationships/slide" Target="slide8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1.xml"/><Relationship Id="rId5" Type="http://schemas.openxmlformats.org/officeDocument/2006/relationships/slide" Target="slide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2.xml"/><Relationship Id="rId5" Type="http://schemas.openxmlformats.org/officeDocument/2006/relationships/slide" Target="slide10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-33338"/>
            <a:ext cx="12174538" cy="21574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871538" y="3320299"/>
            <a:ext cx="9860124" cy="2063703"/>
          </a:xfrm>
          <a:prstGeom prst="rect">
            <a:avLst/>
          </a:prstGeom>
        </p:spPr>
        <p:txBody>
          <a:bodyPr wrap="square" lIns="0" tIns="29525" rIns="0" bIns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1200"/>
              </a:spcBef>
              <a:defRPr/>
            </a:pPr>
            <a:r>
              <a:rPr lang="ru-RU" sz="4400" b="1" dirty="0" smtClean="0">
                <a:solidFill>
                  <a:srgbClr val="2365C7"/>
                </a:solidFill>
                <a:latin typeface="Arial"/>
                <a:cs typeface="Arial"/>
              </a:rPr>
              <a:t>Тема</a:t>
            </a:r>
            <a:r>
              <a:rPr sz="44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endParaRPr sz="4400" b="1" dirty="0">
              <a:latin typeface="Arial"/>
              <a:cs typeface="Arial"/>
            </a:endParaRPr>
          </a:p>
          <a:p>
            <a:pPr marL="26841" algn="ctr">
              <a:spcBef>
                <a:spcPts val="1200"/>
              </a:spcBef>
              <a:defRPr/>
            </a:pPr>
            <a:r>
              <a:rPr lang="ru-RU" sz="4400" b="1" spc="11" dirty="0" smtClean="0">
                <a:solidFill>
                  <a:srgbClr val="2365C7"/>
                </a:solidFill>
                <a:latin typeface="Arial"/>
                <a:cs typeface="Arial"/>
              </a:rPr>
              <a:t>Обобщающий урок по темам </a:t>
            </a:r>
            <a:r>
              <a:rPr lang="en-US" sz="4400" b="1" spc="11" dirty="0" smtClean="0">
                <a:solidFill>
                  <a:srgbClr val="2365C7"/>
                </a:solidFill>
                <a:latin typeface="Arial"/>
                <a:cs typeface="Arial"/>
              </a:rPr>
              <a:t>              </a:t>
            </a:r>
            <a:r>
              <a:rPr lang="ru-RU" sz="4400" b="1" spc="11" dirty="0" smtClean="0">
                <a:solidFill>
                  <a:srgbClr val="2365C7"/>
                </a:solidFill>
                <a:latin typeface="Arial"/>
                <a:cs typeface="Arial"/>
              </a:rPr>
              <a:t>США и СССР в 1946-1991 годах</a:t>
            </a:r>
            <a:endParaRPr lang="ru-RU" sz="44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0344150" y="319088"/>
            <a:ext cx="1339850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0407650" y="319088"/>
            <a:ext cx="1276350" cy="1276350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699750" y="431800"/>
            <a:ext cx="762000" cy="765175"/>
          </a:xfrm>
          <a:prstGeom prst="rect">
            <a:avLst/>
          </a:prstGeom>
        </p:spPr>
        <p:txBody>
          <a:bodyPr lIns="0" tIns="33552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ru-RU" sz="4756" b="1" spc="21" dirty="0" smtClean="0">
                <a:solidFill>
                  <a:srgbClr val="FEFEFE"/>
                </a:solidFill>
                <a:latin typeface="Arial"/>
                <a:cs typeface="Arial"/>
              </a:rPr>
              <a:t>10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590213" y="1082675"/>
            <a:ext cx="1158875" cy="447675"/>
          </a:xfrm>
          <a:prstGeom prst="rect">
            <a:avLst/>
          </a:prstGeom>
        </p:spPr>
        <p:txBody>
          <a:bodyPr lIns="0" tIns="25499" rIns="0" bIns="0">
            <a:spAutoFit/>
          </a:bodyPr>
          <a:lstStyle/>
          <a:p>
            <a:pPr>
              <a:spcBef>
                <a:spcPts val="201"/>
              </a:spcBef>
              <a:defRPr/>
            </a:pPr>
            <a:r>
              <a:rPr lang="ru-RU" sz="2747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1392238" y="536575"/>
            <a:ext cx="8750300" cy="1008063"/>
          </a:xfrm>
          <a:prstGeom prst="rect">
            <a:avLst/>
          </a:prstGeom>
        </p:spPr>
        <p:txBody>
          <a:bodyPr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 eaLnBrk="1" fontAlgn="auto" hangingPunct="1">
              <a:spcBef>
                <a:spcPts val="241"/>
              </a:spcBef>
              <a:spcAft>
                <a:spcPts val="0"/>
              </a:spcAft>
              <a:defRPr/>
            </a:pPr>
            <a:r>
              <a:rPr lang="ru-RU" sz="6350" kern="0" spc="11" dirty="0">
                <a:solidFill>
                  <a:sysClr val="window" lastClr="FFFFFF"/>
                </a:solidFill>
              </a:rPr>
              <a:t>История Узбекистана</a:t>
            </a:r>
            <a:endParaRPr lang="en-US" sz="6350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id="{5B75B315-3F99-4F20-AE24-482E239D9233}"/>
              </a:ext>
            </a:extLst>
          </p:cNvPr>
          <p:cNvSpPr/>
          <p:nvPr/>
        </p:nvSpPr>
        <p:spPr>
          <a:xfrm>
            <a:off x="263525" y="695325"/>
            <a:ext cx="860425" cy="774700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id="{B1AC9C4C-06A4-42C7-B853-E49E57991666}"/>
              </a:ext>
            </a:extLst>
          </p:cNvPr>
          <p:cNvSpPr/>
          <p:nvPr/>
        </p:nvSpPr>
        <p:spPr>
          <a:xfrm>
            <a:off x="842963" y="1101725"/>
            <a:ext cx="28575" cy="144463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id="{AA74AE73-2CC7-4164-A38A-9C32CF275CE9}"/>
              </a:ext>
            </a:extLst>
          </p:cNvPr>
          <p:cNvSpPr/>
          <p:nvPr/>
        </p:nvSpPr>
        <p:spPr>
          <a:xfrm>
            <a:off x="842963" y="1274763"/>
            <a:ext cx="28575" cy="100012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>
              <a:defRPr/>
            </a:pPr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8976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404733" y="271464"/>
            <a:ext cx="11557417" cy="5157788"/>
          </a:xfrm>
        </p:spPr>
        <p:txBody>
          <a:bodyPr>
            <a:noAutofit/>
          </a:bodyPr>
          <a:lstStyle/>
          <a:p>
            <a:pPr algn="ctr"/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 1974 году из-за угрозы импичмента президент США Ричард Никсон ушёл в отставку.</a:t>
            </a:r>
            <a:endParaRPr 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788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77229" y="5693553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6972299" y="1701051"/>
            <a:ext cx="521970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Что показывает изображение?</a:t>
            </a:r>
            <a:endParaRPr lang="ru-RU" sz="54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8" y="729626"/>
            <a:ext cx="6799884" cy="4528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2107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89084" y="600530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609601" y="1314450"/>
            <a:ext cx="10725150" cy="318135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Массовых движений социального протеста против войны во </a:t>
            </a:r>
            <a:r>
              <a:rPr lang="ru-RU" altLang="ru-RU" sz="4400" b="1" cap="none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ьетнаме</a:t>
            </a:r>
            <a:endParaRPr lang="ru-RU" alt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89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692898" y="5925919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929584" y="1061828"/>
            <a:ext cx="104226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Какие военно-политические блоки были созданы США и СССР для обеспечения мирового господства?</a:t>
            </a:r>
            <a:endParaRPr lang="ru-RU" sz="5400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0890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464836" y="5990802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1485900" y="1409700"/>
            <a:ext cx="8782050" cy="32766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НАТО и ОВД</a:t>
            </a:r>
            <a:endParaRPr lang="ru-RU" sz="5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7581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62942" y="5527564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7067550" y="595066"/>
            <a:ext cx="512445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Подписание какого документа показано на изображение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5400" b="1" dirty="0">
              <a:solidFill>
                <a:schemeClr val="accent4">
                  <a:lumMod val="40000"/>
                  <a:lumOff val="60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96" y="417718"/>
            <a:ext cx="6918854" cy="46020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0529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489756" y="510603"/>
            <a:ext cx="11497456" cy="4747198"/>
          </a:xfrm>
        </p:spPr>
        <p:txBody>
          <a:bodyPr>
            <a:noAutofit/>
          </a:bodyPr>
          <a:lstStyle/>
          <a:p>
            <a:pPr algn="ctr"/>
            <a:r>
              <a:rPr 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Президент США Джордж Буш и руководитель СССР Михаил Горбачёв подписывают договор СНВ-1.</a:t>
            </a:r>
            <a:endParaRPr lang="ru-RU" sz="40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28340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67081" y="5548997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1162049" y="1417418"/>
            <a:ext cx="1030605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Какие руководители США </a:t>
            </a:r>
          </a:p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и СССР спасли мир от ядерной войны в 1962 году ?</a:t>
            </a:r>
            <a:endParaRPr lang="ru-RU" sz="5400" b="1" dirty="0" smtClean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637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23450" y="533711"/>
            <a:ext cx="10344150" cy="4705039"/>
          </a:xfrm>
        </p:spPr>
        <p:txBody>
          <a:bodyPr>
            <a:noAutofit/>
          </a:bodyPr>
          <a:lstStyle/>
          <a:p>
            <a:pPr algn="ctr"/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Президент США Кеннеди и руководитель СССР Хрущёв в 1962 году в результате личных телефонных разговоров прекратили «Карибский кризис».</a:t>
            </a:r>
            <a:endParaRPr lang="ru-RU" sz="4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49241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05793" y="5641865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2441" y="1837669"/>
            <a:ext cx="1126268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Когда закончилась «Холодная война»?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6799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D5190"/>
            </a:gs>
            <a:gs pos="30000">
              <a:schemeClr val="accent5">
                <a:lumMod val="89000"/>
              </a:schemeClr>
            </a:gs>
            <a:gs pos="55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6908827"/>
              </p:ext>
            </p:extLst>
          </p:nvPr>
        </p:nvGraphicFramePr>
        <p:xfrm>
          <a:off x="5457825" y="-2"/>
          <a:ext cx="6734175" cy="68580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00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01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87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0650">
                  <a:extLst>
                    <a:ext uri="{9D8B030D-6E8A-4147-A177-3AD203B41FA5}">
                      <a16:colId xmlns:a16="http://schemas.microsoft.com/office/drawing/2014/main" val="85323413"/>
                    </a:ext>
                  </a:extLst>
                </a:gridCol>
              </a:tblGrid>
              <a:tr h="2286001">
                <a:tc>
                  <a:txBody>
                    <a:bodyPr/>
                    <a:lstStyle/>
                    <a:p>
                      <a:pPr algn="ctr"/>
                      <a:r>
                        <a:rPr lang="ru-RU" sz="54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4" action="ppaction://hlinksldjump"/>
                        </a:rPr>
                        <a:t>1</a:t>
                      </a:r>
                      <a:endParaRPr lang="ru-RU" sz="54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5" action="ppaction://hlinksldjump"/>
                        </a:rPr>
                        <a:t>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6" action="ppaction://hlinksldjump"/>
                        </a:rPr>
                        <a:t>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7" action="ppaction://hlinksldjump"/>
                        </a:rPr>
                        <a:t>4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8" action="ppaction://hlinksldjump"/>
                        </a:rPr>
                        <a:t>5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1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9" action="ppaction://hlinksldjump"/>
                        </a:rPr>
                        <a:t>6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0" action="ppaction://hlinksldjump"/>
                        </a:rPr>
                        <a:t>7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1" action="ppaction://hlinksldjump"/>
                        </a:rPr>
                        <a:t>8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2" action="ppaction://hlinksldjump"/>
                        </a:rPr>
                        <a:t>9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3" action="ppaction://hlinksldjump"/>
                        </a:rPr>
                        <a:t>10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1"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4" action="ppaction://hlinksldjump"/>
                        </a:rPr>
                        <a:t>11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5" action="ppaction://hlinksldjump"/>
                        </a:rPr>
                        <a:t>12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6" action="ppaction://hlinksldjump"/>
                        </a:rPr>
                        <a:t>13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7" action="ppaction://hlinksldjump"/>
                        </a:rPr>
                        <a:t>14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8" action="ppaction://hlinksldjump"/>
                        </a:rPr>
                        <a:t>15</a:t>
                      </a:r>
                      <a:endParaRPr lang="ru-RU" sz="54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294423"/>
              </p:ext>
            </p:extLst>
          </p:nvPr>
        </p:nvGraphicFramePr>
        <p:xfrm>
          <a:off x="-1" y="0"/>
          <a:ext cx="5457825" cy="6858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457825">
                  <a:extLst>
                    <a:ext uri="{9D8B030D-6E8A-4147-A177-3AD203B41FA5}">
                      <a16:colId xmlns:a16="http://schemas.microsoft.com/office/drawing/2014/main" val="329537710"/>
                    </a:ext>
                  </a:extLst>
                </a:gridCol>
              </a:tblGrid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ru-RU" sz="40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США</a:t>
                      </a:r>
                      <a:endParaRPr lang="ru-RU" sz="40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3501763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ru-RU" sz="4000" b="1" u="none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  <a:hlinkClick r:id="rId19" action="ppaction://hlinksldjump"/>
                        </a:rPr>
                        <a:t>Внешняя политика</a:t>
                      </a:r>
                      <a:endParaRPr lang="ru-RU" sz="4000" b="1" u="non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7584516"/>
                  </a:ext>
                </a:extLst>
              </a:tr>
              <a:tr h="2286000"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Open Sans" panose="020B0606030504020204" pitchFamily="34" charset="0"/>
                          <a:cs typeface="Arial" panose="020B0604020202020204" pitchFamily="34" charset="0"/>
                        </a:rPr>
                        <a:t>СССР</a:t>
                      </a:r>
                      <a:endParaRPr lang="ru-RU" sz="40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Open Sans" panose="020B0606030504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5921217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26491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1371600" y="984355"/>
            <a:ext cx="9906000" cy="38924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altLang="ru-RU" sz="5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8 декабрь 1991 года СССР прекратил существовать, таким образом закончилось противостояние «Холодная война».</a:t>
            </a:r>
            <a:endParaRPr lang="ru-RU" altLang="ru-RU" sz="5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100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01269" y="5690461"/>
            <a:ext cx="2590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9748" y="438150"/>
            <a:ext cx="1095375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1955-1975 годах произошёл вооружённый конфликт, в котором столкнулись интересы США и СССР. Назовите его.</a:t>
            </a:r>
            <a:endParaRPr lang="ru-RU" sz="54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9109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271846" y="1009649"/>
            <a:ext cx="11647358" cy="4057651"/>
          </a:xfrm>
        </p:spPr>
        <p:txBody>
          <a:bodyPr>
            <a:noAutofit/>
          </a:bodyPr>
          <a:lstStyle/>
          <a:p>
            <a:pPr algn="ctr"/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Война во Вьетнаме.</a:t>
            </a:r>
            <a:endParaRPr 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91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762930" y="5556140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483977" y="1538288"/>
            <a:ext cx="1106032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Благодаря какому руководителю СССР в стране наступила «оттепель»?</a:t>
            </a:r>
            <a:endParaRPr lang="ru-RU" sz="5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030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666750" y="323850"/>
            <a:ext cx="10991850" cy="5048250"/>
          </a:xfrm>
        </p:spPr>
        <p:txBody>
          <a:bodyPr>
            <a:noAutofit/>
          </a:bodyPr>
          <a:lstStyle/>
          <a:p>
            <a:pPr algn="ctr"/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Годы пребывания у власти Никиты Хрущёва (1953 </a:t>
            </a:r>
            <a:r>
              <a:rPr lang="ru-RU" altLang="ru-RU" sz="4400" b="1" cap="none" dirty="0">
                <a:latin typeface="Arial" panose="020B0604020202020204" pitchFamily="34" charset="0"/>
                <a:cs typeface="Arial" panose="020B0604020202020204" pitchFamily="34" charset="0"/>
              </a:rPr>
              <a:t>– 1964 гг</a:t>
            </a:r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.) в истории получили название «оттепели».</a:t>
            </a:r>
            <a:endParaRPr lang="ru-RU" sz="4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761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648630" y="5690461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24656" y="686960"/>
            <a:ext cx="1144382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5400" b="1" dirty="0" smtClean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Какие улучшения произошли в СССР благодар</a:t>
            </a:r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я целине</a:t>
            </a:r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?</a:t>
            </a:r>
            <a:endParaRPr lang="ru-RU" sz="5400" b="1" dirty="0" smtClean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4374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707185" y="552449"/>
            <a:ext cx="10776679" cy="469561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275"/>
              </a:spcBef>
            </a:pPr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 результате освоения целины, во второй половине 1950-х годов произошёл резкий рост производства сельскохозяйственной продукции, денежные доходы колхозников увеличились в 3 раза.</a:t>
            </a:r>
            <a:endParaRPr lang="ru-RU" alt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477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901281" y="5404711"/>
            <a:ext cx="2590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679980" y="1304613"/>
            <a:ext cx="11300009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Что послужило началом </a:t>
            </a:r>
            <a:r>
              <a:rPr lang="ru-RU" alt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развенчивания характера </a:t>
            </a:r>
            <a:r>
              <a:rPr lang="ru-RU" alt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советской тоталитарной системы, раскрыла преступления Сталина и его ближайшего окружения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4541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68773" y="590550"/>
            <a:ext cx="10253503" cy="4914901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Bef>
                <a:spcPts val="275"/>
              </a:spcBef>
            </a:pPr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Речь Никиты Хрущёва «О культе личности и его последствиях» (1956 год).</a:t>
            </a:r>
            <a:endParaRPr lang="ru-RU" alt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555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4717063" y="5476149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2"/>
          <p:cNvSpPr/>
          <p:nvPr/>
        </p:nvSpPr>
        <p:spPr>
          <a:xfrm>
            <a:off x="0" y="1883736"/>
            <a:ext cx="1173729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Что произошло в октябре 1964 года в СССР?</a:t>
            </a:r>
            <a:endParaRPr lang="ru-RU" sz="5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7995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560" y="453769"/>
            <a:ext cx="1175299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1980 годах в США было ограничено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вмешательство государства в</a:t>
            </a:r>
            <a:b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экономику,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введены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большие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налоговые льготы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капиталовложений, а также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оощрялась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частная инициатива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Какое название получила такая экономическая модель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sz="44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 </a:t>
            </a:r>
            <a:endParaRPr lang="ru-RU" sz="4400" b="1" dirty="0"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hlinkClick r:id="rId5" action="ppaction://hlinksldjump"/>
          </p:cNvPr>
          <p:cNvSpPr/>
          <p:nvPr/>
        </p:nvSpPr>
        <p:spPr>
          <a:xfrm>
            <a:off x="3576386" y="5852131"/>
            <a:ext cx="4701340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377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344806" y="1462088"/>
            <a:ext cx="11501437" cy="3224212"/>
          </a:xfrm>
        </p:spPr>
        <p:txBody>
          <a:bodyPr>
            <a:noAutofit/>
          </a:bodyPr>
          <a:lstStyle/>
          <a:p>
            <a:pPr algn="ctr"/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Пленум ЦК КПСС, состоявшийся в октябре 1964 года, обвинив лидера в допущении ряда ошибок и недостатков, освободил Никиту Хрущёва</a:t>
            </a:r>
            <a:b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от занимаемых должностей.</a:t>
            </a:r>
            <a:endParaRPr 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5330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762930" y="5476148"/>
            <a:ext cx="28959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531642" y="2157647"/>
            <a:ext cx="1135856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Что предложил Михаил Горбачёв в 1987 году для выхода страны из кризиса?</a:t>
            </a:r>
            <a:endParaRPr lang="ru-RU" sz="5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51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3179086" y="5719551"/>
            <a:ext cx="583287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3"/>
          <p:cNvSpPr>
            <a:spLocks noGrp="1"/>
          </p:cNvSpPr>
          <p:nvPr>
            <p:ph type="title"/>
          </p:nvPr>
        </p:nvSpPr>
        <p:spPr>
          <a:xfrm>
            <a:off x="339770" y="897068"/>
            <a:ext cx="11642680" cy="4332157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В 1987 году Михаил Горбачёв объявил о начале «перестройки», демократизации общественной жизни и политики «гласности», которые привели к резкому росту политической активности масс.</a:t>
            </a:r>
            <a:endParaRPr lang="ru-RU" alt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66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5863" y="200025"/>
            <a:ext cx="10058400" cy="900113"/>
          </a:xfrm>
        </p:spPr>
        <p:txBody>
          <a:bodyPr>
            <a:normAutofit/>
          </a:bodyPr>
          <a:lstStyle/>
          <a:p>
            <a:pPr algn="ctr"/>
            <a:r>
              <a:rPr lang="ru-RU" sz="4800" b="1" cap="none" dirty="0">
                <a:latin typeface="Arial" panose="020B0604020202020204" pitchFamily="34" charset="0"/>
                <a:cs typeface="Arial" panose="020B0604020202020204" pitchFamily="34" charset="0"/>
              </a:rPr>
              <a:t>Итоги урока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988136"/>
              </p:ext>
            </p:extLst>
          </p:nvPr>
        </p:nvGraphicFramePr>
        <p:xfrm>
          <a:off x="371476" y="1100138"/>
          <a:ext cx="11687174" cy="4818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43587">
                  <a:extLst>
                    <a:ext uri="{9D8B030D-6E8A-4147-A177-3AD203B41FA5}">
                      <a16:colId xmlns:a16="http://schemas.microsoft.com/office/drawing/2014/main" val="14419312"/>
                    </a:ext>
                  </a:extLst>
                </a:gridCol>
                <a:gridCol w="5843587">
                  <a:extLst>
                    <a:ext uri="{9D8B030D-6E8A-4147-A177-3AD203B41FA5}">
                      <a16:colId xmlns:a16="http://schemas.microsoft.com/office/drawing/2014/main" val="2414066627"/>
                    </a:ext>
                  </a:extLst>
                </a:gridCol>
              </a:tblGrid>
              <a:tr h="1128713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Правильных ответов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7108770"/>
                  </a:ext>
                </a:extLst>
              </a:tr>
              <a:tr h="1128713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8-10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удовлетворительно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21646"/>
                  </a:ext>
                </a:extLst>
              </a:tr>
              <a:tr h="1128713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11-12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хорошо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6431153"/>
                  </a:ext>
                </a:extLst>
              </a:tr>
              <a:tr h="1128713"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13-15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отлично</a:t>
                      </a:r>
                      <a:endParaRPr lang="ru-RU" sz="44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77794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831489" y="6215062"/>
            <a:ext cx="39586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  <a:hlinkClick r:id="rId3" action="ppaction://hlinksldjump"/>
              </a:rPr>
              <a:t>Вернуться к выбору тем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7253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882" y="786362"/>
            <a:ext cx="11872210" cy="4411280"/>
          </a:xfrm>
        </p:spPr>
        <p:txBody>
          <a:bodyPr>
            <a:noAutofit/>
          </a:bodyPr>
          <a:lstStyle/>
          <a:p>
            <a:pPr algn="ctr"/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4400" b="1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Рейганомика</a:t>
            </a:r>
            <a:r>
              <a:rPr 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4400" b="1" cap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hlinkClick r:id="rId5" action="ppaction://hlinksldjump"/>
          </p:cNvPr>
          <p:cNvSpPr/>
          <p:nvPr/>
        </p:nvSpPr>
        <p:spPr>
          <a:xfrm>
            <a:off x="3195128" y="5957834"/>
            <a:ext cx="5832879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41258" y="297180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29721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39843" y="235083"/>
            <a:ext cx="11737297" cy="503150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hlinkClick r:id="rId5" action="ppaction://hlinksldjump"/>
          </p:cNvPr>
          <p:cNvSpPr/>
          <p:nvPr/>
        </p:nvSpPr>
        <p:spPr>
          <a:xfrm>
            <a:off x="4798461" y="5747496"/>
            <a:ext cx="2895986" cy="64633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36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427219" y="1273403"/>
            <a:ext cx="1136254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 1950-х годах в США расцвёл Маккартизм. В чем суть этого движения?</a:t>
            </a:r>
            <a:endParaRPr lang="ru-RU" sz="5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17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66575" y="5948151"/>
            <a:ext cx="6057899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sz="36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36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600" y="781049"/>
            <a:ext cx="11772899" cy="430530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275"/>
              </a:spcBef>
            </a:pPr>
            <a:r>
              <a:rPr lang="ru-RU" alt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Сенатор </a:t>
            </a:r>
            <a:r>
              <a:rPr lang="ru-RU" alt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alt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жозеф </a:t>
            </a:r>
            <a:r>
              <a:rPr lang="ru-RU" altLang="ru-RU" sz="4000" b="1" cap="none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altLang="ru-RU" sz="40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аккарти проводил расследования в правительственных органах с целью выявления в них шпионов и коммунистов, это и получило название маккартизм</a:t>
            </a:r>
            <a:endParaRPr lang="ru-RU" altLang="ru-RU" sz="40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1528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872706" y="5810791"/>
            <a:ext cx="2590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686300" y="777849"/>
            <a:ext cx="7282952" cy="4322789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Кто изображён на фото?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4" y="415899"/>
            <a:ext cx="3590926" cy="53863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09855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2921022" y="5476664"/>
            <a:ext cx="64633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u="sng" dirty="0" smtClean="0">
                <a:ln w="0"/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Вернуться к выбору тем→</a:t>
            </a:r>
            <a:endParaRPr lang="ru-RU" sz="4000" u="sng" dirty="0">
              <a:ln w="0"/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3"/>
          <p:cNvSpPr>
            <a:spLocks noGrp="1"/>
          </p:cNvSpPr>
          <p:nvPr>
            <p:ph type="title"/>
          </p:nvPr>
        </p:nvSpPr>
        <p:spPr>
          <a:xfrm>
            <a:off x="914400" y="414338"/>
            <a:ext cx="10096500" cy="506232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altLang="ru-RU" sz="4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Мартин Лютер Кинг - выдающийся деятель движения за права чернокожих, лауреата нобелевской премии, священник.</a:t>
            </a:r>
            <a:endParaRPr lang="ru-RU" altLang="ru-RU" sz="44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3033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hlinkClick r:id="rId5" action="ppaction://hlinksldjump"/>
          </p:cNvPr>
          <p:cNvSpPr/>
          <p:nvPr/>
        </p:nvSpPr>
        <p:spPr>
          <a:xfrm>
            <a:off x="4786981" y="5896837"/>
            <a:ext cx="2590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  <a:hlinkClick r:id="rId5" action="ppaction://hlinksldjump"/>
              </a:rPr>
              <a:t>Узнать ответ</a:t>
            </a:r>
            <a:endParaRPr lang="ru-RU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2"/>
          <p:cNvSpPr/>
          <p:nvPr/>
        </p:nvSpPr>
        <p:spPr>
          <a:xfrm>
            <a:off x="251161" y="1951099"/>
            <a:ext cx="1166234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 каким последствиям привело «Уотергейтское </a:t>
            </a:r>
            <a:r>
              <a:rPr lang="ru-RU" sz="4400" b="1" dirty="0">
                <a:latin typeface="Arial" panose="020B0604020202020204" pitchFamily="34" charset="0"/>
                <a:cs typeface="Arial" panose="020B0604020202020204" pitchFamily="34" charset="0"/>
              </a:rPr>
              <a:t>дело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400" b="1" dirty="0">
              <a:latin typeface="Arial" panose="020B0604020202020204" pitchFamily="34" charset="0"/>
              <a:ea typeface="Open Sans" panose="020B0606030504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5743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ISPRING_PLAYERS_CUSTOMIZATION" val="UEsDBBQAAgAIAAlvgUipAcR2+wIAALAIAAAUAAAAdW5pdmVyc2FsL3BsYXllci54bWytVU1v2zAMPadA/4Ohe6WkH2sb2C26AsUO61Ag67ZboNqKrcW2PEmum/76UZK/53QrsEMCm+J7pMhH2r9+yVLvmUnFRR6gBZ4jj+WhiHgeB+jx693RBbq+Ojzwi5TumPR4FKAy5wZAU+RFTIWSFxrAD1QnAeoZMDAjr5BcSK53wH0G3G2k41N0eDADl1wFKNG6WBJSVRXmChB5rERaGhKFQ5GRQjLFcs0kcWkgr8Eu9d/R8MtETvSuYKqHLPT7A9ckLceL4gOS6gQLGZPj+XxBftx/XoUJy+gRz5WmeciQB5Wc2VI+0XB7L6IyZcrYZr5LcsW0NklY28zXS764yD0lwwA5h3XGlKIxUzjNY0QclkyA/U1KVVLzqAGt4VVbXvNav7V5XzdutnOkcy7Kp5SrBI76kM46CfTJMKqf2etaBT02CrozTMiT7FfJJYvs67dWjPMFcgFbxdk8sapCOICnOxpqIXe3AAMV1R3EbdOwaxq2oJYDt9FXHQVqbrthVJeSNaWa+c88YuILlZIaWVxpWTKfjIw1lgzBPnFXrpvUNcRPdJae/UNvjN+oNT/VW52xgP/RmE9A1NaE5xF7uePgo1kGNdUMim1sWBcpNjG7nFT5lPV0PTC5HOumwEU8TWXMYAwjqinp7GQflEmqwCUs5QjbO9gLTnicpPDTkwzj0700GZXbSYbewV5wKsLtBLQ1t2Uk4zqOxNQqyCcT68QPS6VFxl+tPAd7Ri+tDt8auebopuDtwfn8j1EcxGgGc4MmVpd56u2r5vDBzKlWnc+6cJaBWmEemC4L59XMQlmMfCK2oWWqb/s5NfuwBx3lPDUd01zfQe+iWvFX5lU8Ml+6xYmpScKMZgL04eKkxwD9hO0yCG9N+yJuRN7UAWNi39y/rWiz5evWua7v67APNXzmrHIYN1MfQR2xFGUejXqIi+4jolLYaTeSUS9lG7jR4hhEKooAncJDfefLs8vuyueLywZr83pwgV0u71jpdcKdgkit6/Yifr0b4PE3UEsBAgAAFAACAAgACW+BSKkBxHb7AgAAsAgAABQAAAAAAAAAAQAAAAAAAAAAAHVuaXZlcnNhbC9wbGF5ZXIueG1sUEsFBgAAAAABAAEAQgAAAC0DAAAAAA=="/>
  <p:tag name="ISPRING_PRESENTATION_TITLE" val="СВОЯ ИГРА"/>
  <p:tag name="ARTICULATE_SLIDE_COUNT" val="42"/>
  <p:tag name="ARTICULATE_PROJECT_OPEN" val="0"/>
  <p:tag name="ISPRING_UUID" val="{057A1C99-AAD4-4B36-81AC-138FA0944F7E}"/>
  <p:tag name="ISPRING_RESOURCE_FOLDER" val="C:\Users\olga.kokoulina\Documents\СВОЯ ИГРА - Copy\"/>
  <p:tag name="ISPRING_PRESENTATION_PATH" val="C:\Users\olga.kokoulina\Documents\СВОЯ ИГРА - Copy.pptx"/>
  <p:tag name="ISPRING_PROJECT_FOLDER_UPDATED" val="1"/>
  <p:tag name="ISPRING_SCREEN_RECS_UPDATED" val="C:\Users\olga.kokoulina\Documents\СВОЯ ИГРА - Copy"/>
  <p:tag name="ISPRING_RESOURCE_PATHS_HASH_PRESENTER" val="30a29568428e1fbe1e9622116143a56fc151e38"/>
  <p:tag name="ISPRING_RESOURCE_PATHS_HASH_2" val="880f1898f30c9c4c3edfd45b80d9dff2aff9a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8630</TotalTime>
  <Words>571</Words>
  <Application>Microsoft Office PowerPoint</Application>
  <PresentationFormat>Широкоэкранный</PresentationFormat>
  <Paragraphs>128</Paragraphs>
  <Slides>33</Slides>
  <Notes>31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33</vt:i4>
      </vt:variant>
    </vt:vector>
  </HeadingPairs>
  <TitlesOfParts>
    <vt:vector size="39" baseType="lpstr">
      <vt:lpstr>Arial</vt:lpstr>
      <vt:lpstr>Calibri</vt:lpstr>
      <vt:lpstr>Calibri Light</vt:lpstr>
      <vt:lpstr>Open Sans</vt:lpstr>
      <vt:lpstr>Office Theme</vt:lpstr>
      <vt:lpstr>Тема Office</vt:lpstr>
      <vt:lpstr>Презентация PowerPoint</vt:lpstr>
      <vt:lpstr>Презентация PowerPoint</vt:lpstr>
      <vt:lpstr>Презентация PowerPoint</vt:lpstr>
      <vt:lpstr>«Рейганомика»</vt:lpstr>
      <vt:lpstr> </vt:lpstr>
      <vt:lpstr>Сенатор Джозеф Маккарти проводил расследования в правительственных органах с целью выявления в них шпионов и коммунистов, это и получило название маккартизм</vt:lpstr>
      <vt:lpstr>Кто изображён на фото?</vt:lpstr>
      <vt:lpstr>Мартин Лютер Кинг - выдающийся деятель движения за права чернокожих, лауреата нобелевской премии, священник.</vt:lpstr>
      <vt:lpstr>Презентация PowerPoint</vt:lpstr>
      <vt:lpstr>В 1974 году из-за угрозы импичмента президент США Ричард Никсон ушёл в отставку.</vt:lpstr>
      <vt:lpstr>Презентация PowerPoint</vt:lpstr>
      <vt:lpstr>Массовых движений социального протеста против войны во Вьетнаме</vt:lpstr>
      <vt:lpstr>Презентация PowerPoint</vt:lpstr>
      <vt:lpstr>НАТО и ОВД</vt:lpstr>
      <vt:lpstr>Презентация PowerPoint</vt:lpstr>
      <vt:lpstr>Президент США Джордж Буш и руководитель СССР Михаил Горбачёв подписывают договор СНВ-1.</vt:lpstr>
      <vt:lpstr>Презентация PowerPoint</vt:lpstr>
      <vt:lpstr>Президент США Кеннеди и руководитель СССР Хрущёв в 1962 году в результате личных телефонных разговоров прекратили «Карибский кризис».</vt:lpstr>
      <vt:lpstr>Презентация PowerPoint</vt:lpstr>
      <vt:lpstr>8 декабрь 1991 года СССР прекратил существовать, таким образом закончилось противостояние «Холодная война».</vt:lpstr>
      <vt:lpstr>Презентация PowerPoint</vt:lpstr>
      <vt:lpstr>Война во Вьетнаме.</vt:lpstr>
      <vt:lpstr>Презентация PowerPoint</vt:lpstr>
      <vt:lpstr>Годы пребывания у власти Никиты Хрущёва (1953 – 1964 гг.) в истории получили название «оттепели».</vt:lpstr>
      <vt:lpstr>Презентация PowerPoint</vt:lpstr>
      <vt:lpstr>В результате освоения целины, во второй половине 1950-х годов произошёл резкий рост производства сельскохозяйственной продукции, денежные доходы колхозников увеличились в 3 раза.</vt:lpstr>
      <vt:lpstr>Презентация PowerPoint</vt:lpstr>
      <vt:lpstr>Речь Никиты Хрущёва «О культе личности и его последствиях» (1956 год).</vt:lpstr>
      <vt:lpstr>Презентация PowerPoint</vt:lpstr>
      <vt:lpstr>Пленум ЦК КПСС, состоявшийся в октябре 1964 года, обвинив лидера в допущении ряда ошибок и недостатков, освободил Никиту Хрущёва от занимаемых должностей.</vt:lpstr>
      <vt:lpstr>Презентация PowerPoint</vt:lpstr>
      <vt:lpstr>В 1987 году Михаил Горбачёв объявил о начале «перестройки», демократизации общественной жизни и политики «гласности», которые привели к резкому росту политической активности масс.</vt:lpstr>
      <vt:lpstr>Итоги урока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subject>Обобщающий урок (11 класс, 8 глава)</dc:subject>
  <dc:creator>Николай Артемев</dc:creator>
  <cp:lastModifiedBy>Пользователь</cp:lastModifiedBy>
  <cp:revision>280</cp:revision>
  <dcterms:created xsi:type="dcterms:W3CDTF">2017-04-04T07:27:35Z</dcterms:created>
  <dcterms:modified xsi:type="dcterms:W3CDTF">2021-01-12T21:01:32Z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F2CB6D5A-1B8B-4A8E-ADC4-3A0669CDCAD4</vt:lpwstr>
  </property>
  <property fmtid="{D5CDD505-2E9C-101B-9397-08002B2CF9AE}" pid="3" name="ArticulatePath">
    <vt:lpwstr>Презентация2</vt:lpwstr>
  </property>
</Properties>
</file>