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4193" r:id="rId3"/>
  </p:sldMasterIdLst>
  <p:notesMasterIdLst>
    <p:notesMasterId r:id="rId25"/>
  </p:notesMasterIdLst>
  <p:sldIdLst>
    <p:sldId id="1578" r:id="rId4"/>
    <p:sldId id="1589" r:id="rId5"/>
    <p:sldId id="1597" r:id="rId6"/>
    <p:sldId id="1598" r:id="rId7"/>
    <p:sldId id="1599" r:id="rId8"/>
    <p:sldId id="1600" r:id="rId9"/>
    <p:sldId id="1590" r:id="rId10"/>
    <p:sldId id="1579" r:id="rId11"/>
    <p:sldId id="1581" r:id="rId12"/>
    <p:sldId id="1580" r:id="rId13"/>
    <p:sldId id="1585" r:id="rId14"/>
    <p:sldId id="1584" r:id="rId15"/>
    <p:sldId id="1587" r:id="rId16"/>
    <p:sldId id="1588" r:id="rId17"/>
    <p:sldId id="1586" r:id="rId18"/>
    <p:sldId id="1569" r:id="rId19"/>
    <p:sldId id="1570" r:id="rId20"/>
    <p:sldId id="1574" r:id="rId21"/>
    <p:sldId id="1575" r:id="rId22"/>
    <p:sldId id="1576" r:id="rId23"/>
    <p:sldId id="1577" r:id="rId24"/>
  </p:sldIdLst>
  <p:sldSz cx="5759450" cy="3240088"/>
  <p:notesSz cx="6858000" cy="9144000"/>
  <p:custDataLst>
    <p:tags r:id="rId26"/>
  </p:custDataLst>
  <p:defaultTextStyle>
    <a:defPPr>
      <a:defRPr lang="en-US"/>
    </a:defPPr>
    <a:lvl1pPr marL="0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797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588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3386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1177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8975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6772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4566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2359" algn="l" defTabSz="5755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578"/>
            <p14:sldId id="1589"/>
            <p14:sldId id="1597"/>
            <p14:sldId id="1598"/>
            <p14:sldId id="1599"/>
            <p14:sldId id="1600"/>
            <p14:sldId id="1590"/>
            <p14:sldId id="1579"/>
            <p14:sldId id="1581"/>
            <p14:sldId id="1580"/>
            <p14:sldId id="1585"/>
            <p14:sldId id="1584"/>
            <p14:sldId id="1587"/>
            <p14:sldId id="1588"/>
            <p14:sldId id="1586"/>
            <p14:sldId id="1569"/>
            <p14:sldId id="1570"/>
            <p14:sldId id="1574"/>
            <p14:sldId id="1575"/>
            <p14:sldId id="1576"/>
            <p14:sldId id="15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808"/>
    <a:srgbClr val="5F5F5F"/>
    <a:srgbClr val="000000"/>
    <a:srgbClr val="DDDDDD"/>
    <a:srgbClr val="B2B2B2"/>
    <a:srgbClr val="FFFFFF"/>
    <a:srgbClr val="808080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6390" autoAdjust="0"/>
  </p:normalViewPr>
  <p:slideViewPr>
    <p:cSldViewPr snapToObjects="1">
      <p:cViewPr varScale="1">
        <p:scale>
          <a:sx n="102" d="100"/>
          <a:sy n="102" d="100"/>
        </p:scale>
        <p:origin x="307" y="7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797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5588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3386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51177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8975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6772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4566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02359" algn="l" defTabSz="28779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217613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1217613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1217613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1217613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1217613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fld id="{8C82827F-829A-4231-A6A6-3CFA046A59F7}" type="slidenum">
              <a:rPr lang="en-US" sz="1200" smtClean="0">
                <a:latin typeface="Calibri" pitchFamily="34" charset="0"/>
              </a:rPr>
              <a:pPr/>
              <a:t>1</a:t>
            </a:fld>
            <a:endParaRPr lang="en-US" sz="12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6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4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9" y="1006538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70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70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70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70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70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70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144146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144146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144146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144146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9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2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2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5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9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2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2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5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34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61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34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61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34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61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34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61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2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6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2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6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1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1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9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9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9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05" indent="-71205">
              <a:defRPr sz="700"/>
            </a:lvl3pPr>
            <a:lvl4pPr marL="189634" indent="-98191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9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05" indent="-71205">
              <a:defRPr sz="700"/>
            </a:lvl3pPr>
            <a:lvl4pPr marL="189634" indent="-98191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96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96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8" y="1006537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8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77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928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855" indent="-11692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793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723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8" y="686201"/>
            <a:ext cx="4895533" cy="2186310"/>
          </a:xfrm>
        </p:spPr>
        <p:txBody>
          <a:bodyPr numCol="2" spcCol="274177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928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862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793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723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2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2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2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2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2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2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2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4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2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4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8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8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8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8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80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4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4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4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4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02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02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02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02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02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02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02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02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911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911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911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911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911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911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220780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220780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220780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220780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83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83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83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83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83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83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83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83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70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70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70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70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70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70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144146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144146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144146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144146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3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1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9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9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2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2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5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48991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9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2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2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5" y="220509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2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5" y="774733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2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2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5" y="183623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34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61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34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61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34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61" y="774733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34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61" y="183623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2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6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2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6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7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1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1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9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9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9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05" indent="-71205">
              <a:defRPr sz="700"/>
            </a:lvl3pPr>
            <a:lvl4pPr marL="189634" indent="-98191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9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205" indent="-71205">
              <a:defRPr sz="700"/>
            </a:lvl3pPr>
            <a:lvl4pPr marL="189634" indent="-98191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96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96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4" y="235309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4" y="235309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4" y="235309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4" y="235309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9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9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9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9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9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9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9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9" y="1443489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10" y="1443489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9" y="1443489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10" y="1443489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4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6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9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1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4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6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4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6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9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1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4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6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02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02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02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02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02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02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02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02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911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911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911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911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911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911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9" y="2207801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10" y="2207801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9" y="2207801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10" y="2207801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77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928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855" indent="-11692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793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723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8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8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8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8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8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8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8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8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73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73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73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573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573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573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9" y="1441461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10" y="1441461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9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1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9" y="1441461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10" y="1441461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9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1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6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5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6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5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6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5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6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5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3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6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5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1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6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5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9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4" y="77473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7" y="77473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48991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4" y="148991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7" y="148991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9" y="220509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4" y="220509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2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7" y="220509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4" y="77473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7" y="77473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48991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4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4" y="148991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7" y="148991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9" y="220509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4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4" y="220509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92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7" y="220509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9" y="686201"/>
            <a:ext cx="4895533" cy="2186310"/>
          </a:xfrm>
        </p:spPr>
        <p:txBody>
          <a:bodyPr numCol="2" spcCol="274177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928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862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793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723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4" y="77473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7" y="77473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83623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4" y="183623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7" y="183623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9" y="77473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4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4" y="77473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92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7" y="77473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9" y="183623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4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4" y="183623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92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7" y="183623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35" y="77473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62" y="77473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35" y="183623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62" y="183623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35" y="77473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62" y="77473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35" y="183623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62" y="183623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8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6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8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6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1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7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1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4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8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8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850" indent="-8094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20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254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8" y="1006537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4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2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2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8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77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928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855" indent="-11692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793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723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8" y="686201"/>
            <a:ext cx="4895533" cy="2186310"/>
          </a:xfrm>
        </p:spPr>
        <p:txBody>
          <a:bodyPr numCol="2" spcCol="274177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928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862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793" indent="-107928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723" indent="-107928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2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2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2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2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2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2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2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9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8"/>
            <a:ext cx="1153330" cy="1084349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787" tIns="91391" rIns="182787" bIns="9139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96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96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2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4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2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4" y="2353096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53" indent="-71953">
              <a:buFont typeface="Arial" panose="020B0604020202020204" pitchFamily="34" charset="0"/>
              <a:buChar char="•"/>
              <a:defRPr sz="700"/>
            </a:lvl2pPr>
            <a:lvl3pPr marL="143908" indent="-71953">
              <a:defRPr sz="700"/>
            </a:lvl3pPr>
            <a:lvl4pPr marL="251840" indent="-107928">
              <a:defRPr sz="700"/>
            </a:lvl4pPr>
            <a:lvl5pPr marL="359769" indent="-10792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4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4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8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8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1443488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4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4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817" indent="0">
              <a:buNone/>
              <a:defRPr sz="1200" b="1"/>
            </a:lvl2pPr>
            <a:lvl3pPr marL="575630" indent="0">
              <a:buNone/>
              <a:defRPr sz="1100" b="1"/>
            </a:lvl3pPr>
            <a:lvl4pPr marL="863449" indent="0">
              <a:buNone/>
              <a:defRPr sz="1000" b="1"/>
            </a:lvl4pPr>
            <a:lvl5pPr marL="1151261" indent="0">
              <a:buNone/>
              <a:defRPr sz="1000" b="1"/>
            </a:lvl5pPr>
            <a:lvl6pPr marL="1439077" indent="0">
              <a:buNone/>
              <a:defRPr sz="1000" b="1"/>
            </a:lvl6pPr>
            <a:lvl7pPr marL="1726894" indent="0">
              <a:buNone/>
              <a:defRPr sz="1000" b="1"/>
            </a:lvl7pPr>
            <a:lvl8pPr marL="2014708" indent="0">
              <a:buNone/>
              <a:defRPr sz="1000" b="1"/>
            </a:lvl8pPr>
            <a:lvl9pPr marL="230252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9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4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4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4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9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4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02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02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02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02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026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026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026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026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911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911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911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3911"/>
            <a:ext cx="1572330" cy="621648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3911"/>
            <a:ext cx="1572330" cy="621648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3911"/>
            <a:ext cx="1572330" cy="621648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220780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220780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2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4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8" y="2207800"/>
            <a:ext cx="2401691" cy="467760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9" y="2207800"/>
            <a:ext cx="2401691" cy="467760"/>
          </a:xfrm>
          <a:solidFill>
            <a:schemeClr val="accent4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83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83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83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83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683"/>
            <a:ext cx="1153330" cy="775536"/>
          </a:xfrm>
          <a:solidFill>
            <a:schemeClr val="accent1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683"/>
            <a:ext cx="1153330" cy="775536"/>
          </a:xfrm>
          <a:solidFill>
            <a:schemeClr val="accent3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683"/>
            <a:ext cx="1153330" cy="775536"/>
          </a:xfrm>
          <a:solidFill>
            <a:schemeClr val="accent5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683"/>
            <a:ext cx="1153330" cy="775536"/>
          </a:xfrm>
          <a:solidFill>
            <a:schemeClr val="bg2">
              <a:alpha val="80000"/>
            </a:schemeClr>
          </a:solidFill>
        </p:spPr>
        <p:txBody>
          <a:bodyPr lIns="182787" tIns="91391" rIns="182787" bIns="91391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897" indent="-80948">
              <a:defRPr sz="700">
                <a:solidFill>
                  <a:srgbClr val="FFFFFF"/>
                </a:solidFill>
              </a:defRPr>
            </a:lvl3pPr>
            <a:lvl4pPr marL="242850" indent="-80948">
              <a:defRPr sz="700">
                <a:solidFill>
                  <a:srgbClr val="FFFFFF"/>
                </a:solidFill>
              </a:defRPr>
            </a:lvl4pPr>
            <a:lvl5pPr marL="350787" indent="-107931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948" indent="-80948">
              <a:buFont typeface="Arial" panose="020B0604020202020204" pitchFamily="34" charset="0"/>
              <a:buChar char="•"/>
              <a:defRPr sz="700"/>
            </a:lvl2pPr>
            <a:lvl3pPr marL="161897" indent="-80948">
              <a:defRPr sz="700"/>
            </a:lvl3pPr>
            <a:lvl4pPr marL="242850" indent="-80948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8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7159"/>
            <a:ext cx="1020978" cy="247176"/>
          </a:xfrm>
          <a:prstGeom prst="rect">
            <a:avLst/>
          </a:prstGeom>
        </p:spPr>
        <p:txBody>
          <a:bodyPr vert="horz" wrap="square" lIns="57565" tIns="28783" rIns="57565" bIns="2878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95" y="2973193"/>
            <a:ext cx="65863" cy="155104"/>
          </a:xfrm>
          <a:prstGeom prst="rect">
            <a:avLst/>
          </a:prstGeom>
        </p:spPr>
        <p:txBody>
          <a:bodyPr vert="horz" wrap="none" lIns="57565" tIns="28783" rIns="57565" bIns="2878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72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72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3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7" r:id="rId58"/>
  </p:sldLayoutIdLst>
  <p:timing>
    <p:tnLst>
      <p:par>
        <p:cTn id="1" dur="indefinite" restart="never" nodeType="tmRoot"/>
      </p:par>
    </p:tnLst>
  </p:timing>
  <p:txStyles>
    <p:titleStyle>
      <a:lvl1pPr algn="ctr" defTabSz="57563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28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60" indent="-108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793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721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654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984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0798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616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431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17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630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449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61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077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6894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708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521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8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7159"/>
            <a:ext cx="1020978" cy="247176"/>
          </a:xfrm>
          <a:prstGeom prst="rect">
            <a:avLst/>
          </a:prstGeom>
        </p:spPr>
        <p:txBody>
          <a:bodyPr vert="horz" wrap="square" lIns="57565" tIns="28783" rIns="57565" bIns="2878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94" y="2973193"/>
            <a:ext cx="65863" cy="155104"/>
          </a:xfrm>
          <a:prstGeom prst="rect">
            <a:avLst/>
          </a:prstGeom>
        </p:spPr>
        <p:txBody>
          <a:bodyPr vert="horz" wrap="none" lIns="57565" tIns="28783" rIns="57565" bIns="2878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7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7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7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35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63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28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60" indent="-108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793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721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654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984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0798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616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431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17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630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449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61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077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6894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708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521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8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8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7159"/>
            <a:ext cx="1020978" cy="247176"/>
          </a:xfrm>
          <a:prstGeom prst="rect">
            <a:avLst/>
          </a:prstGeom>
        </p:spPr>
        <p:txBody>
          <a:bodyPr vert="horz" wrap="square" lIns="57565" tIns="28783" rIns="57565" bIns="2878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94" y="2973193"/>
            <a:ext cx="65863" cy="155104"/>
          </a:xfrm>
          <a:prstGeom prst="rect">
            <a:avLst/>
          </a:prstGeom>
        </p:spPr>
        <p:txBody>
          <a:bodyPr vert="horz" wrap="none" lIns="57565" tIns="28783" rIns="57565" bIns="2878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7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7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7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7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35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65" tIns="28783" rIns="57565" bIns="2878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marL="0" marR="0" lvl="0" indent="0" algn="ctr" defTabSz="57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xStyles>
    <p:titleStyle>
      <a:lvl1pPr algn="ctr" defTabSz="57563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28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860" indent="-108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793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721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654" indent="-107928" algn="l" defTabSz="5756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984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0798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8616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6431" indent="-143908" algn="l" defTabSz="575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17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630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3449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261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9077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6894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4708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2521" algn="l" defTabSz="5756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7039" b="17039"/>
          <a:stretch>
            <a:fillRect/>
          </a:stretch>
        </p:blipFill>
        <p:spPr>
          <a:xfrm>
            <a:off x="3948383" y="1090523"/>
            <a:ext cx="1763777" cy="2041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object 2"/>
          <p:cNvSpPr>
            <a:spLocks/>
          </p:cNvSpPr>
          <p:nvPr/>
        </p:nvSpPr>
        <p:spPr bwMode="auto">
          <a:xfrm>
            <a:off x="8002" y="2000"/>
            <a:ext cx="5751451" cy="1019028"/>
          </a:xfrm>
          <a:custGeom>
            <a:avLst/>
            <a:gdLst>
              <a:gd name="T0" fmla="*/ 227781042 w 5760085"/>
              <a:gd name="T1" fmla="*/ 0 h 1021080"/>
              <a:gd name="T2" fmla="*/ 0 w 5760085"/>
              <a:gd name="T3" fmla="*/ 0 h 1021080"/>
              <a:gd name="T4" fmla="*/ 0 w 5760085"/>
              <a:gd name="T5" fmla="*/ 40020284 h 1021080"/>
              <a:gd name="T6" fmla="*/ 227781042 w 5760085"/>
              <a:gd name="T7" fmla="*/ 40020284 h 1021080"/>
              <a:gd name="T8" fmla="*/ 227781042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0" name="object 4"/>
          <p:cNvSpPr txBox="1">
            <a:spLocks noChangeArrowheads="1"/>
          </p:cNvSpPr>
          <p:nvPr/>
        </p:nvSpPr>
        <p:spPr bwMode="auto">
          <a:xfrm>
            <a:off x="951909" y="1275037"/>
            <a:ext cx="2491762" cy="27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41" rIns="0" bIns="0">
            <a:spAutoFit/>
          </a:bodyPr>
          <a:lstStyle>
            <a:lvl1pPr marL="38100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>
              <a:lnSpc>
                <a:spcPts val="1952"/>
              </a:lnSpc>
              <a:spcBef>
                <a:spcPts val="110"/>
              </a:spcBef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object 5"/>
          <p:cNvSpPr>
            <a:spLocks/>
          </p:cNvSpPr>
          <p:nvPr/>
        </p:nvSpPr>
        <p:spPr bwMode="auto">
          <a:xfrm>
            <a:off x="79992" y="1332015"/>
            <a:ext cx="342968" cy="1289257"/>
          </a:xfrm>
          <a:custGeom>
            <a:avLst/>
            <a:gdLst>
              <a:gd name="T0" fmla="*/ 13167343 w 344170"/>
              <a:gd name="T1" fmla="*/ 0 h 680719"/>
              <a:gd name="T2" fmla="*/ 0 w 344170"/>
              <a:gd name="T3" fmla="*/ 0 h 680719"/>
              <a:gd name="T4" fmla="*/ 0 w 344170"/>
              <a:gd name="T5" fmla="*/ 2147483647 h 680719"/>
              <a:gd name="T6" fmla="*/ 13167343 w 344170"/>
              <a:gd name="T7" fmla="*/ 2147483647 h 680719"/>
              <a:gd name="T8" fmla="*/ 13167343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" name="object 9"/>
          <p:cNvSpPr>
            <a:spLocks/>
          </p:cNvSpPr>
          <p:nvPr/>
        </p:nvSpPr>
        <p:spPr bwMode="auto">
          <a:xfrm>
            <a:off x="4696552" y="229007"/>
            <a:ext cx="602942" cy="601016"/>
          </a:xfrm>
          <a:custGeom>
            <a:avLst/>
            <a:gdLst>
              <a:gd name="T0" fmla="*/ 23881097 w 603885"/>
              <a:gd name="T1" fmla="*/ 0 h 603885"/>
              <a:gd name="T2" fmla="*/ 0 w 603885"/>
              <a:gd name="T3" fmla="*/ 0 h 603885"/>
              <a:gd name="T4" fmla="*/ 0 w 603885"/>
              <a:gd name="T5" fmla="*/ 22906994 h 603885"/>
              <a:gd name="T6" fmla="*/ 23881097 w 603885"/>
              <a:gd name="T7" fmla="*/ 22906994 h 603885"/>
              <a:gd name="T8" fmla="*/ 23881097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3" name="object 10"/>
          <p:cNvSpPr>
            <a:spLocks/>
          </p:cNvSpPr>
          <p:nvPr/>
        </p:nvSpPr>
        <p:spPr bwMode="auto">
          <a:xfrm>
            <a:off x="4696552" y="229007"/>
            <a:ext cx="602942" cy="601016"/>
          </a:xfrm>
          <a:custGeom>
            <a:avLst/>
            <a:gdLst>
              <a:gd name="T0" fmla="*/ 0 w 603885"/>
              <a:gd name="T1" fmla="*/ 0 h 603885"/>
              <a:gd name="T2" fmla="*/ 23881097 w 603885"/>
              <a:gd name="T3" fmla="*/ 0 h 603885"/>
              <a:gd name="T4" fmla="*/ 23881097 w 603885"/>
              <a:gd name="T5" fmla="*/ 22906994 h 603885"/>
              <a:gd name="T6" fmla="*/ 0 w 603885"/>
              <a:gd name="T7" fmla="*/ 22906994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4788543" y="249007"/>
            <a:ext cx="510951" cy="375010"/>
          </a:xfrm>
          <a:prstGeom prst="rect">
            <a:avLst/>
          </a:prstGeom>
        </p:spPr>
        <p:txBody>
          <a:bodyPr lIns="0" tIns="15844" rIns="0" bIns="0">
            <a:spAutoFit/>
          </a:bodyPr>
          <a:lstStyle/>
          <a:p>
            <a:pPr defTabSz="575406">
              <a:spcBef>
                <a:spcPts val="125"/>
              </a:spcBef>
              <a:defRPr/>
            </a:pPr>
            <a:r>
              <a:rPr lang="ru-RU" sz="2300" b="1" spc="10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4788543" y="541015"/>
            <a:ext cx="510951" cy="216006"/>
          </a:xfrm>
          <a:prstGeom prst="rect">
            <a:avLst/>
          </a:prstGeom>
        </p:spPr>
        <p:txBody>
          <a:bodyPr lIns="0" tIns="12040" rIns="0" bIns="0">
            <a:spAutoFit/>
          </a:bodyPr>
          <a:lstStyle/>
          <a:p>
            <a:pPr defTabSz="575406">
              <a:spcBef>
                <a:spcPts val="95"/>
              </a:spcBef>
              <a:defRPr/>
            </a:pPr>
            <a:r>
              <a:rPr lang="ru-RU" sz="1300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9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23915" y="21001"/>
            <a:ext cx="2799733" cy="537959"/>
          </a:xfrm>
          <a:prstGeom prst="rect">
            <a:avLst/>
          </a:prstGeom>
        </p:spPr>
        <p:txBody>
          <a:bodyPr lIns="0" tIns="14596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3" defTabSz="913915">
              <a:spcBef>
                <a:spcPts val="114"/>
              </a:spcBef>
              <a:defRPr/>
            </a:pPr>
            <a:endParaRPr lang="en-US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19467" name="object 3"/>
          <p:cNvSpPr txBox="1">
            <a:spLocks noChangeArrowheads="1"/>
          </p:cNvSpPr>
          <p:nvPr/>
        </p:nvSpPr>
        <p:spPr bwMode="auto">
          <a:xfrm>
            <a:off x="923915" y="419013"/>
            <a:ext cx="1038901" cy="54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596" rIns="0" bIns="0">
            <a:spAutoFit/>
          </a:bodyPr>
          <a:lstStyle>
            <a:lvl1pPr marL="25400" defTabSz="1935163">
              <a:defRPr sz="1700">
                <a:solidFill>
                  <a:schemeClr val="tx1"/>
                </a:solidFill>
                <a:latin typeface="Open Sans Light"/>
              </a:defRPr>
            </a:lvl1pPr>
            <a:lvl2pPr marL="742950" indent="-285750" defTabSz="1935163">
              <a:defRPr sz="1700">
                <a:solidFill>
                  <a:schemeClr val="tx1"/>
                </a:solidFill>
                <a:latin typeface="Open Sans Light"/>
              </a:defRPr>
            </a:lvl2pPr>
            <a:lvl3pPr marL="1143000" indent="-228600" defTabSz="1935163">
              <a:defRPr sz="1700">
                <a:solidFill>
                  <a:schemeClr val="tx1"/>
                </a:solidFill>
                <a:latin typeface="Open Sans Light"/>
              </a:defRPr>
            </a:lvl3pPr>
            <a:lvl4pPr marL="1600200" indent="-228600" defTabSz="1935163">
              <a:defRPr sz="1700">
                <a:solidFill>
                  <a:schemeClr val="tx1"/>
                </a:solidFill>
                <a:latin typeface="Open Sans Light"/>
              </a:defRPr>
            </a:lvl4pPr>
            <a:lvl5pPr marL="2057400" indent="-228600" defTabSz="1935163">
              <a:defRPr sz="17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9351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Open Sans Light"/>
              </a:defRPr>
            </a:lvl9pPr>
          </a:lstStyle>
          <a:p>
            <a:pPr>
              <a:spcBef>
                <a:spcPts val="110"/>
              </a:spcBef>
            </a:pPr>
            <a:endParaRPr lang="ru-RU" sz="3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12"/>
          <p:cNvSpPr>
            <a:spLocks/>
          </p:cNvSpPr>
          <p:nvPr/>
        </p:nvSpPr>
        <p:spPr bwMode="auto">
          <a:xfrm>
            <a:off x="328972" y="454016"/>
            <a:ext cx="427959" cy="338009"/>
          </a:xfrm>
          <a:custGeom>
            <a:avLst/>
            <a:gdLst>
              <a:gd name="T0" fmla="*/ 16759416 w 429259"/>
              <a:gd name="T1" fmla="*/ 13648497 h 337820"/>
              <a:gd name="T2" fmla="*/ 79864 w 429259"/>
              <a:gd name="T3" fmla="*/ 4601203 h 337820"/>
              <a:gd name="T4" fmla="*/ 2607096 w 429259"/>
              <a:gd name="T5" fmla="*/ 8892140 h 337820"/>
              <a:gd name="T6" fmla="*/ 2494687 w 429259"/>
              <a:gd name="T7" fmla="*/ 10856763 h 337820"/>
              <a:gd name="T8" fmla="*/ 652833 w 429259"/>
              <a:gd name="T9" fmla="*/ 13183193 h 337820"/>
              <a:gd name="T10" fmla="*/ 2182018 w 429259"/>
              <a:gd name="T11" fmla="*/ 12304278 h 337820"/>
              <a:gd name="T12" fmla="*/ 3346680 w 429259"/>
              <a:gd name="T13" fmla="*/ 11270318 h 337820"/>
              <a:gd name="T14" fmla="*/ 4249075 w 429259"/>
              <a:gd name="T15" fmla="*/ 9305820 h 337820"/>
              <a:gd name="T16" fmla="*/ 2512622 w 429259"/>
              <a:gd name="T17" fmla="*/ 8013308 h 337820"/>
              <a:gd name="T18" fmla="*/ 665108 w 429259"/>
              <a:gd name="T19" fmla="*/ 6048707 h 337820"/>
              <a:gd name="T20" fmla="*/ 1709331 w 429259"/>
              <a:gd name="T21" fmla="*/ 3256970 h 337820"/>
              <a:gd name="T22" fmla="*/ 5257465 w 429259"/>
              <a:gd name="T23" fmla="*/ 10598235 h 337820"/>
              <a:gd name="T24" fmla="*/ 5089451 w 429259"/>
              <a:gd name="T25" fmla="*/ 11632241 h 337820"/>
              <a:gd name="T26" fmla="*/ 5733162 w 429259"/>
              <a:gd name="T27" fmla="*/ 11890749 h 337820"/>
              <a:gd name="T28" fmla="*/ 5966288 w 429259"/>
              <a:gd name="T29" fmla="*/ 12304278 h 337820"/>
              <a:gd name="T30" fmla="*/ 6506571 w 429259"/>
              <a:gd name="T31" fmla="*/ 12614490 h 337820"/>
              <a:gd name="T32" fmla="*/ 6787708 w 429259"/>
              <a:gd name="T33" fmla="*/ 12976382 h 337820"/>
              <a:gd name="T34" fmla="*/ 7370516 w 429259"/>
              <a:gd name="T35" fmla="*/ 13028015 h 337820"/>
              <a:gd name="T36" fmla="*/ 7182457 w 429259"/>
              <a:gd name="T37" fmla="*/ 12562790 h 337820"/>
              <a:gd name="T38" fmla="*/ 6833113 w 429259"/>
              <a:gd name="T39" fmla="*/ 12149235 h 337820"/>
              <a:gd name="T40" fmla="*/ 6459580 w 429259"/>
              <a:gd name="T41" fmla="*/ 11890749 h 337820"/>
              <a:gd name="T42" fmla="*/ 6118382 w 429259"/>
              <a:gd name="T43" fmla="*/ 11477062 h 337820"/>
              <a:gd name="T44" fmla="*/ 5444266 w 429259"/>
              <a:gd name="T45" fmla="*/ 11011840 h 337820"/>
              <a:gd name="T46" fmla="*/ 9308749 w 429259"/>
              <a:gd name="T47" fmla="*/ 10908397 h 337820"/>
              <a:gd name="T48" fmla="*/ 10493469 w 429259"/>
              <a:gd name="T49" fmla="*/ 11890749 h 337820"/>
              <a:gd name="T50" fmla="*/ 11625300 w 429259"/>
              <a:gd name="T51" fmla="*/ 13183193 h 337820"/>
              <a:gd name="T52" fmla="*/ 10495352 w 429259"/>
              <a:gd name="T53" fmla="*/ 10960098 h 337820"/>
              <a:gd name="T54" fmla="*/ 10291882 w 429259"/>
              <a:gd name="T55" fmla="*/ 3050310 h 337820"/>
              <a:gd name="T56" fmla="*/ 8576167 w 429259"/>
              <a:gd name="T57" fmla="*/ 6565702 h 337820"/>
              <a:gd name="T58" fmla="*/ 11212946 w 429259"/>
              <a:gd name="T59" fmla="*/ 11011840 h 337820"/>
              <a:gd name="T60" fmla="*/ 13986216 w 429259"/>
              <a:gd name="T61" fmla="*/ 11011840 h 337820"/>
              <a:gd name="T62" fmla="*/ 10782738 w 429259"/>
              <a:gd name="T63" fmla="*/ 9564293 h 337820"/>
              <a:gd name="T64" fmla="*/ 9119375 w 429259"/>
              <a:gd name="T65" fmla="*/ 6669129 h 337820"/>
              <a:gd name="T66" fmla="*/ 10830837 w 429259"/>
              <a:gd name="T67" fmla="*/ 3256970 h 337820"/>
              <a:gd name="T68" fmla="*/ 6811455 w 429259"/>
              <a:gd name="T69" fmla="*/ 10184607 h 337820"/>
              <a:gd name="T70" fmla="*/ 6579892 w 429259"/>
              <a:gd name="T71" fmla="*/ 10753327 h 337820"/>
              <a:gd name="T72" fmla="*/ 8232498 w 429259"/>
              <a:gd name="T73" fmla="*/ 9874467 h 337820"/>
              <a:gd name="T74" fmla="*/ 10874532 w 429259"/>
              <a:gd name="T75" fmla="*/ 8271792 h 337820"/>
              <a:gd name="T76" fmla="*/ 11255742 w 429259"/>
              <a:gd name="T77" fmla="*/ 8013308 h 337820"/>
              <a:gd name="T78" fmla="*/ 14924279 w 429259"/>
              <a:gd name="T79" fmla="*/ 5118176 h 337820"/>
              <a:gd name="T80" fmla="*/ 14552493 w 429259"/>
              <a:gd name="T81" fmla="*/ 9512626 h 337820"/>
              <a:gd name="T82" fmla="*/ 14782224 w 429259"/>
              <a:gd name="T83" fmla="*/ 10029588 h 337820"/>
              <a:gd name="T84" fmla="*/ 15472295 w 429259"/>
              <a:gd name="T85" fmla="*/ 4807920 h 337820"/>
              <a:gd name="T86" fmla="*/ 12353684 w 429259"/>
              <a:gd name="T87" fmla="*/ 9098987 h 337820"/>
              <a:gd name="T88" fmla="*/ 2660324 w 429259"/>
              <a:gd name="T89" fmla="*/ 5997052 h 337820"/>
              <a:gd name="T90" fmla="*/ 5461397 w 429259"/>
              <a:gd name="T91" fmla="*/ 8685383 h 337820"/>
              <a:gd name="T92" fmla="*/ 4796373 w 429259"/>
              <a:gd name="T93" fmla="*/ 775480 h 337820"/>
              <a:gd name="T94" fmla="*/ 7392984 w 429259"/>
              <a:gd name="T95" fmla="*/ 5324896 h 337820"/>
              <a:gd name="T96" fmla="*/ 5607555 w 429259"/>
              <a:gd name="T97" fmla="*/ 7599711 h 337820"/>
              <a:gd name="T98" fmla="*/ 6041084 w 429259"/>
              <a:gd name="T99" fmla="*/ 7961639 h 337820"/>
              <a:gd name="T100" fmla="*/ 6705505 w 429259"/>
              <a:gd name="T101" fmla="*/ 2946758 h 337820"/>
              <a:gd name="T102" fmla="*/ 13694857 w 429259"/>
              <a:gd name="T103" fmla="*/ 7547990 h 337820"/>
              <a:gd name="T104" fmla="*/ 3696472 w 429259"/>
              <a:gd name="T105" fmla="*/ 6979390 h 337820"/>
              <a:gd name="T106" fmla="*/ 5459977 w 429259"/>
              <a:gd name="T107" fmla="*/ 4497721 h 337820"/>
              <a:gd name="T108" fmla="*/ 12587815 w 429259"/>
              <a:gd name="T109" fmla="*/ 1757811 h 337820"/>
              <a:gd name="T110" fmla="*/ 11351701 w 429259"/>
              <a:gd name="T111" fmla="*/ 2739943 h 337820"/>
              <a:gd name="T112" fmla="*/ 12587815 w 429259"/>
              <a:gd name="T113" fmla="*/ 1757811 h 337820"/>
              <a:gd name="T114" fmla="*/ 2973320 w 429259"/>
              <a:gd name="T115" fmla="*/ 827112 h 33782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29259" h="337820">
                <a:moveTo>
                  <a:pt x="425725" y="323850"/>
                </a:moveTo>
                <a:lnTo>
                  <a:pt x="3164" y="323850"/>
                </a:lnTo>
                <a:lnTo>
                  <a:pt x="0" y="327659"/>
                </a:lnTo>
                <a:lnTo>
                  <a:pt x="0" y="335280"/>
                </a:lnTo>
                <a:lnTo>
                  <a:pt x="3164" y="337819"/>
                </a:lnTo>
                <a:lnTo>
                  <a:pt x="425725" y="337819"/>
                </a:lnTo>
                <a:lnTo>
                  <a:pt x="428890" y="335280"/>
                </a:lnTo>
                <a:lnTo>
                  <a:pt x="428890" y="327659"/>
                </a:lnTo>
                <a:lnTo>
                  <a:pt x="425725" y="323850"/>
                </a:lnTo>
                <a:close/>
              </a:path>
              <a:path w="429259" h="337820">
                <a:moveTo>
                  <a:pt x="45464" y="33019"/>
                </a:moveTo>
                <a:lnTo>
                  <a:pt x="29606" y="73659"/>
                </a:lnTo>
                <a:lnTo>
                  <a:pt x="17233" y="83819"/>
                </a:lnTo>
                <a:lnTo>
                  <a:pt x="7917" y="97789"/>
                </a:lnTo>
                <a:lnTo>
                  <a:pt x="2043" y="113030"/>
                </a:lnTo>
                <a:lnTo>
                  <a:pt x="0" y="130809"/>
                </a:lnTo>
                <a:lnTo>
                  <a:pt x="3436" y="152400"/>
                </a:lnTo>
                <a:lnTo>
                  <a:pt x="13026" y="171450"/>
                </a:lnTo>
                <a:lnTo>
                  <a:pt x="27688" y="185419"/>
                </a:lnTo>
                <a:lnTo>
                  <a:pt x="46343" y="194309"/>
                </a:lnTo>
                <a:lnTo>
                  <a:pt x="55336" y="208280"/>
                </a:lnTo>
                <a:lnTo>
                  <a:pt x="66718" y="218439"/>
                </a:lnTo>
                <a:lnTo>
                  <a:pt x="79976" y="224789"/>
                </a:lnTo>
                <a:lnTo>
                  <a:pt x="94597" y="228600"/>
                </a:lnTo>
                <a:lnTo>
                  <a:pt x="94597" y="248919"/>
                </a:lnTo>
                <a:lnTo>
                  <a:pt x="86861" y="251459"/>
                </a:lnTo>
                <a:lnTo>
                  <a:pt x="80237" y="256539"/>
                </a:lnTo>
                <a:lnTo>
                  <a:pt x="75977" y="264159"/>
                </a:lnTo>
                <a:lnTo>
                  <a:pt x="63843" y="266700"/>
                </a:lnTo>
                <a:lnTo>
                  <a:pt x="53684" y="273050"/>
                </a:lnTo>
                <a:lnTo>
                  <a:pt x="46240" y="281939"/>
                </a:lnTo>
                <a:lnTo>
                  <a:pt x="42250" y="294639"/>
                </a:lnTo>
                <a:lnTo>
                  <a:pt x="33405" y="299719"/>
                </a:lnTo>
                <a:lnTo>
                  <a:pt x="26031" y="306069"/>
                </a:lnTo>
                <a:lnTo>
                  <a:pt x="20381" y="314959"/>
                </a:lnTo>
                <a:lnTo>
                  <a:pt x="16708" y="323850"/>
                </a:lnTo>
                <a:lnTo>
                  <a:pt x="31536" y="323850"/>
                </a:lnTo>
                <a:lnTo>
                  <a:pt x="34734" y="318769"/>
                </a:lnTo>
                <a:lnTo>
                  <a:pt x="39162" y="312419"/>
                </a:lnTo>
                <a:lnTo>
                  <a:pt x="44652" y="308609"/>
                </a:lnTo>
                <a:lnTo>
                  <a:pt x="51037" y="306069"/>
                </a:lnTo>
                <a:lnTo>
                  <a:pt x="53881" y="304800"/>
                </a:lnTo>
                <a:lnTo>
                  <a:pt x="55839" y="302259"/>
                </a:lnTo>
                <a:lnTo>
                  <a:pt x="55926" y="299719"/>
                </a:lnTo>
                <a:lnTo>
                  <a:pt x="57844" y="290830"/>
                </a:lnTo>
                <a:lnTo>
                  <a:pt x="62622" y="284480"/>
                </a:lnTo>
                <a:lnTo>
                  <a:pt x="69599" y="279400"/>
                </a:lnTo>
                <a:lnTo>
                  <a:pt x="78116" y="278130"/>
                </a:lnTo>
                <a:lnTo>
                  <a:pt x="82811" y="278130"/>
                </a:lnTo>
                <a:lnTo>
                  <a:pt x="85644" y="276859"/>
                </a:lnTo>
                <a:lnTo>
                  <a:pt x="90115" y="265430"/>
                </a:lnTo>
                <a:lnTo>
                  <a:pt x="97736" y="260350"/>
                </a:lnTo>
                <a:lnTo>
                  <a:pt x="134544" y="260350"/>
                </a:lnTo>
                <a:lnTo>
                  <a:pt x="127526" y="254000"/>
                </a:lnTo>
                <a:lnTo>
                  <a:pt x="118760" y="248919"/>
                </a:lnTo>
                <a:lnTo>
                  <a:pt x="108738" y="246380"/>
                </a:lnTo>
                <a:lnTo>
                  <a:pt x="108738" y="228600"/>
                </a:lnTo>
                <a:lnTo>
                  <a:pt x="122566" y="224789"/>
                </a:lnTo>
                <a:lnTo>
                  <a:pt x="135121" y="217169"/>
                </a:lnTo>
                <a:lnTo>
                  <a:pt x="138215" y="214630"/>
                </a:lnTo>
                <a:lnTo>
                  <a:pt x="94597" y="214630"/>
                </a:lnTo>
                <a:lnTo>
                  <a:pt x="83231" y="210819"/>
                </a:lnTo>
                <a:lnTo>
                  <a:pt x="72991" y="204469"/>
                </a:lnTo>
                <a:lnTo>
                  <a:pt x="64300" y="196850"/>
                </a:lnTo>
                <a:lnTo>
                  <a:pt x="57581" y="185419"/>
                </a:lnTo>
                <a:lnTo>
                  <a:pt x="56639" y="184150"/>
                </a:lnTo>
                <a:lnTo>
                  <a:pt x="54817" y="182880"/>
                </a:lnTo>
                <a:lnTo>
                  <a:pt x="52660" y="181609"/>
                </a:lnTo>
                <a:lnTo>
                  <a:pt x="37226" y="175259"/>
                </a:lnTo>
                <a:lnTo>
                  <a:pt x="25031" y="163830"/>
                </a:lnTo>
                <a:lnTo>
                  <a:pt x="17021" y="148589"/>
                </a:lnTo>
                <a:lnTo>
                  <a:pt x="14141" y="130809"/>
                </a:lnTo>
                <a:lnTo>
                  <a:pt x="15946" y="115569"/>
                </a:lnTo>
                <a:lnTo>
                  <a:pt x="21119" y="102869"/>
                </a:lnTo>
                <a:lnTo>
                  <a:pt x="29295" y="92709"/>
                </a:lnTo>
                <a:lnTo>
                  <a:pt x="40111" y="83819"/>
                </a:lnTo>
                <a:lnTo>
                  <a:pt x="42364" y="82550"/>
                </a:lnTo>
                <a:lnTo>
                  <a:pt x="43743" y="80009"/>
                </a:lnTo>
                <a:lnTo>
                  <a:pt x="48480" y="52069"/>
                </a:lnTo>
                <a:lnTo>
                  <a:pt x="49428" y="49530"/>
                </a:lnTo>
                <a:lnTo>
                  <a:pt x="50515" y="46989"/>
                </a:lnTo>
                <a:lnTo>
                  <a:pt x="53586" y="40639"/>
                </a:lnTo>
                <a:lnTo>
                  <a:pt x="52322" y="36830"/>
                </a:lnTo>
                <a:lnTo>
                  <a:pt x="45464" y="33019"/>
                </a:lnTo>
                <a:close/>
              </a:path>
              <a:path w="429259" h="337820">
                <a:moveTo>
                  <a:pt x="134544" y="260350"/>
                </a:moveTo>
                <a:lnTo>
                  <a:pt x="106240" y="260350"/>
                </a:lnTo>
                <a:lnTo>
                  <a:pt x="114003" y="261619"/>
                </a:lnTo>
                <a:lnTo>
                  <a:pt x="120504" y="266700"/>
                </a:lnTo>
                <a:lnTo>
                  <a:pt x="125117" y="273050"/>
                </a:lnTo>
                <a:lnTo>
                  <a:pt x="127217" y="280669"/>
                </a:lnTo>
                <a:lnTo>
                  <a:pt x="127490" y="283209"/>
                </a:lnTo>
                <a:lnTo>
                  <a:pt x="130244" y="285750"/>
                </a:lnTo>
                <a:lnTo>
                  <a:pt x="135644" y="287019"/>
                </a:lnTo>
                <a:lnTo>
                  <a:pt x="137509" y="287019"/>
                </a:lnTo>
                <a:lnTo>
                  <a:pt x="139946" y="288289"/>
                </a:lnTo>
                <a:lnTo>
                  <a:pt x="141657" y="288289"/>
                </a:lnTo>
                <a:lnTo>
                  <a:pt x="143625" y="289559"/>
                </a:lnTo>
                <a:lnTo>
                  <a:pt x="145271" y="290830"/>
                </a:lnTo>
                <a:lnTo>
                  <a:pt x="146718" y="292100"/>
                </a:lnTo>
                <a:lnTo>
                  <a:pt x="147373" y="293369"/>
                </a:lnTo>
                <a:lnTo>
                  <a:pt x="148410" y="294639"/>
                </a:lnTo>
                <a:lnTo>
                  <a:pt x="149584" y="295909"/>
                </a:lnTo>
                <a:lnTo>
                  <a:pt x="150084" y="297180"/>
                </a:lnTo>
                <a:lnTo>
                  <a:pt x="151020" y="298450"/>
                </a:lnTo>
                <a:lnTo>
                  <a:pt x="151686" y="299719"/>
                </a:lnTo>
                <a:lnTo>
                  <a:pt x="152683" y="302259"/>
                </a:lnTo>
                <a:lnTo>
                  <a:pt x="154635" y="304800"/>
                </a:lnTo>
                <a:lnTo>
                  <a:pt x="157643" y="304800"/>
                </a:lnTo>
                <a:lnTo>
                  <a:pt x="159073" y="306069"/>
                </a:lnTo>
                <a:lnTo>
                  <a:pt x="162043" y="306069"/>
                </a:lnTo>
                <a:lnTo>
                  <a:pt x="163716" y="307339"/>
                </a:lnTo>
                <a:lnTo>
                  <a:pt x="165301" y="308609"/>
                </a:lnTo>
                <a:lnTo>
                  <a:pt x="166510" y="309880"/>
                </a:lnTo>
                <a:lnTo>
                  <a:pt x="167933" y="311150"/>
                </a:lnTo>
                <a:lnTo>
                  <a:pt x="169275" y="312419"/>
                </a:lnTo>
                <a:lnTo>
                  <a:pt x="170568" y="313689"/>
                </a:lnTo>
                <a:lnTo>
                  <a:pt x="170935" y="313689"/>
                </a:lnTo>
                <a:lnTo>
                  <a:pt x="172015" y="316230"/>
                </a:lnTo>
                <a:lnTo>
                  <a:pt x="172940" y="317500"/>
                </a:lnTo>
                <a:lnTo>
                  <a:pt x="173704" y="318769"/>
                </a:lnTo>
                <a:lnTo>
                  <a:pt x="174320" y="321309"/>
                </a:lnTo>
                <a:lnTo>
                  <a:pt x="174715" y="322580"/>
                </a:lnTo>
                <a:lnTo>
                  <a:pt x="175058" y="323850"/>
                </a:lnTo>
                <a:lnTo>
                  <a:pt x="189310" y="323850"/>
                </a:lnTo>
                <a:lnTo>
                  <a:pt x="189097" y="322580"/>
                </a:lnTo>
                <a:lnTo>
                  <a:pt x="188788" y="320039"/>
                </a:lnTo>
                <a:lnTo>
                  <a:pt x="188619" y="320039"/>
                </a:lnTo>
                <a:lnTo>
                  <a:pt x="188189" y="317500"/>
                </a:lnTo>
                <a:lnTo>
                  <a:pt x="187365" y="314959"/>
                </a:lnTo>
                <a:lnTo>
                  <a:pt x="187088" y="314959"/>
                </a:lnTo>
                <a:lnTo>
                  <a:pt x="186354" y="312419"/>
                </a:lnTo>
                <a:lnTo>
                  <a:pt x="186030" y="312419"/>
                </a:lnTo>
                <a:lnTo>
                  <a:pt x="185162" y="309880"/>
                </a:lnTo>
                <a:lnTo>
                  <a:pt x="183805" y="308609"/>
                </a:lnTo>
                <a:lnTo>
                  <a:pt x="182293" y="306069"/>
                </a:lnTo>
                <a:lnTo>
                  <a:pt x="181808" y="304800"/>
                </a:lnTo>
                <a:lnTo>
                  <a:pt x="180662" y="303530"/>
                </a:lnTo>
                <a:lnTo>
                  <a:pt x="180105" y="303530"/>
                </a:lnTo>
                <a:lnTo>
                  <a:pt x="178935" y="302259"/>
                </a:lnTo>
                <a:lnTo>
                  <a:pt x="176973" y="299719"/>
                </a:lnTo>
                <a:lnTo>
                  <a:pt x="174866" y="298450"/>
                </a:lnTo>
                <a:lnTo>
                  <a:pt x="173282" y="297180"/>
                </a:lnTo>
                <a:lnTo>
                  <a:pt x="171968" y="295909"/>
                </a:lnTo>
                <a:lnTo>
                  <a:pt x="170280" y="294639"/>
                </a:lnTo>
                <a:lnTo>
                  <a:pt x="169581" y="294639"/>
                </a:lnTo>
                <a:lnTo>
                  <a:pt x="167831" y="293369"/>
                </a:lnTo>
                <a:lnTo>
                  <a:pt x="167083" y="293369"/>
                </a:lnTo>
                <a:lnTo>
                  <a:pt x="165308" y="292100"/>
                </a:lnTo>
                <a:lnTo>
                  <a:pt x="163659" y="292100"/>
                </a:lnTo>
                <a:lnTo>
                  <a:pt x="162957" y="290830"/>
                </a:lnTo>
                <a:lnTo>
                  <a:pt x="161734" y="288289"/>
                </a:lnTo>
                <a:lnTo>
                  <a:pt x="159821" y="285750"/>
                </a:lnTo>
                <a:lnTo>
                  <a:pt x="158508" y="284480"/>
                </a:lnTo>
                <a:lnTo>
                  <a:pt x="157882" y="283209"/>
                </a:lnTo>
                <a:lnTo>
                  <a:pt x="156575" y="281939"/>
                </a:lnTo>
                <a:lnTo>
                  <a:pt x="155002" y="280669"/>
                </a:lnTo>
                <a:lnTo>
                  <a:pt x="152996" y="279400"/>
                </a:lnTo>
                <a:lnTo>
                  <a:pt x="151784" y="278130"/>
                </a:lnTo>
                <a:lnTo>
                  <a:pt x="150962" y="278130"/>
                </a:lnTo>
                <a:lnTo>
                  <a:pt x="155577" y="271780"/>
                </a:lnTo>
                <a:lnTo>
                  <a:pt x="157547" y="270509"/>
                </a:lnTo>
                <a:lnTo>
                  <a:pt x="139324" y="270509"/>
                </a:lnTo>
                <a:lnTo>
                  <a:pt x="134544" y="260350"/>
                </a:lnTo>
                <a:close/>
              </a:path>
              <a:path w="429259" h="337820">
                <a:moveTo>
                  <a:pt x="241534" y="242569"/>
                </a:moveTo>
                <a:lnTo>
                  <a:pt x="210679" y="242569"/>
                </a:lnTo>
                <a:lnTo>
                  <a:pt x="220872" y="245109"/>
                </a:lnTo>
                <a:lnTo>
                  <a:pt x="229408" y="250189"/>
                </a:lnTo>
                <a:lnTo>
                  <a:pt x="235465" y="257809"/>
                </a:lnTo>
                <a:lnTo>
                  <a:pt x="238222" y="267969"/>
                </a:lnTo>
                <a:lnTo>
                  <a:pt x="238493" y="271780"/>
                </a:lnTo>
                <a:lnTo>
                  <a:pt x="241250" y="274319"/>
                </a:lnTo>
                <a:lnTo>
                  <a:pt x="244725" y="274319"/>
                </a:lnTo>
                <a:lnTo>
                  <a:pt x="252476" y="276859"/>
                </a:lnTo>
                <a:lnTo>
                  <a:pt x="259293" y="280669"/>
                </a:lnTo>
                <a:lnTo>
                  <a:pt x="264780" y="285750"/>
                </a:lnTo>
                <a:lnTo>
                  <a:pt x="268538" y="292100"/>
                </a:lnTo>
                <a:lnTo>
                  <a:pt x="269367" y="294639"/>
                </a:lnTo>
                <a:lnTo>
                  <a:pt x="271317" y="297180"/>
                </a:lnTo>
                <a:lnTo>
                  <a:pt x="273697" y="297180"/>
                </a:lnTo>
                <a:lnTo>
                  <a:pt x="282767" y="300989"/>
                </a:lnTo>
                <a:lnTo>
                  <a:pt x="290084" y="307339"/>
                </a:lnTo>
                <a:lnTo>
                  <a:pt x="295159" y="314959"/>
                </a:lnTo>
                <a:lnTo>
                  <a:pt x="297503" y="323850"/>
                </a:lnTo>
                <a:lnTo>
                  <a:pt x="311670" y="323850"/>
                </a:lnTo>
                <a:lnTo>
                  <a:pt x="308815" y="311150"/>
                </a:lnTo>
                <a:lnTo>
                  <a:pt x="302232" y="299719"/>
                </a:lnTo>
                <a:lnTo>
                  <a:pt x="292542" y="290830"/>
                </a:lnTo>
                <a:lnTo>
                  <a:pt x="280369" y="284480"/>
                </a:lnTo>
                <a:lnTo>
                  <a:pt x="275299" y="275589"/>
                </a:lnTo>
                <a:lnTo>
                  <a:pt x="268587" y="269239"/>
                </a:lnTo>
                <a:lnTo>
                  <a:pt x="260545" y="264159"/>
                </a:lnTo>
                <a:lnTo>
                  <a:pt x="251485" y="261619"/>
                </a:lnTo>
                <a:lnTo>
                  <a:pt x="246138" y="247650"/>
                </a:lnTo>
                <a:lnTo>
                  <a:pt x="241534" y="242569"/>
                </a:lnTo>
                <a:close/>
              </a:path>
              <a:path w="429259" h="337820">
                <a:moveTo>
                  <a:pt x="270050" y="71119"/>
                </a:moveTo>
                <a:lnTo>
                  <a:pt x="265637" y="71119"/>
                </a:lnTo>
                <a:lnTo>
                  <a:pt x="263380" y="74930"/>
                </a:lnTo>
                <a:lnTo>
                  <a:pt x="257143" y="85089"/>
                </a:lnTo>
                <a:lnTo>
                  <a:pt x="252514" y="96519"/>
                </a:lnTo>
                <a:lnTo>
                  <a:pt x="249537" y="107950"/>
                </a:lnTo>
                <a:lnTo>
                  <a:pt x="248255" y="120650"/>
                </a:lnTo>
                <a:lnTo>
                  <a:pt x="235336" y="130809"/>
                </a:lnTo>
                <a:lnTo>
                  <a:pt x="225608" y="144780"/>
                </a:lnTo>
                <a:lnTo>
                  <a:pt x="219474" y="161289"/>
                </a:lnTo>
                <a:lnTo>
                  <a:pt x="217340" y="179069"/>
                </a:lnTo>
                <a:lnTo>
                  <a:pt x="220923" y="201930"/>
                </a:lnTo>
                <a:lnTo>
                  <a:pt x="230920" y="222250"/>
                </a:lnTo>
                <a:lnTo>
                  <a:pt x="246202" y="237489"/>
                </a:lnTo>
                <a:lnTo>
                  <a:pt x="265640" y="246380"/>
                </a:lnTo>
                <a:lnTo>
                  <a:pt x="275039" y="260350"/>
                </a:lnTo>
                <a:lnTo>
                  <a:pt x="286951" y="270509"/>
                </a:lnTo>
                <a:lnTo>
                  <a:pt x="300834" y="278130"/>
                </a:lnTo>
                <a:lnTo>
                  <a:pt x="316144" y="280669"/>
                </a:lnTo>
                <a:lnTo>
                  <a:pt x="316144" y="323850"/>
                </a:lnTo>
                <a:lnTo>
                  <a:pt x="330286" y="323850"/>
                </a:lnTo>
                <a:lnTo>
                  <a:pt x="330286" y="280669"/>
                </a:lnTo>
                <a:lnTo>
                  <a:pt x="344770" y="276859"/>
                </a:lnTo>
                <a:lnTo>
                  <a:pt x="357920" y="270509"/>
                </a:lnTo>
                <a:lnTo>
                  <a:pt x="362171" y="266700"/>
                </a:lnTo>
                <a:lnTo>
                  <a:pt x="316144" y="266700"/>
                </a:lnTo>
                <a:lnTo>
                  <a:pt x="304088" y="264159"/>
                </a:lnTo>
                <a:lnTo>
                  <a:pt x="293223" y="257809"/>
                </a:lnTo>
                <a:lnTo>
                  <a:pt x="284003" y="248919"/>
                </a:lnTo>
                <a:lnTo>
                  <a:pt x="276884" y="237489"/>
                </a:lnTo>
                <a:lnTo>
                  <a:pt x="275940" y="234950"/>
                </a:lnTo>
                <a:lnTo>
                  <a:pt x="274121" y="233680"/>
                </a:lnTo>
                <a:lnTo>
                  <a:pt x="271962" y="233680"/>
                </a:lnTo>
                <a:lnTo>
                  <a:pt x="255740" y="226059"/>
                </a:lnTo>
                <a:lnTo>
                  <a:pt x="242922" y="214630"/>
                </a:lnTo>
                <a:lnTo>
                  <a:pt x="234503" y="198119"/>
                </a:lnTo>
                <a:lnTo>
                  <a:pt x="231476" y="179069"/>
                </a:lnTo>
                <a:lnTo>
                  <a:pt x="233373" y="163830"/>
                </a:lnTo>
                <a:lnTo>
                  <a:pt x="238810" y="149859"/>
                </a:lnTo>
                <a:lnTo>
                  <a:pt x="247402" y="138430"/>
                </a:lnTo>
                <a:lnTo>
                  <a:pt x="258768" y="130809"/>
                </a:lnTo>
                <a:lnTo>
                  <a:pt x="261021" y="129539"/>
                </a:lnTo>
                <a:lnTo>
                  <a:pt x="262401" y="127000"/>
                </a:lnTo>
                <a:lnTo>
                  <a:pt x="274914" y="82550"/>
                </a:lnTo>
                <a:lnTo>
                  <a:pt x="277171" y="80009"/>
                </a:lnTo>
                <a:lnTo>
                  <a:pt x="276423" y="74930"/>
                </a:lnTo>
                <a:lnTo>
                  <a:pt x="270050" y="71119"/>
                </a:lnTo>
                <a:close/>
              </a:path>
              <a:path w="429259" h="337820">
                <a:moveTo>
                  <a:pt x="210682" y="228600"/>
                </a:moveTo>
                <a:lnTo>
                  <a:pt x="199614" y="229869"/>
                </a:lnTo>
                <a:lnTo>
                  <a:pt x="189549" y="233680"/>
                </a:lnTo>
                <a:lnTo>
                  <a:pt x="180958" y="241300"/>
                </a:lnTo>
                <a:lnTo>
                  <a:pt x="174312" y="250189"/>
                </a:lnTo>
                <a:lnTo>
                  <a:pt x="163787" y="251459"/>
                </a:lnTo>
                <a:lnTo>
                  <a:pt x="154192" y="255269"/>
                </a:lnTo>
                <a:lnTo>
                  <a:pt x="145910" y="261619"/>
                </a:lnTo>
                <a:lnTo>
                  <a:pt x="139324" y="270509"/>
                </a:lnTo>
                <a:lnTo>
                  <a:pt x="157547" y="270509"/>
                </a:lnTo>
                <a:lnTo>
                  <a:pt x="161488" y="267969"/>
                </a:lnTo>
                <a:lnTo>
                  <a:pt x="168387" y="264159"/>
                </a:lnTo>
                <a:lnTo>
                  <a:pt x="181170" y="264159"/>
                </a:lnTo>
                <a:lnTo>
                  <a:pt x="184007" y="262889"/>
                </a:lnTo>
                <a:lnTo>
                  <a:pt x="185181" y="259080"/>
                </a:lnTo>
                <a:lnTo>
                  <a:pt x="189420" y="252730"/>
                </a:lnTo>
                <a:lnTo>
                  <a:pt x="195366" y="247650"/>
                </a:lnTo>
                <a:lnTo>
                  <a:pt x="202593" y="243839"/>
                </a:lnTo>
                <a:lnTo>
                  <a:pt x="210679" y="242569"/>
                </a:lnTo>
                <a:lnTo>
                  <a:pt x="241534" y="242569"/>
                </a:lnTo>
                <a:lnTo>
                  <a:pt x="236931" y="237489"/>
                </a:lnTo>
                <a:lnTo>
                  <a:pt x="224800" y="231139"/>
                </a:lnTo>
                <a:lnTo>
                  <a:pt x="210682" y="228600"/>
                </a:lnTo>
                <a:close/>
              </a:path>
              <a:path w="429259" h="337820">
                <a:moveTo>
                  <a:pt x="288047" y="196850"/>
                </a:moveTo>
                <a:lnTo>
                  <a:pt x="283575" y="198119"/>
                </a:lnTo>
                <a:lnTo>
                  <a:pt x="278291" y="203200"/>
                </a:lnTo>
                <a:lnTo>
                  <a:pt x="278477" y="208280"/>
                </a:lnTo>
                <a:lnTo>
                  <a:pt x="316144" y="242569"/>
                </a:lnTo>
                <a:lnTo>
                  <a:pt x="316144" y="266700"/>
                </a:lnTo>
                <a:lnTo>
                  <a:pt x="330286" y="266700"/>
                </a:lnTo>
                <a:lnTo>
                  <a:pt x="330286" y="223519"/>
                </a:lnTo>
                <a:lnTo>
                  <a:pt x="316144" y="223519"/>
                </a:lnTo>
                <a:lnTo>
                  <a:pt x="288047" y="196850"/>
                </a:lnTo>
                <a:close/>
              </a:path>
              <a:path w="429259" h="337820">
                <a:moveTo>
                  <a:pt x="361501" y="57150"/>
                </a:moveTo>
                <a:lnTo>
                  <a:pt x="322135" y="57150"/>
                </a:lnTo>
                <a:lnTo>
                  <a:pt x="345352" y="62230"/>
                </a:lnTo>
                <a:lnTo>
                  <a:pt x="364347" y="76200"/>
                </a:lnTo>
                <a:lnTo>
                  <a:pt x="377184" y="97789"/>
                </a:lnTo>
                <a:lnTo>
                  <a:pt x="381924" y="123189"/>
                </a:lnTo>
                <a:lnTo>
                  <a:pt x="381928" y="125730"/>
                </a:lnTo>
                <a:lnTo>
                  <a:pt x="383425" y="128269"/>
                </a:lnTo>
                <a:lnTo>
                  <a:pt x="412889" y="163830"/>
                </a:lnTo>
                <a:lnTo>
                  <a:pt x="414954" y="179069"/>
                </a:lnTo>
                <a:lnTo>
                  <a:pt x="411718" y="198119"/>
                </a:lnTo>
                <a:lnTo>
                  <a:pt x="402779" y="214630"/>
                </a:lnTo>
                <a:lnTo>
                  <a:pt x="389292" y="227330"/>
                </a:lnTo>
                <a:lnTo>
                  <a:pt x="372413" y="233680"/>
                </a:lnTo>
                <a:lnTo>
                  <a:pt x="370145" y="233680"/>
                </a:lnTo>
                <a:lnTo>
                  <a:pt x="368197" y="234950"/>
                </a:lnTo>
                <a:lnTo>
                  <a:pt x="341576" y="262889"/>
                </a:lnTo>
                <a:lnTo>
                  <a:pt x="330286" y="266700"/>
                </a:lnTo>
                <a:lnTo>
                  <a:pt x="362171" y="266700"/>
                </a:lnTo>
                <a:lnTo>
                  <a:pt x="369255" y="260350"/>
                </a:lnTo>
                <a:lnTo>
                  <a:pt x="378292" y="246380"/>
                </a:lnTo>
                <a:lnTo>
                  <a:pt x="388289" y="243839"/>
                </a:lnTo>
                <a:lnTo>
                  <a:pt x="420218" y="214630"/>
                </a:lnTo>
                <a:lnTo>
                  <a:pt x="429091" y="179069"/>
                </a:lnTo>
                <a:lnTo>
                  <a:pt x="426741" y="161289"/>
                </a:lnTo>
                <a:lnTo>
                  <a:pt x="420092" y="143509"/>
                </a:lnTo>
                <a:lnTo>
                  <a:pt x="409659" y="129539"/>
                </a:lnTo>
                <a:lnTo>
                  <a:pt x="395952" y="118109"/>
                </a:lnTo>
                <a:lnTo>
                  <a:pt x="389065" y="88900"/>
                </a:lnTo>
                <a:lnTo>
                  <a:pt x="373018" y="64769"/>
                </a:lnTo>
                <a:lnTo>
                  <a:pt x="361501" y="57150"/>
                </a:lnTo>
                <a:close/>
              </a:path>
              <a:path w="429259" h="337820">
                <a:moveTo>
                  <a:pt x="327117" y="130809"/>
                </a:moveTo>
                <a:lnTo>
                  <a:pt x="319313" y="130809"/>
                </a:lnTo>
                <a:lnTo>
                  <a:pt x="316144" y="133350"/>
                </a:lnTo>
                <a:lnTo>
                  <a:pt x="316144" y="223519"/>
                </a:lnTo>
                <a:lnTo>
                  <a:pt x="330286" y="223519"/>
                </a:lnTo>
                <a:lnTo>
                  <a:pt x="330286" y="204469"/>
                </a:lnTo>
                <a:lnTo>
                  <a:pt x="350465" y="185419"/>
                </a:lnTo>
                <a:lnTo>
                  <a:pt x="330286" y="185419"/>
                </a:lnTo>
                <a:lnTo>
                  <a:pt x="330286" y="133350"/>
                </a:lnTo>
                <a:lnTo>
                  <a:pt x="327117" y="130809"/>
                </a:lnTo>
                <a:close/>
              </a:path>
              <a:path w="429259" h="337820">
                <a:moveTo>
                  <a:pt x="68079" y="147319"/>
                </a:moveTo>
                <a:lnTo>
                  <a:pt x="63609" y="147319"/>
                </a:lnTo>
                <a:lnTo>
                  <a:pt x="58323" y="153669"/>
                </a:lnTo>
                <a:lnTo>
                  <a:pt x="58511" y="157480"/>
                </a:lnTo>
                <a:lnTo>
                  <a:pt x="94597" y="190500"/>
                </a:lnTo>
                <a:lnTo>
                  <a:pt x="94597" y="214630"/>
                </a:lnTo>
                <a:lnTo>
                  <a:pt x="138215" y="214630"/>
                </a:lnTo>
                <a:lnTo>
                  <a:pt x="139762" y="213359"/>
                </a:lnTo>
                <a:lnTo>
                  <a:pt x="108734" y="213359"/>
                </a:lnTo>
                <a:lnTo>
                  <a:pt x="108734" y="171450"/>
                </a:lnTo>
                <a:lnTo>
                  <a:pt x="94597" y="171450"/>
                </a:lnTo>
                <a:lnTo>
                  <a:pt x="68079" y="147319"/>
                </a:lnTo>
                <a:close/>
              </a:path>
              <a:path w="429259" h="337820">
                <a:moveTo>
                  <a:pt x="139292" y="13969"/>
                </a:moveTo>
                <a:lnTo>
                  <a:pt x="100634" y="13969"/>
                </a:lnTo>
                <a:lnTo>
                  <a:pt x="122744" y="19050"/>
                </a:lnTo>
                <a:lnTo>
                  <a:pt x="140833" y="33019"/>
                </a:lnTo>
                <a:lnTo>
                  <a:pt x="153058" y="52069"/>
                </a:lnTo>
                <a:lnTo>
                  <a:pt x="157572" y="76200"/>
                </a:lnTo>
                <a:lnTo>
                  <a:pt x="157579" y="78739"/>
                </a:lnTo>
                <a:lnTo>
                  <a:pt x="159077" y="81280"/>
                </a:lnTo>
                <a:lnTo>
                  <a:pt x="187229" y="115569"/>
                </a:lnTo>
                <a:lnTo>
                  <a:pt x="189194" y="130809"/>
                </a:lnTo>
                <a:lnTo>
                  <a:pt x="186115" y="148589"/>
                </a:lnTo>
                <a:lnTo>
                  <a:pt x="177610" y="165100"/>
                </a:lnTo>
                <a:lnTo>
                  <a:pt x="164778" y="176530"/>
                </a:lnTo>
                <a:lnTo>
                  <a:pt x="148719" y="181609"/>
                </a:lnTo>
                <a:lnTo>
                  <a:pt x="146448" y="182880"/>
                </a:lnTo>
                <a:lnTo>
                  <a:pt x="144504" y="184150"/>
                </a:lnTo>
                <a:lnTo>
                  <a:pt x="143503" y="186689"/>
                </a:lnTo>
                <a:lnTo>
                  <a:pt x="137119" y="196850"/>
                </a:lnTo>
                <a:lnTo>
                  <a:pt x="128952" y="204469"/>
                </a:lnTo>
                <a:lnTo>
                  <a:pt x="119369" y="210819"/>
                </a:lnTo>
                <a:lnTo>
                  <a:pt x="108734" y="213359"/>
                </a:lnTo>
                <a:lnTo>
                  <a:pt x="139762" y="213359"/>
                </a:lnTo>
                <a:lnTo>
                  <a:pt x="145950" y="208280"/>
                </a:lnTo>
                <a:lnTo>
                  <a:pt x="154598" y="195580"/>
                </a:lnTo>
                <a:lnTo>
                  <a:pt x="164179" y="191769"/>
                </a:lnTo>
                <a:lnTo>
                  <a:pt x="194823" y="163830"/>
                </a:lnTo>
                <a:lnTo>
                  <a:pt x="203335" y="130809"/>
                </a:lnTo>
                <a:lnTo>
                  <a:pt x="201106" y="113030"/>
                </a:lnTo>
                <a:lnTo>
                  <a:pt x="194746" y="96519"/>
                </a:lnTo>
                <a:lnTo>
                  <a:pt x="184747" y="82550"/>
                </a:lnTo>
                <a:lnTo>
                  <a:pt x="171601" y="72389"/>
                </a:lnTo>
                <a:lnTo>
                  <a:pt x="164940" y="44450"/>
                </a:lnTo>
                <a:lnTo>
                  <a:pt x="149505" y="21589"/>
                </a:lnTo>
                <a:lnTo>
                  <a:pt x="139292" y="13969"/>
                </a:lnTo>
                <a:close/>
              </a:path>
              <a:path w="429259" h="337820">
                <a:moveTo>
                  <a:pt x="362851" y="158750"/>
                </a:moveTo>
                <a:lnTo>
                  <a:pt x="358380" y="158750"/>
                </a:lnTo>
                <a:lnTo>
                  <a:pt x="330286" y="185419"/>
                </a:lnTo>
                <a:lnTo>
                  <a:pt x="350465" y="185419"/>
                </a:lnTo>
                <a:lnTo>
                  <a:pt x="367953" y="168909"/>
                </a:lnTo>
                <a:lnTo>
                  <a:pt x="368139" y="165100"/>
                </a:lnTo>
                <a:lnTo>
                  <a:pt x="362851" y="158750"/>
                </a:lnTo>
                <a:close/>
              </a:path>
              <a:path w="429259" h="337820">
                <a:moveTo>
                  <a:pt x="105570" y="83819"/>
                </a:moveTo>
                <a:lnTo>
                  <a:pt x="97762" y="83819"/>
                </a:lnTo>
                <a:lnTo>
                  <a:pt x="94597" y="86359"/>
                </a:lnTo>
                <a:lnTo>
                  <a:pt x="94597" y="171450"/>
                </a:lnTo>
                <a:lnTo>
                  <a:pt x="108734" y="171450"/>
                </a:lnTo>
                <a:lnTo>
                  <a:pt x="108734" y="154939"/>
                </a:lnTo>
                <a:lnTo>
                  <a:pt x="130121" y="134619"/>
                </a:lnTo>
                <a:lnTo>
                  <a:pt x="108734" y="134619"/>
                </a:lnTo>
                <a:lnTo>
                  <a:pt x="108734" y="86359"/>
                </a:lnTo>
                <a:lnTo>
                  <a:pt x="105570" y="83819"/>
                </a:lnTo>
                <a:close/>
              </a:path>
              <a:path w="429259" h="337820">
                <a:moveTo>
                  <a:pt x="139726" y="110489"/>
                </a:moveTo>
                <a:lnTo>
                  <a:pt x="135256" y="110489"/>
                </a:lnTo>
                <a:lnTo>
                  <a:pt x="108734" y="134619"/>
                </a:lnTo>
                <a:lnTo>
                  <a:pt x="130121" y="134619"/>
                </a:lnTo>
                <a:lnTo>
                  <a:pt x="144824" y="120650"/>
                </a:lnTo>
                <a:lnTo>
                  <a:pt x="145012" y="116839"/>
                </a:lnTo>
                <a:lnTo>
                  <a:pt x="139726" y="110489"/>
                </a:lnTo>
                <a:close/>
              </a:path>
              <a:path w="429259" h="337820">
                <a:moveTo>
                  <a:pt x="322135" y="43180"/>
                </a:moveTo>
                <a:lnTo>
                  <a:pt x="303808" y="45719"/>
                </a:lnTo>
                <a:lnTo>
                  <a:pt x="295029" y="48259"/>
                </a:lnTo>
                <a:lnTo>
                  <a:pt x="286672" y="53339"/>
                </a:lnTo>
                <a:lnTo>
                  <a:pt x="283309" y="54609"/>
                </a:lnTo>
                <a:lnTo>
                  <a:pt x="282194" y="59689"/>
                </a:lnTo>
                <a:lnTo>
                  <a:pt x="286164" y="66039"/>
                </a:lnTo>
                <a:lnTo>
                  <a:pt x="290502" y="67309"/>
                </a:lnTo>
                <a:lnTo>
                  <a:pt x="293861" y="64769"/>
                </a:lnTo>
                <a:lnTo>
                  <a:pt x="300533" y="62230"/>
                </a:lnTo>
                <a:lnTo>
                  <a:pt x="307536" y="59689"/>
                </a:lnTo>
                <a:lnTo>
                  <a:pt x="322135" y="57150"/>
                </a:lnTo>
                <a:lnTo>
                  <a:pt x="361501" y="57150"/>
                </a:lnTo>
                <a:lnTo>
                  <a:pt x="349984" y="49530"/>
                </a:lnTo>
                <a:lnTo>
                  <a:pt x="322135" y="43180"/>
                </a:lnTo>
                <a:close/>
              </a:path>
              <a:path w="429259" h="337820">
                <a:moveTo>
                  <a:pt x="100634" y="0"/>
                </a:moveTo>
                <a:lnTo>
                  <a:pt x="60293" y="13969"/>
                </a:lnTo>
                <a:lnTo>
                  <a:pt x="56513" y="20319"/>
                </a:lnTo>
                <a:lnTo>
                  <a:pt x="61174" y="26669"/>
                </a:lnTo>
                <a:lnTo>
                  <a:pt x="65603" y="26669"/>
                </a:lnTo>
                <a:lnTo>
                  <a:pt x="68734" y="25400"/>
                </a:lnTo>
                <a:lnTo>
                  <a:pt x="76090" y="20319"/>
                </a:lnTo>
                <a:lnTo>
                  <a:pt x="83932" y="16509"/>
                </a:lnTo>
                <a:lnTo>
                  <a:pt x="100634" y="13969"/>
                </a:lnTo>
                <a:lnTo>
                  <a:pt x="139292" y="13969"/>
                </a:lnTo>
                <a:lnTo>
                  <a:pt x="127376" y="5080"/>
                </a:lnTo>
                <a:lnTo>
                  <a:pt x="10063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8861" y="42044"/>
            <a:ext cx="3357152" cy="923330"/>
          </a:xfrm>
          <a:prstGeom prst="rect">
            <a:avLst/>
          </a:prstGeom>
          <a:noFill/>
        </p:spPr>
        <p:txBody>
          <a:bodyPr lIns="91392" tIns="45696" rIns="91392" bIns="45696">
            <a:spAutoFit/>
          </a:bodyPr>
          <a:lstStyle/>
          <a:p>
            <a:pPr algn="ctr" defTabSz="575406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Биология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421721" y="1332015"/>
            <a:ext cx="3430115" cy="12892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7577" tIns="28788" rIns="57577" bIns="28788">
            <a:spAutoFit/>
          </a:bodyPr>
          <a:lstStyle/>
          <a:p>
            <a:pPr algn="ctr" defTabSz="575661"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Тема: </a:t>
            </a:r>
          </a:p>
          <a:p>
            <a:pPr algn="ctr" defTabSz="575661"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«Практическая работа 5. </a:t>
            </a:r>
          </a:p>
          <a:p>
            <a:pPr algn="ctr" defTabSz="575661"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задач на группы сцепления генов»</a:t>
            </a:r>
          </a:p>
        </p:txBody>
      </p:sp>
    </p:spTree>
    <p:extLst>
      <p:ext uri="{BB962C8B-B14F-4D97-AF65-F5344CB8AC3E}">
        <p14:creationId xmlns:p14="http://schemas.microsoft.com/office/powerpoint/2010/main" val="790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2" grpId="0"/>
      <p:bldP spid="23" grpId="0"/>
      <p:bldP spid="31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4" y="132269"/>
            <a:ext cx="5544616" cy="3862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РЕШЕНИЕ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5428" y="673239"/>
            <a:ext cx="5400601" cy="13849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При полном сцеплении организм: </a:t>
            </a:r>
            <a:endParaRPr lang="en-US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кроссоверные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гаметы дает два типа гамет: </a:t>
            </a:r>
            <a:r>
              <a:rPr lang="ru-RU" sz="2000" b="1" kern="800" spc="-6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kern="800" spc="-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kern="800" spc="-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кроссоверные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гаметы каждой по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50%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039200" y="1130389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Объект 3"/>
          <p:cNvSpPr>
            <a:spLocks noGrp="1"/>
          </p:cNvSpPr>
          <p:nvPr>
            <p:ph sz="half" idx="3"/>
          </p:nvPr>
        </p:nvSpPr>
        <p:spPr>
          <a:xfrm>
            <a:off x="4031853" y="732537"/>
            <a:ext cx="585484" cy="6771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30697" y="1028709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79925" y="1764060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5428" y="2016088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6" t="1" b="-1"/>
          <a:stretch/>
        </p:blipFill>
        <p:spPr bwMode="auto">
          <a:xfrm>
            <a:off x="800912" y="1786737"/>
            <a:ext cx="109800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428" y="2160104"/>
            <a:ext cx="540060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Расстояние между генами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м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показывает, что кроме не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кроссоверных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гамет есть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кроссоверные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гаметы, причем последних будет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323072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4" y="132269"/>
            <a:ext cx="5544616" cy="3862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РЕШЕНИЕ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792" y="674666"/>
            <a:ext cx="5400601" cy="369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Гаметы </a:t>
            </a:r>
            <a:r>
              <a:rPr lang="ru-RU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некроссоверные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792" y="1187996"/>
            <a:ext cx="540060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соотношение 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[(100% - 12%) : 2 = 44%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по 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44%. </a:t>
            </a:r>
            <a:r>
              <a:rPr lang="ru-RU" sz="1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Кроссоверные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гаметы: </a:t>
            </a:r>
            <a:r>
              <a:rPr lang="ru-RU" sz="1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кроссоверные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гаметы, их соотношение [ 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: 2 = 6%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по </a:t>
            </a: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6%.</a:t>
            </a:r>
          </a:p>
        </p:txBody>
      </p:sp>
      <p:pic>
        <p:nvPicPr>
          <p:cNvPr id="3074" name="Picture 2" descr="гаметы некроссоверные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8921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275769" y="990303"/>
            <a:ext cx="50405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23841" y="999715"/>
            <a:ext cx="50405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6" t="1" b="-1"/>
          <a:stretch/>
        </p:blipFill>
        <p:spPr bwMode="auto">
          <a:xfrm>
            <a:off x="4535909" y="708267"/>
            <a:ext cx="170635" cy="3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5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9605" y="674666"/>
            <a:ext cx="3807784" cy="2308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Гены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А, В,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лежат в одной хромосоме. Между генами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кроссинговер проходит с частотой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12,7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рекомбинантов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генам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23,3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расстояние между генами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морганид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Построить генетическую карту по взаиморасположению этих генов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в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хромосоме.</a:t>
            </a:r>
          </a:p>
        </p:txBody>
      </p:sp>
      <p:pic>
        <p:nvPicPr>
          <p:cNvPr id="10242" name="Picture 2" descr="Как относиться к чужому мнению? Что делать, если вы зависимы от оценок  других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r="23275"/>
          <a:stretch/>
        </p:blipFill>
        <p:spPr bwMode="auto">
          <a:xfrm>
            <a:off x="179425" y="599795"/>
            <a:ext cx="1512168" cy="25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792" y="611932"/>
            <a:ext cx="5400601" cy="10156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1%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кроссинговера равен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морганиде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 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Рекомбинанты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это организмы, образовавшиеся при слиянии 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кроссоверных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гамет. Так как гены в хромосоме лежат линейно, чертим прямую линию и откладываем расстояние между генами, которое выражено в 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морганидах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лок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05" y="1681053"/>
            <a:ext cx="3888432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673" y="1681053"/>
            <a:ext cx="684077" cy="3600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36м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72" y="2776829"/>
            <a:ext cx="855712" cy="3600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12,7м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43092" y="2782122"/>
            <a:ext cx="855712" cy="3600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23,3м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489" y="1944080"/>
            <a:ext cx="402047" cy="3600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09" y="2117123"/>
            <a:ext cx="306582" cy="2918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С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3821" y="2108548"/>
            <a:ext cx="306582" cy="2918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2079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8099" y="575928"/>
            <a:ext cx="5400601" cy="8925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Гены в хромосомах лежат линейно, в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определённых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местах – </a:t>
            </a:r>
            <a:r>
              <a:rPr 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локусах. </a:t>
            </a:r>
            <a:endParaRPr lang="ru-RU" sz="1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Одна </a:t>
            </a:r>
            <a:r>
              <a:rPr lang="ru-RU" sz="1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морганида</a:t>
            </a:r>
            <a:r>
              <a:rPr 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одному проценту 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кроссинговера или рекомбинантных (</a:t>
            </a:r>
            <a:r>
              <a:rPr lang="ru-RU" sz="1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кроссоверных</a:t>
            </a:r>
            <a:r>
              <a:rPr 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особей.</a:t>
            </a:r>
          </a:p>
        </p:txBody>
      </p:sp>
      <p:pic>
        <p:nvPicPr>
          <p:cNvPr id="8194" name="Picture 2" descr="лок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05" y="1681053"/>
            <a:ext cx="3888432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673" y="1681053"/>
            <a:ext cx="684077" cy="3600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36м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72" y="2776829"/>
            <a:ext cx="855712" cy="3600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12,7м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43092" y="2782122"/>
            <a:ext cx="855712" cy="3600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23,3м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489" y="1944080"/>
            <a:ext cx="402047" cy="3600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09" y="2117123"/>
            <a:ext cx="306582" cy="2918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С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3821" y="2108548"/>
            <a:ext cx="306582" cy="2918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8818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107" y="611932"/>
            <a:ext cx="5400601" cy="646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Расстояние между генами </a:t>
            </a:r>
            <a:r>
              <a:rPr lang="ru-RU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1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морганид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Каков процент кроссинговера? Сколько 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некроссоверных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кроссоверных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гамет образуется у данной особи? Какова сила сцепление между генами?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07" y="1325152"/>
            <a:ext cx="5385682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1557" y="2232112"/>
            <a:ext cx="541795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Процент кроссинговера – 6%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Некроссоверных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по 47%; 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Кроссоверных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3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%.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Сила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сцепления: 100% - 6% = 94%</a:t>
            </a:r>
            <a:endParaRPr lang="en-US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930838" y="544353"/>
            <a:ext cx="3744416" cy="1862048"/>
          </a:xfrm>
        </p:spPr>
        <p:txBody>
          <a:bodyPr/>
          <a:lstStyle/>
          <a:p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кроликов рецессивный ген белой пятнистости 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(голландские кролики) 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сцеплен с рецессивным геном обуславливающим длинный волосяной покров 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ангорского типа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Кроссинговер на этом участке составляет 14%. </a:t>
            </a:r>
            <a:r>
              <a:rPr lang="ru-RU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Гомозиготного длинношерстного пятнистого кролика 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скрестили 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с 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особью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дикого типа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фенотипы, и в каком соотношении должны иметь место в случае возвратного скрещивания гибридов первого поколения с голландским длинношерстным кроликом?</a:t>
            </a:r>
          </a:p>
        </p:txBody>
      </p:sp>
      <p:pic>
        <p:nvPicPr>
          <p:cNvPr id="1028" name="Picture 4" descr="Голландский кролик описание породы, характеристики, внешний вид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260" r="10852" b="7585"/>
          <a:stretch/>
        </p:blipFill>
        <p:spPr bwMode="auto">
          <a:xfrm>
            <a:off x="107417" y="575928"/>
            <a:ext cx="1764196" cy="1280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нгорский кролик - история, уход, кормление, разведение, основная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8276" r="16191" b="12032"/>
          <a:stretch/>
        </p:blipFill>
        <p:spPr bwMode="auto">
          <a:xfrm>
            <a:off x="197427" y="1941396"/>
            <a:ext cx="1584176" cy="112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69" y="2215967"/>
            <a:ext cx="1368152" cy="91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Изделия из пуха кролика: Товары из кроличьего пуха | Пуховый Мир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56" y="2246714"/>
            <a:ext cx="914261" cy="9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8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43423" y="525941"/>
            <a:ext cx="3905339" cy="3053144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Дано: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серый (дикий кролик)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короткая шерсть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белый пятнистый (голландский)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длинная шерсть (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ангорка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Фенотипы в случае возвратного скрещивания гибридов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F1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голландским длинношерстным кроликом - ?</a:t>
            </a:r>
          </a:p>
          <a:p>
            <a:pPr marL="0" indent="0">
              <a:buNone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ВМЕСТЕ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027758" y="611932"/>
            <a:ext cx="36004" cy="255628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98214" y="1980084"/>
            <a:ext cx="3929544" cy="2735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291062" y="1258196"/>
            <a:ext cx="585484" cy="6771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ВМЕСТЕ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89906" y="1554368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91062" y="1656048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9425" y="1399541"/>
            <a:ext cx="540060" cy="5151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967072" y="1525699"/>
            <a:ext cx="210395" cy="388965"/>
            <a:chOff x="374" y="1098"/>
            <a:chExt cx="202" cy="390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374" y="1098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32" y="1371663"/>
            <a:ext cx="503581" cy="48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2226465" y="1486084"/>
            <a:ext cx="318615" cy="367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2241708" y="1492708"/>
            <a:ext cx="303375" cy="3614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2051"/>
          <p:cNvSpPr txBox="1"/>
          <p:nvPr/>
        </p:nvSpPr>
        <p:spPr>
          <a:xfrm>
            <a:off x="3504427" y="1163509"/>
            <a:ext cx="739749" cy="784830"/>
          </a:xfrm>
          <a:prstGeom prst="rect">
            <a:avLst/>
          </a:prstGeom>
          <a:noFill/>
        </p:spPr>
        <p:txBody>
          <a:bodyPr wrap="square" lIns="91419" tIns="45711" rIns="91419" bIns="457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В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В</a:t>
            </a:r>
          </a:p>
        </p:txBody>
      </p:sp>
      <p:cxnSp>
        <p:nvCxnSpPr>
          <p:cNvPr id="37" name="Прямая соединительная линия 36"/>
          <p:cNvCxnSpPr>
            <a:stCxn id="2052" idx="1"/>
          </p:cNvCxnSpPr>
          <p:nvPr/>
        </p:nvCxnSpPr>
        <p:spPr>
          <a:xfrm flipV="1">
            <a:off x="3504426" y="1551376"/>
            <a:ext cx="599970" cy="45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518912" y="1640782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05553" y="2063247"/>
            <a:ext cx="513932" cy="4680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058994" y="2431298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16" y="598400"/>
            <a:ext cx="1040414" cy="693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Объект 3"/>
          <p:cNvSpPr>
            <a:spLocks noGrp="1"/>
          </p:cNvSpPr>
          <p:nvPr>
            <p:ph sz="half" idx="3"/>
          </p:nvPr>
        </p:nvSpPr>
        <p:spPr>
          <a:xfrm>
            <a:off x="1054187" y="2102691"/>
            <a:ext cx="585484" cy="3077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028565" y="2426238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64955" y="1974764"/>
            <a:ext cx="739749" cy="506756"/>
          </a:xfrm>
          <a:prstGeom prst="rect">
            <a:avLst/>
          </a:prstGeom>
          <a:noFill/>
        </p:spPr>
        <p:txBody>
          <a:bodyPr wrap="square" lIns="91419" tIns="45711" rIns="91419" bIns="457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В</a:t>
            </a:r>
          </a:p>
        </p:txBody>
      </p:sp>
      <p:cxnSp>
        <p:nvCxnSpPr>
          <p:cNvPr id="2060" name="Прямая со стрелкой 2059"/>
          <p:cNvCxnSpPr>
            <a:stCxn id="4" idx="2"/>
            <a:endCxn id="48" idx="0"/>
          </p:cNvCxnSpPr>
          <p:nvPr/>
        </p:nvCxnSpPr>
        <p:spPr>
          <a:xfrm flipH="1">
            <a:off x="1346932" y="1935304"/>
            <a:ext cx="236875" cy="167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852962" y="1914664"/>
            <a:ext cx="251437" cy="2514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98157" y="2664160"/>
            <a:ext cx="557335" cy="4680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8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40305" y="2401993"/>
            <a:ext cx="739749" cy="784830"/>
          </a:xfrm>
          <a:prstGeom prst="rect">
            <a:avLst/>
          </a:prstGeom>
          <a:noFill/>
        </p:spPr>
        <p:txBody>
          <a:bodyPr wrap="square" lIns="91419" tIns="45711" rIns="91419" bIns="457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В</a:t>
            </a:r>
          </a:p>
          <a:p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  b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440305" y="2794408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440305" y="2898186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04" y="2067536"/>
            <a:ext cx="756086" cy="50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 descr="Изделия из пуха кролика: Товары из кроличьего пуха | Пуховый Мир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5250" r="8557" b="3228"/>
          <a:stretch/>
        </p:blipFill>
        <p:spPr bwMode="auto">
          <a:xfrm>
            <a:off x="1174535" y="579921"/>
            <a:ext cx="706335" cy="751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 animBg="1"/>
      <p:bldP spid="2052" grpId="0"/>
      <p:bldP spid="43" grpId="0" animBg="1"/>
      <p:bldP spid="48" grpId="0" build="p"/>
      <p:bldP spid="50" grpId="0"/>
      <p:bldP spid="55" grpId="0" animBg="1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8" y="132269"/>
            <a:ext cx="5220082" cy="386260"/>
          </a:xfrm>
        </p:spPr>
        <p:txBody>
          <a:bodyPr>
            <a:normAutofit/>
          </a:bodyPr>
          <a:lstStyle/>
          <a:p>
            <a:r>
              <a:rPr lang="ru-RU" dirty="0" smtClean="0"/>
              <a:t>ВОЗВРАТНОЕ СКРЕЩИВАНИЕ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425" y="1399541"/>
            <a:ext cx="540060" cy="5151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474" y="2433538"/>
            <a:ext cx="513932" cy="4680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G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Изделия из пуха кролика: Товары из кроличьего пуха | Пуховый Мир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5250" r="8557" b="3228"/>
          <a:stretch/>
        </p:blipFill>
        <p:spPr bwMode="auto">
          <a:xfrm>
            <a:off x="1115532" y="554469"/>
            <a:ext cx="706335" cy="751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16" y="598400"/>
            <a:ext cx="1040414" cy="693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967072" y="1525699"/>
            <a:ext cx="210395" cy="388965"/>
            <a:chOff x="374" y="1098"/>
            <a:chExt cx="202" cy="390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74" y="1098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31" y="1381886"/>
            <a:ext cx="503581" cy="48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226465" y="1486084"/>
            <a:ext cx="318615" cy="3679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241708" y="1492708"/>
            <a:ext cx="303375" cy="3614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3"/>
          <p:cNvSpPr>
            <a:spLocks noGrp="1"/>
          </p:cNvSpPr>
          <p:nvPr>
            <p:ph sz="half" idx="3"/>
          </p:nvPr>
        </p:nvSpPr>
        <p:spPr>
          <a:xfrm>
            <a:off x="1291062" y="1258196"/>
            <a:ext cx="585484" cy="6771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89906" y="1554368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291062" y="1656048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65940" y="1264685"/>
            <a:ext cx="739749" cy="861774"/>
          </a:xfrm>
          <a:prstGeom prst="rect">
            <a:avLst/>
          </a:prstGeom>
          <a:noFill/>
        </p:spPr>
        <p:txBody>
          <a:bodyPr wrap="square" lIns="91419" tIns="45711" rIns="91419" bIns="457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  В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   b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21881" y="1682361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21881" y="1781927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98320" y="2736168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Объект 3"/>
          <p:cNvSpPr>
            <a:spLocks noGrp="1"/>
          </p:cNvSpPr>
          <p:nvPr>
            <p:ph sz="half" idx="3"/>
          </p:nvPr>
        </p:nvSpPr>
        <p:spPr>
          <a:xfrm>
            <a:off x="967069" y="2321002"/>
            <a:ext cx="585484" cy="3077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cxnSp>
        <p:nvCxnSpPr>
          <p:cNvPr id="25" name="Прямая со стрелкой 24"/>
          <p:cNvCxnSpPr>
            <a:endCxn id="24" idx="0"/>
          </p:cNvCxnSpPr>
          <p:nvPr/>
        </p:nvCxnSpPr>
        <p:spPr>
          <a:xfrm flipH="1">
            <a:off x="1259811" y="1935304"/>
            <a:ext cx="323994" cy="3856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53111" y="2253915"/>
            <a:ext cx="739749" cy="506756"/>
          </a:xfrm>
          <a:prstGeom prst="rect">
            <a:avLst/>
          </a:prstGeom>
          <a:noFill/>
        </p:spPr>
        <p:txBody>
          <a:bodyPr wrap="square" lIns="91419" tIns="45711" rIns="91419" bIns="457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А 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330244" y="2736168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309667" y="2736168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254397" y="2321002"/>
            <a:ext cx="696024" cy="400110"/>
          </a:xfrm>
          <a:prstGeom prst="rect">
            <a:avLst/>
          </a:prstGeom>
        </p:spPr>
        <p:txBody>
          <a:bodyPr wrap="none" lIns="91419" tIns="45711" rIns="91419" bIns="45711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   b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47897" y="2319616"/>
            <a:ext cx="729815" cy="400110"/>
          </a:xfrm>
          <a:prstGeom prst="rect">
            <a:avLst/>
          </a:prstGeom>
        </p:spPr>
        <p:txBody>
          <a:bodyPr wrap="none" lIns="91419" tIns="45711" rIns="91419" bIns="45711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 b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124260" y="2741546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933912" y="2741546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864215" y="2319616"/>
            <a:ext cx="724878" cy="400110"/>
          </a:xfrm>
          <a:prstGeom prst="rect">
            <a:avLst/>
          </a:prstGeom>
        </p:spPr>
        <p:txBody>
          <a:bodyPr wrap="none" lIns="91419" tIns="45711" rIns="91419" bIns="45711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  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872385" y="2006972"/>
            <a:ext cx="411496" cy="369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521881" y="2018996"/>
            <a:ext cx="216999" cy="414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175871" y="1960272"/>
            <a:ext cx="883811" cy="417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754293" y="1914660"/>
            <a:ext cx="665016" cy="404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build="p"/>
      <p:bldP spid="20" grpId="0"/>
      <p:bldP spid="24" grpId="0" build="p"/>
      <p:bldP spid="26" grpId="0"/>
      <p:bldP spid="29" grpId="0"/>
      <p:bldP spid="30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ЗАНЯТИЯ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7557" y="683940"/>
            <a:ext cx="4257113" cy="2308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 теоретического  материала по теме: «Сцепленное наследование признаков»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Усвоение алгоритма решения  задач на сцепленное наследование признаков</a:t>
            </a:r>
          </a:p>
        </p:txBody>
      </p:sp>
      <p:pic>
        <p:nvPicPr>
          <p:cNvPr id="2050" name="Picture 2" descr="Курсовая работа (курсовой проект). Стоимость – от 900 рублей. Срок  выполнения – от одного дня. Гарантии. Бесплатные до… | 3d персонаж, Веселые  картинки, Презентаци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23" y="539924"/>
            <a:ext cx="2160240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443" y="179265"/>
            <a:ext cx="435837" cy="3654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F</a:t>
            </a:r>
            <a:endParaRPr lang="ru-RU" sz="2800" b="1" baseline="-25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69274"/>
              </p:ext>
            </p:extLst>
          </p:nvPr>
        </p:nvGraphicFramePr>
        <p:xfrm>
          <a:off x="251434" y="536217"/>
          <a:ext cx="5328590" cy="1268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18"/>
                <a:gridCol w="1065718"/>
                <a:gridCol w="1065718"/>
                <a:gridCol w="1065718"/>
                <a:gridCol w="1065718"/>
              </a:tblGrid>
              <a:tr h="54377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2455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Объект 3"/>
          <p:cNvSpPr>
            <a:spLocks noGrp="1"/>
          </p:cNvSpPr>
          <p:nvPr>
            <p:ph sz="half" idx="3"/>
          </p:nvPr>
        </p:nvSpPr>
        <p:spPr>
          <a:xfrm>
            <a:off x="2591693" y="641965"/>
            <a:ext cx="585484" cy="3077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62499" y="938062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Объект 3"/>
          <p:cNvSpPr>
            <a:spLocks noGrp="1"/>
          </p:cNvSpPr>
          <p:nvPr>
            <p:ph sz="half" idx="3"/>
          </p:nvPr>
        </p:nvSpPr>
        <p:spPr>
          <a:xfrm>
            <a:off x="483186" y="1079985"/>
            <a:ext cx="585484" cy="3077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3186" y="1394701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353757" y="720239"/>
            <a:ext cx="156417" cy="293220"/>
            <a:chOff x="374" y="1098"/>
            <a:chExt cx="202" cy="390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74" y="1098"/>
              <a:ext cx="192" cy="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80" y="129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84" y="139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251434" y="575931"/>
            <a:ext cx="1044115" cy="43753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1" y="568275"/>
            <a:ext cx="308668" cy="29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 ВМЕСТЕ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85368" y="520689"/>
            <a:ext cx="744904" cy="507831"/>
          </a:xfrm>
          <a:prstGeom prst="rect">
            <a:avLst/>
          </a:prstGeom>
          <a:noFill/>
        </p:spPr>
        <p:txBody>
          <a:bodyPr wrap="square" lIns="91419" tIns="45711" rIns="91419" bIns="457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А 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91693" y="938062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635812" y="566273"/>
            <a:ext cx="729815" cy="400110"/>
          </a:xfrm>
          <a:prstGeom prst="rect">
            <a:avLst/>
          </a:prstGeom>
        </p:spPr>
        <p:txBody>
          <a:bodyPr wrap="none" lIns="91419" tIns="45711" rIns="91419" bIns="45711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   b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9925" y="536214"/>
            <a:ext cx="724878" cy="400110"/>
          </a:xfrm>
          <a:prstGeom prst="rect">
            <a:avLst/>
          </a:prstGeom>
        </p:spPr>
        <p:txBody>
          <a:bodyPr wrap="none" lIns="91419" tIns="45711" rIns="91419" bIns="45711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   B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707974" y="936324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49622" y="936324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90523" y="959572"/>
            <a:ext cx="739749" cy="506756"/>
          </a:xfrm>
          <a:prstGeom prst="rect">
            <a:avLst/>
          </a:prstGeom>
          <a:noFill/>
        </p:spPr>
        <p:txBody>
          <a:bodyPr wrap="square" lIns="91419" tIns="45711" rIns="91419" bIns="457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А 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В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43296" y="1387761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543296" y="1478856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Объект 3"/>
          <p:cNvSpPr>
            <a:spLocks noGrp="1"/>
          </p:cNvSpPr>
          <p:nvPr>
            <p:ph sz="half" idx="3"/>
          </p:nvPr>
        </p:nvSpPr>
        <p:spPr>
          <a:xfrm>
            <a:off x="1535006" y="1410996"/>
            <a:ext cx="612977" cy="3077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28781" y="575928"/>
            <a:ext cx="210885" cy="249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03868" y="573569"/>
            <a:ext cx="210885" cy="249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293458" y="603480"/>
            <a:ext cx="210885" cy="249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353815" y="566273"/>
            <a:ext cx="210885" cy="2496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35" name="Объект 3"/>
          <p:cNvSpPr>
            <a:spLocks noGrp="1"/>
          </p:cNvSpPr>
          <p:nvPr>
            <p:ph sz="half" idx="3"/>
          </p:nvPr>
        </p:nvSpPr>
        <p:spPr>
          <a:xfrm>
            <a:off x="2615308" y="1414971"/>
            <a:ext cx="585484" cy="3077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half" idx="3"/>
          </p:nvPr>
        </p:nvSpPr>
        <p:spPr>
          <a:xfrm>
            <a:off x="2591693" y="1117307"/>
            <a:ext cx="585484" cy="30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591693" y="1478856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591693" y="1405456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635921" y="1025021"/>
            <a:ext cx="729815" cy="400110"/>
          </a:xfrm>
          <a:prstGeom prst="rect">
            <a:avLst/>
          </a:prstGeom>
        </p:spPr>
        <p:txBody>
          <a:bodyPr wrap="none" lIns="91419" tIns="45711" rIns="91419" bIns="45711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   b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708083" y="1387761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707974" y="1480094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Объект 3"/>
          <p:cNvSpPr>
            <a:spLocks noGrp="1"/>
          </p:cNvSpPr>
          <p:nvPr>
            <p:ph sz="half" idx="3"/>
          </p:nvPr>
        </p:nvSpPr>
        <p:spPr>
          <a:xfrm>
            <a:off x="3743823" y="1422077"/>
            <a:ext cx="549637" cy="3077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44536" y="1043186"/>
            <a:ext cx="654346" cy="400110"/>
          </a:xfrm>
          <a:prstGeom prst="rect">
            <a:avLst/>
          </a:prstGeom>
        </p:spPr>
        <p:txBody>
          <a:bodyPr wrap="none" lIns="91419" tIns="45711" rIns="91419" bIns="45711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  B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Объект 3"/>
          <p:cNvSpPr>
            <a:spLocks noGrp="1"/>
          </p:cNvSpPr>
          <p:nvPr>
            <p:ph sz="half" idx="3"/>
          </p:nvPr>
        </p:nvSpPr>
        <p:spPr>
          <a:xfrm>
            <a:off x="4772041" y="1410996"/>
            <a:ext cx="585484" cy="3077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а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772041" y="1383602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768328" y="1465113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619586" y="1729854"/>
            <a:ext cx="614636" cy="1782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43%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589232" y="1734628"/>
            <a:ext cx="614636" cy="1782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43%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693507" y="1734628"/>
            <a:ext cx="614636" cy="1782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00247" y="1713390"/>
            <a:ext cx="634861" cy="1782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9" tIns="45711" rIns="91419" bIns="45711"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9425" y="2741847"/>
            <a:ext cx="1998296" cy="338554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100% -14% = 86%</a:t>
            </a:r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30" y="1980084"/>
            <a:ext cx="1040414" cy="693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Изделия из пуха кролика: Товары из кроличьего пуха | Пуховый Мир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5250" r="8557" b="3228"/>
          <a:stretch/>
        </p:blipFill>
        <p:spPr bwMode="auto">
          <a:xfrm>
            <a:off x="2531267" y="1951085"/>
            <a:ext cx="816510" cy="751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Ангорский кролик: описание породы, виды - декоративный или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" t="-222" r="12281" b="9243"/>
          <a:stretch/>
        </p:blipFill>
        <p:spPr bwMode="auto">
          <a:xfrm>
            <a:off x="3467400" y="1941599"/>
            <a:ext cx="1036943" cy="770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Голландский кролик описание породы, характеристики, внешний вид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260" r="10853" b="17270"/>
          <a:stretch/>
        </p:blipFill>
        <p:spPr bwMode="auto">
          <a:xfrm>
            <a:off x="4553928" y="1924177"/>
            <a:ext cx="1038193" cy="7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2773745" y="2772172"/>
            <a:ext cx="1998296" cy="33855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6:6:1:1</a:t>
            </a:r>
          </a:p>
        </p:txBody>
      </p:sp>
    </p:spTree>
    <p:extLst>
      <p:ext uri="{BB962C8B-B14F-4D97-AF65-F5344CB8AC3E}">
        <p14:creationId xmlns:p14="http://schemas.microsoft.com/office/powerpoint/2010/main" val="36707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1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P spid="9" grpId="0" build="p"/>
      <p:bldP spid="19" grpId="0"/>
      <p:bldP spid="21" grpId="0"/>
      <p:bldP spid="22" grpId="0"/>
      <p:bldP spid="25" grpId="0"/>
      <p:bldP spid="30" grpId="0" build="p"/>
      <p:bldP spid="31" grpId="0" animBg="1"/>
      <p:bldP spid="32" grpId="0" animBg="1"/>
      <p:bldP spid="33" grpId="0" animBg="1"/>
      <p:bldP spid="34" grpId="0" animBg="1"/>
      <p:bldP spid="35" grpId="0" build="p"/>
      <p:bldP spid="36" grpId="0" build="p"/>
      <p:bldP spid="39" grpId="0"/>
      <p:bldP spid="42" grpId="0" build="p"/>
      <p:bldP spid="43" grpId="0"/>
      <p:bldP spid="44" grpId="0" build="p"/>
      <p:bldP spid="47" grpId="0" animBg="1"/>
      <p:bldP spid="48" grpId="0" animBg="1"/>
      <p:bldP spid="49" grpId="0" animBg="1"/>
      <p:bldP spid="50" grpId="0" animBg="1"/>
      <p:bldP spid="51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АДАНИЕ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763601" y="647936"/>
            <a:ext cx="3744416" cy="86177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Решить задачи 1,2,3 на странице 89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t="11290" r="36054" b="14796"/>
          <a:stretch/>
        </p:blipFill>
        <p:spPr bwMode="auto">
          <a:xfrm>
            <a:off x="179425" y="566912"/>
            <a:ext cx="1440160" cy="253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Премиум векторы | Люди с вопросительными знаками. мужчина и женщина с  вопросом, думая, пар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53" y="1626947"/>
            <a:ext cx="2772308" cy="1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7" y="132269"/>
            <a:ext cx="5580620" cy="3862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РАСПОЛОЖЕНИЕ ГЕНОВ В ХРОМОСОМЕ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0960" y="667519"/>
            <a:ext cx="407961" cy="1293035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4907" y="667519"/>
            <a:ext cx="407961" cy="1293035"/>
          </a:xfrm>
          <a:prstGeom prst="round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63804" y="667518"/>
            <a:ext cx="407961" cy="125853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61755" y="667518"/>
            <a:ext cx="408961" cy="125853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0718" y="1722048"/>
            <a:ext cx="1027180" cy="3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sz="1800" b="1">
                <a:solidFill>
                  <a:prstClr val="black"/>
                </a:solidFill>
              </a:rPr>
              <a:t>…………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 rot="16200000">
            <a:off x="4107403" y="1117681"/>
            <a:ext cx="1316286" cy="415960"/>
          </a:xfrm>
          <a:prstGeom prst="flowChartPunchedTape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 rot="16200000">
            <a:off x="4606355" y="1117681"/>
            <a:ext cx="1316286" cy="415960"/>
          </a:xfrm>
          <a:prstGeom prst="flowChartPunchedTape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2990" y="667519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b="1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28864" y="667519"/>
            <a:ext cx="316969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b="1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90829" y="667519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b="1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970718" y="701270"/>
            <a:ext cx="316969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b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94600" y="701270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b="1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94600" y="1790300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B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41480" y="667519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a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41480" y="1790300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b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5955" y="735771"/>
            <a:ext cx="316970" cy="2377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19903" y="735771"/>
            <a:ext cx="317970" cy="2377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53794" y="837773"/>
            <a:ext cx="226979" cy="170254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4" name="Облако 23"/>
          <p:cNvSpPr/>
          <p:nvPr/>
        </p:nvSpPr>
        <p:spPr>
          <a:xfrm>
            <a:off x="2607751" y="803273"/>
            <a:ext cx="271974" cy="238506"/>
          </a:xfrm>
          <a:prstGeom prst="cloud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557565" y="735771"/>
            <a:ext cx="317970" cy="2377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056518" y="735771"/>
            <a:ext cx="317970" cy="237756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648556" y="1722047"/>
            <a:ext cx="271974" cy="204006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8" name="Облако 27"/>
          <p:cNvSpPr/>
          <p:nvPr/>
        </p:nvSpPr>
        <p:spPr>
          <a:xfrm>
            <a:off x="5147508" y="1688297"/>
            <a:ext cx="316970" cy="272257"/>
          </a:xfrm>
          <a:prstGeom prst="cloud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71975" y="2124100"/>
            <a:ext cx="5173507" cy="97525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51423" tIns="25712" rIns="51423" bIns="25712">
            <a:spAutoFit/>
          </a:bodyPr>
          <a:lstStyle>
            <a:lvl1pPr indent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4232" eaLnBrk="1" hangingPunct="1"/>
            <a:r>
              <a:rPr lang="ru-RU" altLang="ru-RU" b="1" dirty="0">
                <a:solidFill>
                  <a:srgbClr val="FF0000"/>
                </a:solidFill>
              </a:rPr>
              <a:t>Сцепленные гены </a:t>
            </a:r>
            <a:r>
              <a:rPr lang="ru-RU" altLang="ru-RU" dirty="0">
                <a:solidFill>
                  <a:prstClr val="black"/>
                </a:solidFill>
              </a:rPr>
              <a:t>– это гены, расположенные в одной хромосоме </a:t>
            </a:r>
            <a:endParaRPr lang="en-US" altLang="ru-RU" dirty="0" smtClean="0">
              <a:solidFill>
                <a:prstClr val="black"/>
              </a:solidFill>
            </a:endParaRPr>
          </a:p>
          <a:p>
            <a:pPr algn="ctr" defTabSz="514232" eaLnBrk="1" hangingPunct="1"/>
            <a:r>
              <a:rPr lang="ru-RU" altLang="ru-RU" dirty="0" smtClean="0">
                <a:solidFill>
                  <a:prstClr val="black"/>
                </a:solidFill>
              </a:rPr>
              <a:t>и </a:t>
            </a:r>
            <a:r>
              <a:rPr lang="ru-RU" altLang="ru-RU" dirty="0">
                <a:solidFill>
                  <a:prstClr val="black"/>
                </a:solidFill>
              </a:rPr>
              <a:t>отвечающие за разные признаки.</a:t>
            </a:r>
          </a:p>
        </p:txBody>
      </p:sp>
    </p:spTree>
    <p:extLst>
      <p:ext uri="{BB962C8B-B14F-4D97-AF65-F5344CB8AC3E}">
        <p14:creationId xmlns:p14="http://schemas.microsoft.com/office/powerpoint/2010/main" val="24965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  <p:bldP spid="18" grpId="0"/>
      <p:bldP spid="19" grpId="0"/>
      <p:bldP spid="20" grpId="0"/>
      <p:bldP spid="25" grpId="0" animBg="1"/>
      <p:bldP spid="26" grpId="0" animBg="1"/>
      <p:bldP spid="27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7" y="132269"/>
            <a:ext cx="5580620" cy="386260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ГЕНЕТИЧЕСКАЯ ФОРМУЛА ДИГОМОЗИГОТЫ</a:t>
            </a:r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2343825" y="2435835"/>
            <a:ext cx="1314875" cy="6014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2997808" y="2113463"/>
            <a:ext cx="51901" cy="1269879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24807" y="2666926"/>
            <a:ext cx="271974" cy="156852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50738" y="2666926"/>
            <a:ext cx="271974" cy="1568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04742" y="2375648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B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5400000">
            <a:off x="3021001" y="-29232"/>
            <a:ext cx="52476" cy="1845824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79380" y="589572"/>
            <a:ext cx="360331" cy="51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sz="3000" b="1" dirty="0">
                <a:solidFill>
                  <a:srgbClr val="0000FF"/>
                </a:solidFill>
              </a:rPr>
              <a:t>P</a:t>
            </a:r>
            <a:endParaRPr lang="ru-RU" altLang="ru-RU" sz="30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05310" y="486819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b="1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2305310" y="812597"/>
            <a:ext cx="271974" cy="156852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30193" y="812597"/>
            <a:ext cx="271974" cy="1568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3021288" y="277171"/>
            <a:ext cx="51901" cy="1845824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05310" y="1118605"/>
            <a:ext cx="271974" cy="156852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30193" y="1118605"/>
            <a:ext cx="271974" cy="1568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60315" y="1303591"/>
            <a:ext cx="316969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b="1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30193" y="486819"/>
            <a:ext cx="316969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B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30193" y="1269840"/>
            <a:ext cx="316969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B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79379" y="2120363"/>
            <a:ext cx="403612" cy="51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sz="3000" b="1">
                <a:solidFill>
                  <a:srgbClr val="0000FF"/>
                </a:solidFill>
              </a:rPr>
              <a:t>G</a:t>
            </a:r>
            <a:endParaRPr lang="ru-RU" altLang="ru-RU" sz="3000" b="1">
              <a:solidFill>
                <a:srgbClr val="0000FF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51306" y="1717037"/>
            <a:ext cx="1314875" cy="60145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5400000">
            <a:off x="3005003" y="1381523"/>
            <a:ext cx="52478" cy="1269879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32288" y="1644100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b="1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58219" y="1644100"/>
            <a:ext cx="316969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B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32286" y="2375648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b="1">
                <a:solidFill>
                  <a:prstClr val="black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0082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132269"/>
            <a:ext cx="5616624" cy="386260"/>
          </a:xfrm>
        </p:spPr>
        <p:txBody>
          <a:bodyPr>
            <a:noAutofit/>
          </a:bodyPr>
          <a:lstStyle/>
          <a:p>
            <a:r>
              <a:rPr lang="ru-RU" altLang="ru-RU" sz="1800" dirty="0" smtClean="0">
                <a:solidFill>
                  <a:schemeClr val="bg1"/>
                </a:solidFill>
              </a:rPr>
              <a:t>ГЕНЕТИЧЕСКАЯ ФОРМУЛА ДИГЕТЕРОЗИГОТЫ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29912" y="2457817"/>
            <a:ext cx="1314875" cy="67439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1576097" y="2209889"/>
            <a:ext cx="67502" cy="1269879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36825" y="2742825"/>
            <a:ext cx="271974" cy="2040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1614717" y="-66833"/>
            <a:ext cx="68252" cy="1845824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0984" y="550447"/>
            <a:ext cx="360331" cy="51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sz="3000" b="1" dirty="0">
                <a:solidFill>
                  <a:srgbClr val="0000FF"/>
                </a:solidFill>
              </a:rPr>
              <a:t>P</a:t>
            </a:r>
            <a:endParaRPr lang="ru-RU" altLang="ru-RU" sz="3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6914" y="447694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b="1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906914" y="754451"/>
            <a:ext cx="271974" cy="204006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31797" y="754451"/>
            <a:ext cx="271974" cy="2040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615092" y="239550"/>
            <a:ext cx="67502" cy="1845824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06914" y="1060459"/>
            <a:ext cx="271974" cy="204006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31797" y="1060459"/>
            <a:ext cx="271974" cy="2040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06914" y="1196214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b="1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31797" y="447694"/>
            <a:ext cx="316969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B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31797" y="1230715"/>
            <a:ext cx="316969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b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0983" y="2081238"/>
            <a:ext cx="403612" cy="51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sz="3000" b="1">
                <a:solidFill>
                  <a:srgbClr val="0000FF"/>
                </a:solidFill>
              </a:rPr>
              <a:t>G</a:t>
            </a:r>
            <a:endParaRPr lang="ru-RU" altLang="ru-RU" sz="3000" b="1">
              <a:solidFill>
                <a:srgbClr val="0000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52910" y="1604975"/>
            <a:ext cx="1314875" cy="66314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5400000">
            <a:off x="1598720" y="1343921"/>
            <a:ext cx="68252" cy="1269879"/>
          </a:xfrm>
          <a:prstGeom prst="round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133892" y="1877231"/>
            <a:ext cx="271974" cy="204006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859823" y="1877231"/>
            <a:ext cx="271974" cy="2040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133892" y="1604975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b="1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59823" y="1604975"/>
            <a:ext cx="316969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B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133892" y="2761506"/>
            <a:ext cx="271974" cy="204006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3" tIns="25712" rIns="51423" bIns="25712" anchor="ctr"/>
          <a:lstStyle/>
          <a:p>
            <a:pPr algn="ctr" defTabSz="514232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33892" y="2489249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a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813827" y="2489249"/>
            <a:ext cx="317970" cy="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en-US" altLang="ru-RU" b="1">
                <a:solidFill>
                  <a:prstClr val="black"/>
                </a:solidFill>
              </a:rPr>
              <a:t>b</a:t>
            </a:r>
            <a:endParaRPr lang="ru-RU" altLang="ru-RU" b="1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612583" y="1028905"/>
            <a:ext cx="3151699" cy="17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23" tIns="25712" rIns="51423" bIns="2571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232" eaLnBrk="1" hangingPunct="1"/>
            <a:r>
              <a:rPr lang="ru-RU" altLang="ru-RU" sz="1800" b="1" dirty="0">
                <a:solidFill>
                  <a:srgbClr val="0000FF"/>
                </a:solidFill>
              </a:rPr>
              <a:t>Закон Моргана или закон сцепления</a:t>
            </a:r>
            <a:r>
              <a:rPr lang="ru-RU" altLang="ru-RU" sz="1800" dirty="0">
                <a:solidFill>
                  <a:prstClr val="black"/>
                </a:solidFill>
              </a:rPr>
              <a:t>: сцепленные гены, локализованные в </a:t>
            </a:r>
          </a:p>
          <a:p>
            <a:pPr defTabSz="514232" eaLnBrk="1" hangingPunct="1"/>
            <a:r>
              <a:rPr lang="ru-RU" altLang="ru-RU" sz="1800" dirty="0">
                <a:solidFill>
                  <a:prstClr val="black"/>
                </a:solidFill>
              </a:rPr>
              <a:t>одной хромосоме и разных локусах наследуются совместно (сцеплено).</a:t>
            </a:r>
          </a:p>
        </p:txBody>
      </p:sp>
    </p:spTree>
    <p:extLst>
      <p:ext uri="{BB962C8B-B14F-4D97-AF65-F5344CB8AC3E}">
        <p14:creationId xmlns:p14="http://schemas.microsoft.com/office/powerpoint/2010/main" val="22196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9" y="132269"/>
            <a:ext cx="5652628" cy="3862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ПОЛОЖЕНИЯ Т. МОРГАНА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5629" y="611932"/>
            <a:ext cx="3600400" cy="24775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Гены, локализованные в одной хромосоме, образуют одну группу сцепления и наследуются совместно (сцеплено).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Сцепленные гены располагаются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хромосоме линейно друг за другом.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Сцепление может быть полным при отсутствии кроссинговера.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Сцепление может быть неполным – прерывается кроссинговером.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6" y="724241"/>
            <a:ext cx="194089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46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3" y="215888"/>
            <a:ext cx="5652628" cy="386260"/>
          </a:xfrm>
        </p:spPr>
        <p:txBody>
          <a:bodyPr>
            <a:noAutofit/>
          </a:bodyPr>
          <a:lstStyle/>
          <a:p>
            <a:r>
              <a:rPr lang="ru-RU" sz="1400" dirty="0" smtClean="0"/>
              <a:t>АЛГОРИТМ  ДЕЙСТВИЯ ПРИ РЕШЕНИИ ЗАДАЧ НА СЦЕПЛЕННОЕ НАСЛЕДОВАНИЕ ПРИЗНАКОВ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421" y="575928"/>
            <a:ext cx="5508612" cy="25545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Внимательно прочитайте  генетическую задачу.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Определите  тип скрещивания.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явление сцепления при </a:t>
            </a:r>
            <a:r>
              <a:rPr lang="ru-RU" sz="1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дигибридном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скрещивании будут указывать такие признаки как: </a:t>
            </a:r>
          </a:p>
          <a:p>
            <a:pPr marL="360363"/>
            <a:r>
              <a: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а) неравномерное расщепление ( не по 25%)  </a:t>
            </a: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четыр</a:t>
            </a: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ё</a:t>
            </a: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 фенотипических </a:t>
            </a:r>
            <a:r>
              <a: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классов потомков при анализирующем скрещивании  </a:t>
            </a:r>
            <a:r>
              <a:rPr lang="ru-RU" sz="1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дигетерозиготы</a:t>
            </a:r>
            <a:r>
              <a: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(</a:t>
            </a:r>
            <a:r>
              <a:rPr lang="ru-RU" sz="1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АаВв</a:t>
            </a: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ru-RU" sz="1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аавв</a:t>
            </a:r>
            <a:r>
              <a: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60363"/>
            <a:r>
              <a: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б) образование  двух фенотипических классов потомков в соотношении </a:t>
            </a: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1:1 </a:t>
            </a:r>
            <a:r>
              <a: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анализирующем скрещивании  </a:t>
            </a:r>
            <a:r>
              <a:rPr lang="ru-RU" sz="1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дигетерозиготы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ru-RU" sz="1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АаВв</a:t>
            </a:r>
            <a:r>
              <a:rPr lang="ru-RU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ru-RU" sz="1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аавв</a:t>
            </a:r>
            <a:r>
              <a:rPr lang="ru-RU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 Выпишите  в условии задачи доминантные и рецессивные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гены. Определите 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положение сцепленных генов в гомологичных хромосомах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(</a:t>
            </a:r>
            <a:r>
              <a:rPr lang="ru-RU" sz="1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цис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–или транс –положение)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 Составьте схему скрещивания, определите генотипы и фенотипы исходных особей и потомства.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7.Обьясните формирование четырех или двух фенотипических классов потомства.</a:t>
            </a:r>
          </a:p>
        </p:txBody>
      </p:sp>
    </p:spTree>
    <p:extLst>
      <p:ext uri="{BB962C8B-B14F-4D97-AF65-F5344CB8AC3E}">
        <p14:creationId xmlns:p14="http://schemas.microsoft.com/office/powerpoint/2010/main" val="17044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4" y="132269"/>
            <a:ext cx="5544616" cy="3862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ЗАДАЧА 1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570" y="680986"/>
            <a:ext cx="4140460" cy="22467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типы гамет и сколько даст организм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        сцепление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генов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при полном сцеплении генов А и В;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если расстояние между генами А и В - 12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морганид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half" idx="3"/>
          </p:nvPr>
        </p:nvSpPr>
        <p:spPr>
          <a:xfrm>
            <a:off x="3545800" y="969299"/>
            <a:ext cx="585484" cy="6771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44644" y="1265471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45800" y="1367151"/>
            <a:ext cx="58548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7" t="7112" r="13486"/>
          <a:stretch/>
        </p:blipFill>
        <p:spPr bwMode="auto">
          <a:xfrm>
            <a:off x="126093" y="863960"/>
            <a:ext cx="1315074" cy="171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7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4" y="132269"/>
            <a:ext cx="5544616" cy="38626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РЕШЕНИЕ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437" y="647936"/>
            <a:ext cx="5184576" cy="24621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9" tIns="45711" rIns="91419" bIns="45711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решении задачи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используются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положения теории Моргана: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гены лежат в хромосомах;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при полном сцеплении гены, лежащие в одной хромосоме, наследуются только вместе;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при неполном сцеплении генов гены, лежащие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в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одной хромосоме, могут наследоваться как вместе, так и раздельно (появляются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кроссоверные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гаметы);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морганида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(м)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1% кроссинговера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поэтому по расстоянию генов можно судить о количестве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кроссоверных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гамет (1м = 1% </a:t>
            </a:r>
            <a:r>
              <a:rPr lang="ru-RU" sz="1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кроссоверных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гамет).</a:t>
            </a:r>
          </a:p>
        </p:txBody>
      </p:sp>
    </p:spTree>
    <p:extLst>
      <p:ext uri="{BB962C8B-B14F-4D97-AF65-F5344CB8AC3E}">
        <p14:creationId xmlns:p14="http://schemas.microsoft.com/office/powerpoint/2010/main" val="1292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6883ffd1a34487166a1162b8177f719f16a7c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153634</TotalTime>
  <Words>794</Words>
  <Application>Microsoft Office PowerPoint</Application>
  <PresentationFormat>Произвольный</PresentationFormat>
  <Paragraphs>171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Open Sans</vt:lpstr>
      <vt:lpstr>Open Sans Light</vt:lpstr>
      <vt:lpstr>Times New Roman</vt:lpstr>
      <vt:lpstr>Wingdings</vt:lpstr>
      <vt:lpstr>1_Office Theme</vt:lpstr>
      <vt:lpstr>2_Office Theme</vt:lpstr>
      <vt:lpstr>7_Office Theme</vt:lpstr>
      <vt:lpstr>Презентация PowerPoint</vt:lpstr>
      <vt:lpstr>ЦЕЛИ ЗАНЯТИЯ</vt:lpstr>
      <vt:lpstr>РАСПОЛОЖЕНИЕ ГЕНОВ В ХРОМОСОМЕ</vt:lpstr>
      <vt:lpstr>ГЕНЕТИЧЕСКАЯ ФОРМУЛА ДИГОМОЗИГОТЫ</vt:lpstr>
      <vt:lpstr>ГЕНЕТИЧЕСКАЯ ФОРМУЛА ДИГЕТЕРОЗИГОТЫ</vt:lpstr>
      <vt:lpstr>ОСНОВНЫЕ ПОЛОЖЕНИЯ Т. МОРГАНА</vt:lpstr>
      <vt:lpstr>АЛГОРИТМ  ДЕЙСТВИЯ ПРИ РЕШЕНИИ ЗАДАЧ НА СЦЕПЛЕННОЕ НАСЛЕДОВАНИЕ ПРИЗНАКОВ </vt:lpstr>
      <vt:lpstr>ЗАДАЧА 1</vt:lpstr>
      <vt:lpstr>РЕШЕНИЕ</vt:lpstr>
      <vt:lpstr>РЕШЕНИЕ</vt:lpstr>
      <vt:lpstr>РЕШЕНИЕ</vt:lpstr>
      <vt:lpstr>ЗАДАЧА 2</vt:lpstr>
      <vt:lpstr>РЕШЕНИЕ</vt:lpstr>
      <vt:lpstr>РЕШЕНИЕ</vt:lpstr>
      <vt:lpstr>ЗАДАЧА 3</vt:lpstr>
      <vt:lpstr>ЗАДАЧА 4</vt:lpstr>
      <vt:lpstr>РЕШАЕМ ВМЕСТЕ</vt:lpstr>
      <vt:lpstr>РЕШАЕМ ВМЕСТЕ</vt:lpstr>
      <vt:lpstr>ВОЗВРАТНОЕ СКРЕЩИВАНИЕ</vt:lpstr>
      <vt:lpstr>РЕШАЕМ ВМЕСТЕ</vt:lpstr>
      <vt:lpstr>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1650</cp:revision>
  <dcterms:created xsi:type="dcterms:W3CDTF">2014-10-08T23:03:32Z</dcterms:created>
  <dcterms:modified xsi:type="dcterms:W3CDTF">2020-11-23T01:59:41Z</dcterms:modified>
</cp:coreProperties>
</file>