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4193" r:id="rId3"/>
  </p:sldMasterIdLst>
  <p:notesMasterIdLst>
    <p:notesMasterId r:id="rId24"/>
  </p:notesMasterIdLst>
  <p:sldIdLst>
    <p:sldId id="1578" r:id="rId4"/>
    <p:sldId id="1593" r:id="rId5"/>
    <p:sldId id="1596" r:id="rId6"/>
    <p:sldId id="1597" r:id="rId7"/>
    <p:sldId id="1594" r:id="rId8"/>
    <p:sldId id="1595" r:id="rId9"/>
    <p:sldId id="1599" r:id="rId10"/>
    <p:sldId id="1555" r:id="rId11"/>
    <p:sldId id="1583" r:id="rId12"/>
    <p:sldId id="1582" r:id="rId13"/>
    <p:sldId id="1585" r:id="rId14"/>
    <p:sldId id="1579" r:id="rId15"/>
    <p:sldId id="1587" r:id="rId16"/>
    <p:sldId id="1581" r:id="rId17"/>
    <p:sldId id="1588" r:id="rId18"/>
    <p:sldId id="1589" r:id="rId19"/>
    <p:sldId id="1590" r:id="rId20"/>
    <p:sldId id="1591" r:id="rId21"/>
    <p:sldId id="1592" r:id="rId22"/>
    <p:sldId id="1577" r:id="rId23"/>
  </p:sldIdLst>
  <p:sldSz cx="5759450" cy="3240088"/>
  <p:notesSz cx="6858000" cy="9144000"/>
  <p:defaultTextStyle>
    <a:defPPr>
      <a:defRPr lang="en-US"/>
    </a:defPPr>
    <a:lvl1pPr marL="0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797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588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386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177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975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6772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4566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2359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578"/>
            <p14:sldId id="1593"/>
            <p14:sldId id="1596"/>
            <p14:sldId id="1597"/>
            <p14:sldId id="1594"/>
            <p14:sldId id="1595"/>
            <p14:sldId id="1599"/>
            <p14:sldId id="1555"/>
            <p14:sldId id="1583"/>
            <p14:sldId id="1582"/>
            <p14:sldId id="1585"/>
            <p14:sldId id="1579"/>
            <p14:sldId id="1587"/>
            <p14:sldId id="1581"/>
            <p14:sldId id="1588"/>
            <p14:sldId id="1589"/>
            <p14:sldId id="1590"/>
            <p14:sldId id="1591"/>
            <p14:sldId id="1592"/>
            <p14:sldId id="15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808"/>
    <a:srgbClr val="5F5F5F"/>
    <a:srgbClr val="000000"/>
    <a:srgbClr val="DDDDDD"/>
    <a:srgbClr val="B2B2B2"/>
    <a:srgbClr val="FFFFFF"/>
    <a:srgbClr val="808080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6390" autoAdjust="0"/>
  </p:normalViewPr>
  <p:slideViewPr>
    <p:cSldViewPr snapToObjects="1">
      <p:cViewPr varScale="1">
        <p:scale>
          <a:sx n="174" d="100"/>
          <a:sy n="174" d="100"/>
        </p:scale>
        <p:origin x="-730" y="-67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797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588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3386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1177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975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6772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4566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2359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176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2176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2176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2176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2176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8C82827F-829A-4231-A6A6-3CFA046A59F7}" type="slidenum">
              <a:rPr lang="en-US" sz="1200" smtClean="0">
                <a:latin typeface="Calibri" pitchFamily="34" charset="0"/>
              </a:rPr>
              <a:pPr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9" y="1006538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96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96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8" y="1006537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96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96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6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6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6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6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220780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220780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220780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220780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3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3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3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3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3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3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144146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144146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144146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144146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6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5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6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5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6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5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6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5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6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5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6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5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4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7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4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7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9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5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2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5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2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5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2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5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2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8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8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20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41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8" y="1006537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4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4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4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4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5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72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72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</p:sldLayoutIdLst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8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4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5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8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4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5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7039" b="17039"/>
          <a:stretch>
            <a:fillRect/>
          </a:stretch>
        </p:blipFill>
        <p:spPr>
          <a:xfrm>
            <a:off x="3948383" y="1090523"/>
            <a:ext cx="1763777" cy="204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8002" y="2000"/>
            <a:ext cx="5751451" cy="1019028"/>
          </a:xfrm>
          <a:custGeom>
            <a:avLst/>
            <a:gdLst>
              <a:gd name="T0" fmla="*/ 227781042 w 5760085"/>
              <a:gd name="T1" fmla="*/ 0 h 1021080"/>
              <a:gd name="T2" fmla="*/ 0 w 5760085"/>
              <a:gd name="T3" fmla="*/ 0 h 1021080"/>
              <a:gd name="T4" fmla="*/ 0 w 5760085"/>
              <a:gd name="T5" fmla="*/ 40020284 h 1021080"/>
              <a:gd name="T6" fmla="*/ 227781042 w 5760085"/>
              <a:gd name="T7" fmla="*/ 40020284 h 1021080"/>
              <a:gd name="T8" fmla="*/ 227781042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4"/>
          <p:cNvSpPr txBox="1">
            <a:spLocks noChangeArrowheads="1"/>
          </p:cNvSpPr>
          <p:nvPr/>
        </p:nvSpPr>
        <p:spPr bwMode="auto">
          <a:xfrm>
            <a:off x="951909" y="1275037"/>
            <a:ext cx="2491762" cy="27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1" rIns="0" bIns="0">
            <a:spAutoFit/>
          </a:bodyPr>
          <a:lstStyle>
            <a:lvl1pPr marL="38100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lnSpc>
                <a:spcPts val="1952"/>
              </a:lnSpc>
              <a:spcBef>
                <a:spcPts val="110"/>
              </a:spcBef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object 5"/>
          <p:cNvSpPr>
            <a:spLocks/>
          </p:cNvSpPr>
          <p:nvPr/>
        </p:nvSpPr>
        <p:spPr bwMode="auto">
          <a:xfrm>
            <a:off x="79992" y="1332015"/>
            <a:ext cx="342968" cy="1584173"/>
          </a:xfrm>
          <a:custGeom>
            <a:avLst/>
            <a:gdLst>
              <a:gd name="T0" fmla="*/ 13167343 w 344170"/>
              <a:gd name="T1" fmla="*/ 0 h 680719"/>
              <a:gd name="T2" fmla="*/ 0 w 344170"/>
              <a:gd name="T3" fmla="*/ 0 h 680719"/>
              <a:gd name="T4" fmla="*/ 0 w 344170"/>
              <a:gd name="T5" fmla="*/ 2147483647 h 680719"/>
              <a:gd name="T6" fmla="*/ 13167343 w 344170"/>
              <a:gd name="T7" fmla="*/ 2147483647 h 680719"/>
              <a:gd name="T8" fmla="*/ 13167343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9"/>
          <p:cNvSpPr>
            <a:spLocks/>
          </p:cNvSpPr>
          <p:nvPr/>
        </p:nvSpPr>
        <p:spPr bwMode="auto">
          <a:xfrm>
            <a:off x="4696552" y="229007"/>
            <a:ext cx="602942" cy="601016"/>
          </a:xfrm>
          <a:custGeom>
            <a:avLst/>
            <a:gdLst>
              <a:gd name="T0" fmla="*/ 23881097 w 603885"/>
              <a:gd name="T1" fmla="*/ 0 h 603885"/>
              <a:gd name="T2" fmla="*/ 0 w 603885"/>
              <a:gd name="T3" fmla="*/ 0 h 603885"/>
              <a:gd name="T4" fmla="*/ 0 w 603885"/>
              <a:gd name="T5" fmla="*/ 22906994 h 603885"/>
              <a:gd name="T6" fmla="*/ 23881097 w 603885"/>
              <a:gd name="T7" fmla="*/ 22906994 h 603885"/>
              <a:gd name="T8" fmla="*/ 2388109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10"/>
          <p:cNvSpPr>
            <a:spLocks/>
          </p:cNvSpPr>
          <p:nvPr/>
        </p:nvSpPr>
        <p:spPr bwMode="auto">
          <a:xfrm>
            <a:off x="4696552" y="229007"/>
            <a:ext cx="602942" cy="601016"/>
          </a:xfrm>
          <a:custGeom>
            <a:avLst/>
            <a:gdLst>
              <a:gd name="T0" fmla="*/ 0 w 603885"/>
              <a:gd name="T1" fmla="*/ 0 h 603885"/>
              <a:gd name="T2" fmla="*/ 23881097 w 603885"/>
              <a:gd name="T3" fmla="*/ 0 h 603885"/>
              <a:gd name="T4" fmla="*/ 23881097 w 603885"/>
              <a:gd name="T5" fmla="*/ 22906994 h 603885"/>
              <a:gd name="T6" fmla="*/ 0 w 603885"/>
              <a:gd name="T7" fmla="*/ 2290699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788543" y="249007"/>
            <a:ext cx="510951" cy="375010"/>
          </a:xfrm>
          <a:prstGeom prst="rect">
            <a:avLst/>
          </a:prstGeom>
        </p:spPr>
        <p:txBody>
          <a:bodyPr lIns="0" tIns="15844" rIns="0" bIns="0">
            <a:spAutoFit/>
          </a:bodyPr>
          <a:lstStyle/>
          <a:p>
            <a:pPr defTabSz="575406">
              <a:spcBef>
                <a:spcPts val="125"/>
              </a:spcBef>
              <a:defRPr/>
            </a:pPr>
            <a:r>
              <a:rPr lang="ru-RU" sz="2300" b="1" spc="10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4788543" y="541015"/>
            <a:ext cx="510951" cy="216006"/>
          </a:xfrm>
          <a:prstGeom prst="rect">
            <a:avLst/>
          </a:prstGeom>
        </p:spPr>
        <p:txBody>
          <a:bodyPr lIns="0" tIns="12040" rIns="0" bIns="0">
            <a:spAutoFit/>
          </a:bodyPr>
          <a:lstStyle/>
          <a:p>
            <a:pPr defTabSz="575406">
              <a:spcBef>
                <a:spcPts val="95"/>
              </a:spcBef>
              <a:defRPr/>
            </a:pPr>
            <a:r>
              <a:rPr lang="ru-RU" sz="1300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23915" y="21001"/>
            <a:ext cx="2799733" cy="537959"/>
          </a:xfrm>
          <a:prstGeom prst="rect">
            <a:avLst/>
          </a:prstGeom>
        </p:spPr>
        <p:txBody>
          <a:bodyPr lIns="0" tIns="1459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3" defTabSz="913915">
              <a:spcBef>
                <a:spcPts val="114"/>
              </a:spcBef>
              <a:defRPr/>
            </a:pP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9467" name="object 3"/>
          <p:cNvSpPr txBox="1">
            <a:spLocks noChangeArrowheads="1"/>
          </p:cNvSpPr>
          <p:nvPr/>
        </p:nvSpPr>
        <p:spPr bwMode="auto">
          <a:xfrm>
            <a:off x="923915" y="419013"/>
            <a:ext cx="1038901" cy="5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596" rIns="0" bIns="0">
            <a:spAutoFit/>
          </a:bodyPr>
          <a:lstStyle>
            <a:lvl1pPr marL="25400" defTabSz="193516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93516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93516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93516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93516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spcBef>
                <a:spcPts val="110"/>
              </a:spcBef>
            </a:pPr>
            <a:endParaRPr lang="ru-RU" sz="3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12"/>
          <p:cNvSpPr>
            <a:spLocks/>
          </p:cNvSpPr>
          <p:nvPr/>
        </p:nvSpPr>
        <p:spPr bwMode="auto">
          <a:xfrm>
            <a:off x="328972" y="454016"/>
            <a:ext cx="427959" cy="338009"/>
          </a:xfrm>
          <a:custGeom>
            <a:avLst/>
            <a:gdLst>
              <a:gd name="T0" fmla="*/ 16759416 w 429259"/>
              <a:gd name="T1" fmla="*/ 13648497 h 337820"/>
              <a:gd name="T2" fmla="*/ 79864 w 429259"/>
              <a:gd name="T3" fmla="*/ 4601203 h 337820"/>
              <a:gd name="T4" fmla="*/ 2607096 w 429259"/>
              <a:gd name="T5" fmla="*/ 8892140 h 337820"/>
              <a:gd name="T6" fmla="*/ 2494687 w 429259"/>
              <a:gd name="T7" fmla="*/ 10856763 h 337820"/>
              <a:gd name="T8" fmla="*/ 652833 w 429259"/>
              <a:gd name="T9" fmla="*/ 13183193 h 337820"/>
              <a:gd name="T10" fmla="*/ 2182018 w 429259"/>
              <a:gd name="T11" fmla="*/ 12304278 h 337820"/>
              <a:gd name="T12" fmla="*/ 3346680 w 429259"/>
              <a:gd name="T13" fmla="*/ 11270318 h 337820"/>
              <a:gd name="T14" fmla="*/ 4249075 w 429259"/>
              <a:gd name="T15" fmla="*/ 9305820 h 337820"/>
              <a:gd name="T16" fmla="*/ 2512622 w 429259"/>
              <a:gd name="T17" fmla="*/ 8013308 h 337820"/>
              <a:gd name="T18" fmla="*/ 665108 w 429259"/>
              <a:gd name="T19" fmla="*/ 6048707 h 337820"/>
              <a:gd name="T20" fmla="*/ 1709331 w 429259"/>
              <a:gd name="T21" fmla="*/ 3256970 h 337820"/>
              <a:gd name="T22" fmla="*/ 5257465 w 429259"/>
              <a:gd name="T23" fmla="*/ 10598235 h 337820"/>
              <a:gd name="T24" fmla="*/ 5089451 w 429259"/>
              <a:gd name="T25" fmla="*/ 11632241 h 337820"/>
              <a:gd name="T26" fmla="*/ 5733162 w 429259"/>
              <a:gd name="T27" fmla="*/ 11890749 h 337820"/>
              <a:gd name="T28" fmla="*/ 5966288 w 429259"/>
              <a:gd name="T29" fmla="*/ 12304278 h 337820"/>
              <a:gd name="T30" fmla="*/ 6506571 w 429259"/>
              <a:gd name="T31" fmla="*/ 12614490 h 337820"/>
              <a:gd name="T32" fmla="*/ 6787708 w 429259"/>
              <a:gd name="T33" fmla="*/ 12976382 h 337820"/>
              <a:gd name="T34" fmla="*/ 7370516 w 429259"/>
              <a:gd name="T35" fmla="*/ 13028015 h 337820"/>
              <a:gd name="T36" fmla="*/ 7182457 w 429259"/>
              <a:gd name="T37" fmla="*/ 12562790 h 337820"/>
              <a:gd name="T38" fmla="*/ 6833113 w 429259"/>
              <a:gd name="T39" fmla="*/ 12149235 h 337820"/>
              <a:gd name="T40" fmla="*/ 6459580 w 429259"/>
              <a:gd name="T41" fmla="*/ 11890749 h 337820"/>
              <a:gd name="T42" fmla="*/ 6118382 w 429259"/>
              <a:gd name="T43" fmla="*/ 11477062 h 337820"/>
              <a:gd name="T44" fmla="*/ 5444266 w 429259"/>
              <a:gd name="T45" fmla="*/ 11011840 h 337820"/>
              <a:gd name="T46" fmla="*/ 9308749 w 429259"/>
              <a:gd name="T47" fmla="*/ 10908397 h 337820"/>
              <a:gd name="T48" fmla="*/ 10493469 w 429259"/>
              <a:gd name="T49" fmla="*/ 11890749 h 337820"/>
              <a:gd name="T50" fmla="*/ 11625300 w 429259"/>
              <a:gd name="T51" fmla="*/ 13183193 h 337820"/>
              <a:gd name="T52" fmla="*/ 10495352 w 429259"/>
              <a:gd name="T53" fmla="*/ 10960098 h 337820"/>
              <a:gd name="T54" fmla="*/ 10291882 w 429259"/>
              <a:gd name="T55" fmla="*/ 3050310 h 337820"/>
              <a:gd name="T56" fmla="*/ 8576167 w 429259"/>
              <a:gd name="T57" fmla="*/ 6565702 h 337820"/>
              <a:gd name="T58" fmla="*/ 11212946 w 429259"/>
              <a:gd name="T59" fmla="*/ 11011840 h 337820"/>
              <a:gd name="T60" fmla="*/ 13986216 w 429259"/>
              <a:gd name="T61" fmla="*/ 11011840 h 337820"/>
              <a:gd name="T62" fmla="*/ 10782738 w 429259"/>
              <a:gd name="T63" fmla="*/ 9564293 h 337820"/>
              <a:gd name="T64" fmla="*/ 9119375 w 429259"/>
              <a:gd name="T65" fmla="*/ 6669129 h 337820"/>
              <a:gd name="T66" fmla="*/ 10830837 w 429259"/>
              <a:gd name="T67" fmla="*/ 3256970 h 337820"/>
              <a:gd name="T68" fmla="*/ 6811455 w 429259"/>
              <a:gd name="T69" fmla="*/ 10184607 h 337820"/>
              <a:gd name="T70" fmla="*/ 6579892 w 429259"/>
              <a:gd name="T71" fmla="*/ 10753327 h 337820"/>
              <a:gd name="T72" fmla="*/ 8232498 w 429259"/>
              <a:gd name="T73" fmla="*/ 9874467 h 337820"/>
              <a:gd name="T74" fmla="*/ 10874532 w 429259"/>
              <a:gd name="T75" fmla="*/ 8271792 h 337820"/>
              <a:gd name="T76" fmla="*/ 11255742 w 429259"/>
              <a:gd name="T77" fmla="*/ 8013308 h 337820"/>
              <a:gd name="T78" fmla="*/ 14924279 w 429259"/>
              <a:gd name="T79" fmla="*/ 5118176 h 337820"/>
              <a:gd name="T80" fmla="*/ 14552493 w 429259"/>
              <a:gd name="T81" fmla="*/ 9512626 h 337820"/>
              <a:gd name="T82" fmla="*/ 14782224 w 429259"/>
              <a:gd name="T83" fmla="*/ 10029588 h 337820"/>
              <a:gd name="T84" fmla="*/ 15472295 w 429259"/>
              <a:gd name="T85" fmla="*/ 4807920 h 337820"/>
              <a:gd name="T86" fmla="*/ 12353684 w 429259"/>
              <a:gd name="T87" fmla="*/ 9098987 h 337820"/>
              <a:gd name="T88" fmla="*/ 2660324 w 429259"/>
              <a:gd name="T89" fmla="*/ 5997052 h 337820"/>
              <a:gd name="T90" fmla="*/ 5461397 w 429259"/>
              <a:gd name="T91" fmla="*/ 8685383 h 337820"/>
              <a:gd name="T92" fmla="*/ 4796373 w 429259"/>
              <a:gd name="T93" fmla="*/ 775480 h 337820"/>
              <a:gd name="T94" fmla="*/ 7392984 w 429259"/>
              <a:gd name="T95" fmla="*/ 5324896 h 337820"/>
              <a:gd name="T96" fmla="*/ 5607555 w 429259"/>
              <a:gd name="T97" fmla="*/ 7599711 h 337820"/>
              <a:gd name="T98" fmla="*/ 6041084 w 429259"/>
              <a:gd name="T99" fmla="*/ 7961639 h 337820"/>
              <a:gd name="T100" fmla="*/ 6705505 w 429259"/>
              <a:gd name="T101" fmla="*/ 2946758 h 337820"/>
              <a:gd name="T102" fmla="*/ 13694857 w 429259"/>
              <a:gd name="T103" fmla="*/ 7547990 h 337820"/>
              <a:gd name="T104" fmla="*/ 3696472 w 429259"/>
              <a:gd name="T105" fmla="*/ 6979390 h 337820"/>
              <a:gd name="T106" fmla="*/ 5459977 w 429259"/>
              <a:gd name="T107" fmla="*/ 4497721 h 337820"/>
              <a:gd name="T108" fmla="*/ 12587815 w 429259"/>
              <a:gd name="T109" fmla="*/ 1757811 h 337820"/>
              <a:gd name="T110" fmla="*/ 11351701 w 429259"/>
              <a:gd name="T111" fmla="*/ 2739943 h 337820"/>
              <a:gd name="T112" fmla="*/ 12587815 w 429259"/>
              <a:gd name="T113" fmla="*/ 1757811 h 337820"/>
              <a:gd name="T114" fmla="*/ 2973320 w 429259"/>
              <a:gd name="T115" fmla="*/ 827112 h 3378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861" y="42044"/>
            <a:ext cx="3357152" cy="923330"/>
          </a:xfrm>
          <a:prstGeom prst="rect">
            <a:avLst/>
          </a:prstGeom>
          <a:noFill/>
        </p:spPr>
        <p:txBody>
          <a:bodyPr lIns="91392" tIns="45696" rIns="91392" bIns="45696">
            <a:spAutoFit/>
          </a:bodyPr>
          <a:lstStyle/>
          <a:p>
            <a:pPr algn="ctr" defTabSz="575406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21721" y="1332015"/>
            <a:ext cx="3430115" cy="15354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7577" tIns="28788" rIns="57577" bIns="28788">
            <a:spAutoFit/>
          </a:bodyPr>
          <a:lstStyle/>
          <a:p>
            <a:pPr algn="ctr" defTabSz="575661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 </a:t>
            </a:r>
          </a:p>
          <a:p>
            <a:pPr algn="ctr" defTabSz="57566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«Обобщающий урок»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/>
      <p:bldP spid="23" grpId="0"/>
      <p:bldP spid="3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online.ru/images/podskaz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47832" r="7027" b="14069"/>
          <a:stretch/>
        </p:blipFill>
        <p:spPr bwMode="auto">
          <a:xfrm>
            <a:off x="139476" y="839771"/>
            <a:ext cx="5483125" cy="1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ЭТАПЫ ЭМБРИОГЕНЕЗА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7516" y="984073"/>
            <a:ext cx="785559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8931" y="1980084"/>
            <a:ext cx="71681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593" y="2304120"/>
            <a:ext cx="936104" cy="255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633" y="2010164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665" y="856545"/>
            <a:ext cx="792088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769" y="755948"/>
            <a:ext cx="1188132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9835" y="2293722"/>
            <a:ext cx="936104" cy="255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753" y="1296008"/>
            <a:ext cx="644806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745" y="1620044"/>
            <a:ext cx="71681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0096" y="1944080"/>
            <a:ext cx="716814" cy="3135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19519" y="1065376"/>
            <a:ext cx="716814" cy="4856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8421" y="1629964"/>
            <a:ext cx="71681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9519" y="2011170"/>
            <a:ext cx="71681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online.ru/images/podskaz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47832" r="7027" b="14069"/>
          <a:stretch/>
        </p:blipFill>
        <p:spPr bwMode="auto">
          <a:xfrm>
            <a:off x="132905" y="856545"/>
            <a:ext cx="5483125" cy="1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ЭТАПЫ ЭМБРИОГЕНЕЗА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509" y="1011004"/>
            <a:ext cx="965578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517" y="1980084"/>
            <a:ext cx="893570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593" y="2304120"/>
            <a:ext cx="1116124" cy="255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633" y="2010164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9140" y="856545"/>
            <a:ext cx="1044116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768" y="755948"/>
            <a:ext cx="1991059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9835" y="2293722"/>
            <a:ext cx="936104" cy="255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753" y="1296008"/>
            <a:ext cx="644806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713" y="1620044"/>
            <a:ext cx="1004846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5172" y="1944080"/>
            <a:ext cx="851738" cy="36004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1933" y="1065376"/>
            <a:ext cx="936104" cy="4856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целом (вторичная полость)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9519" y="1629964"/>
            <a:ext cx="868518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эктодерма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1933" y="2011170"/>
            <a:ext cx="900100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энтодерма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4231" y="1007727"/>
            <a:ext cx="926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эктодерма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347" y="2277759"/>
            <a:ext cx="963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гаструла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5431" y="2271237"/>
            <a:ext cx="920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нейрула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69140" y="856545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гастроцель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13378" y="735395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нервная пластинка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5658" y="1285036"/>
            <a:ext cx="633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хорда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83507" y="1988184"/>
            <a:ext cx="9316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бластопор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9728" y="1977749"/>
            <a:ext cx="8691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энтодерма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26551" y="1616767"/>
            <a:ext cx="9621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мезодерма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49747" y="1903545"/>
            <a:ext cx="7825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Полость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кишки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ЗАДАЧА  НА МОНОГИБРИДНОЕ СКРЕЩИВАНИЕ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577" y="698869"/>
            <a:ext cx="4140460" cy="2308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человека ген полидактилии (многопалости) доминирует над нормальным строением кисти. У жены кисть нормальная, муж </a:t>
            </a:r>
            <a:r>
              <a:rPr lang="ru-RU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гетерозиготен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гену полидактилии. Определите вероятность рождения в этой семье многопалого ребенка.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7112" r="13486"/>
          <a:stretch/>
        </p:blipFill>
        <p:spPr bwMode="auto">
          <a:xfrm>
            <a:off x="5003961" y="1768625"/>
            <a:ext cx="472753" cy="61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" y="1656048"/>
            <a:ext cx="1152128" cy="14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Рисунок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 bwMode="auto">
          <a:xfrm>
            <a:off x="143420" y="566507"/>
            <a:ext cx="1291669" cy="10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787937" y="1224000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81543" y="1232544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11773" y="1224000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426" y="647936"/>
            <a:ext cx="2736304" cy="15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6" tIns="25713" rIns="51426" bIns="25713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Дано: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ген-признак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А – ген полидактилии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а – нормальная кисть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Р- мать –кисть норм.,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отец </a:t>
            </a:r>
            <a:r>
              <a:rPr lang="ru-RU" sz="1600" b="1" dirty="0">
                <a:solidFill>
                  <a:srgbClr val="002060"/>
                </a:solidFill>
              </a:rPr>
              <a:t>–</a:t>
            </a:r>
            <a:r>
              <a:rPr lang="ru-RU" sz="1600" b="1" dirty="0" err="1">
                <a:solidFill>
                  <a:srgbClr val="002060"/>
                </a:solidFill>
              </a:rPr>
              <a:t>гетерозиготен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Найти: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% многопалые -?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29920" y="476460"/>
            <a:ext cx="287989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Решение.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Р: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       </a:t>
            </a:r>
            <a:r>
              <a:rPr kumimoji="0" lang="ru-RU" sz="1600" b="1" i="0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х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Аа</a:t>
            </a:r>
            <a:endParaRPr kumimoji="0" lang="ru-RU" sz="1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норм.    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мног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а          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F1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  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аа</a:t>
            </a:r>
            <a:endParaRPr lang="ru-RU" sz="1600" b="1" kern="0" dirty="0">
              <a:solidFill>
                <a:sysClr val="windowText" lastClr="000000"/>
              </a:solidFill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мног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 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 норм.</a:t>
            </a:r>
            <a:endParaRPr lang="ru-RU" sz="1600" b="1" kern="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3827" y="2304120"/>
            <a:ext cx="390332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rgbClr val="0000FF"/>
                </a:solidFill>
              </a:rPr>
              <a:t>Ответ:</a:t>
            </a:r>
            <a:r>
              <a:rPr lang="ru-RU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ru-RU" sz="1600" b="1" kern="0" dirty="0">
                <a:solidFill>
                  <a:sysClr val="windowText" lastClr="000000"/>
                </a:solidFill>
              </a:rPr>
              <a:t>вероятность рождения многопалого ребенка составляет примерно </a:t>
            </a:r>
            <a:r>
              <a:rPr lang="ru-RU" sz="1600" b="1" kern="0" dirty="0">
                <a:solidFill>
                  <a:srgbClr val="FF0000"/>
                </a:solidFill>
              </a:rPr>
              <a:t>50%.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729919" y="575928"/>
            <a:ext cx="9000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8498" y="1908076"/>
            <a:ext cx="2641421" cy="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ЗАДАЧА 2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437" y="657578"/>
            <a:ext cx="5184576" cy="13234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</a:rPr>
              <a:t>У человека  карие глаза наследуются как доминантный признак, а голубые – как рецессивный. Определите фенотип и генотип ребёнка, если у отца глаза карие, а у матери – голубые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51433" y="820207"/>
            <a:ext cx="5653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07928" indent="-107928" algn="l" defTabSz="5756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800" spc="-6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216860" indent="-108928" algn="l" defTabSz="5756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793" indent="-107928" algn="l" defTabSz="5756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721" indent="-107928" algn="l" defTabSz="5756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654" indent="-107928" algn="l" defTabSz="5756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2984" indent="-143908" algn="l" defTabSz="575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0798" indent="-143908" algn="l" defTabSz="575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8616" indent="-143908" algn="l" defTabSz="575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6431" indent="-143908" algn="l" defTabSz="575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ᐈ Глаза карие мужские фото, фотографии мужчина карие глаза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5" y="2063831"/>
            <a:ext cx="1584176" cy="10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1" y="2063831"/>
            <a:ext cx="1840240" cy="10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5113817" y="1403032"/>
            <a:ext cx="455345" cy="45793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88798" y="1386119"/>
            <a:ext cx="455345" cy="45793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575642">
              <a:defRPr/>
            </a:pPr>
            <a:r>
              <a:rPr lang="ru-RU" dirty="0" smtClean="0"/>
              <a:t>НЕПОЛНОЕ ДОМИНИРОВАНИЕ</a:t>
            </a:r>
            <a:endParaRPr lang="ru-RU" dirty="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106990" y="629018"/>
            <a:ext cx="2376773" cy="19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>
            <a:spAutoFit/>
          </a:bodyPr>
          <a:lstStyle>
            <a:lvl1pPr defTabSz="9128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9128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9128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9128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9128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>
                <a:solidFill>
                  <a:srgbClr val="57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карие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solidFill>
                  <a:srgbClr val="57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голубые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b="1" dirty="0">
                <a:solidFill>
                  <a:srgbClr val="57565A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аа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000" b="1" dirty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b="1" dirty="0">
                <a:solidFill>
                  <a:srgbClr val="57565A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АА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38815" y="695019"/>
            <a:ext cx="8999" cy="24480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1992" y="2525069"/>
            <a:ext cx="1846824" cy="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38" name="TextBox 15"/>
          <p:cNvSpPr txBox="1">
            <a:spLocks noChangeArrowheads="1"/>
          </p:cNvSpPr>
          <p:nvPr/>
        </p:nvSpPr>
        <p:spPr bwMode="auto">
          <a:xfrm>
            <a:off x="322970" y="2520069"/>
            <a:ext cx="1620845" cy="5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>
            <a:spAutoFit/>
          </a:bodyPr>
          <a:lstStyle>
            <a:lvl1pPr defTabSz="9128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9128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9128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9128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9128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-?</a:t>
            </a:r>
          </a:p>
        </p:txBody>
      </p: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3492854" y="495013"/>
            <a:ext cx="1342872" cy="4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>
            <a:spAutoFit/>
          </a:bodyPr>
          <a:lstStyle>
            <a:lvl1pPr defTabSz="9128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9128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9128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9128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9128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04981" y="1692046"/>
            <a:ext cx="215979" cy="331009"/>
            <a:chOff x="374" y="1098"/>
            <a:chExt cx="202" cy="390"/>
          </a:xfrm>
        </p:grpSpPr>
        <p:sp>
          <p:nvSpPr>
            <p:cNvPr id="44055" name="Oval 9"/>
            <p:cNvSpPr>
              <a:spLocks noChangeArrowheads="1"/>
            </p:cNvSpPr>
            <p:nvPr/>
          </p:nvSpPr>
          <p:spPr bwMode="auto">
            <a:xfrm>
              <a:off x="374" y="109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74890"/>
              <a:endParaRPr lang="ru-RU" sz="2400">
                <a:solidFill>
                  <a:srgbClr val="57565A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056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7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183642" y="2088096"/>
            <a:ext cx="336085" cy="362314"/>
            <a:chOff x="312" y="1680"/>
            <a:chExt cx="312" cy="303"/>
          </a:xfrm>
          <a:solidFill>
            <a:schemeClr val="bg1"/>
          </a:solidFill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75489">
                <a:defRPr/>
              </a:pPr>
              <a:endParaRPr lang="ru-RU" sz="2400">
                <a:solidFill>
                  <a:srgbClr val="57565A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575489">
                <a:defRPr/>
              </a:pPr>
              <a:endParaRPr lang="ru-RU" sz="2400">
                <a:solidFill>
                  <a:srgbClr val="57565A"/>
                </a:solidFill>
                <a:latin typeface="Times New Roman" pitchFamily="18" charset="0"/>
              </a:endParaRPr>
            </a:p>
          </p:txBody>
        </p:sp>
      </p:grpSp>
      <p:sp>
        <p:nvSpPr>
          <p:cNvPr id="44042" name="TextBox 6"/>
          <p:cNvSpPr txBox="1">
            <a:spLocks noChangeArrowheads="1"/>
          </p:cNvSpPr>
          <p:nvPr/>
        </p:nvSpPr>
        <p:spPr bwMode="auto">
          <a:xfrm>
            <a:off x="4936529" y="1371038"/>
            <a:ext cx="809923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defTabSz="575889"/>
            <a:r>
              <a:rPr lang="ru-RU" sz="2500">
                <a:solidFill>
                  <a:srgbClr val="000000"/>
                </a:solidFill>
                <a:latin typeface="Arial" pitchFamily="34" charset="0"/>
              </a:rPr>
              <a:t>а</a:t>
            </a:r>
          </a:p>
        </p:txBody>
      </p:sp>
      <p:sp>
        <p:nvSpPr>
          <p:cNvPr id="44043" name="TextBox 7"/>
          <p:cNvSpPr txBox="1">
            <a:spLocks noChangeArrowheads="1"/>
          </p:cNvSpPr>
          <p:nvPr/>
        </p:nvSpPr>
        <p:spPr bwMode="auto">
          <a:xfrm>
            <a:off x="3361680" y="1408992"/>
            <a:ext cx="41814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2500" dirty="0" smtClean="0">
                <a:solidFill>
                  <a:srgbClr val="000000"/>
                </a:solidFill>
                <a:latin typeface="Arial" pitchFamily="34" charset="0"/>
              </a:rPr>
              <a:t>А</a:t>
            </a:r>
            <a:endParaRPr lang="ru-RU" sz="25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4" name="TextBox 9"/>
          <p:cNvSpPr txBox="1">
            <a:spLocks noChangeArrowheads="1"/>
          </p:cNvSpPr>
          <p:nvPr/>
        </p:nvSpPr>
        <p:spPr bwMode="auto">
          <a:xfrm>
            <a:off x="3451671" y="1877052"/>
            <a:ext cx="58494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2500">
                <a:solidFill>
                  <a:srgbClr val="000000"/>
                </a:solidFill>
                <a:latin typeface="Arial" pitchFamily="34" charset="0"/>
              </a:rPr>
              <a:t>Аа</a:t>
            </a:r>
          </a:p>
        </p:txBody>
      </p:sp>
      <p:sp>
        <p:nvSpPr>
          <p:cNvPr id="44046" name="TextBox 18"/>
          <p:cNvSpPr txBox="1">
            <a:spLocks noChangeArrowheads="1"/>
          </p:cNvSpPr>
          <p:nvPr/>
        </p:nvSpPr>
        <p:spPr bwMode="auto">
          <a:xfrm>
            <a:off x="2146796" y="2350064"/>
            <a:ext cx="2204789" cy="3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1800" b="1" dirty="0">
                <a:solidFill>
                  <a:srgbClr val="7030A0"/>
                </a:solidFill>
                <a:latin typeface="Arial" pitchFamily="34" charset="0"/>
              </a:rPr>
              <a:t>Фенотип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</a:rPr>
              <a:t>:</a:t>
            </a:r>
            <a:endParaRPr lang="ru-RU" sz="1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44047" name="Прямоугольник 20"/>
          <p:cNvSpPr>
            <a:spLocks noChangeArrowheads="1"/>
          </p:cNvSpPr>
          <p:nvPr/>
        </p:nvSpPr>
        <p:spPr bwMode="auto">
          <a:xfrm>
            <a:off x="3288798" y="2350064"/>
            <a:ext cx="116367" cy="3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89" tIns="28794" rIns="57589" bIns="28794">
            <a:spAutoFit/>
          </a:bodyPr>
          <a:lstStyle/>
          <a:p>
            <a:pPr defTabSz="575889"/>
            <a:endParaRPr lang="ru-RU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8" name="TextBox 3"/>
          <p:cNvSpPr txBox="1">
            <a:spLocks noChangeArrowheads="1"/>
          </p:cNvSpPr>
          <p:nvPr/>
        </p:nvSpPr>
        <p:spPr bwMode="auto">
          <a:xfrm>
            <a:off x="4595836" y="1006029"/>
            <a:ext cx="98990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2500" dirty="0">
                <a:solidFill>
                  <a:srgbClr val="000000"/>
                </a:solidFill>
                <a:latin typeface="Arial" pitchFamily="34" charset="0"/>
              </a:rPr>
              <a:t>♀</a:t>
            </a:r>
            <a:r>
              <a:rPr lang="ru-RU" sz="2500" dirty="0" err="1">
                <a:solidFill>
                  <a:srgbClr val="000000"/>
                </a:solidFill>
                <a:latin typeface="Arial" pitchFamily="34" charset="0"/>
              </a:rPr>
              <a:t>аа</a:t>
            </a:r>
            <a:endParaRPr lang="ru-RU" sz="25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9" name="TextBox 4"/>
          <p:cNvSpPr txBox="1">
            <a:spLocks noChangeArrowheads="1"/>
          </p:cNvSpPr>
          <p:nvPr/>
        </p:nvSpPr>
        <p:spPr bwMode="auto">
          <a:xfrm>
            <a:off x="2919721" y="1000028"/>
            <a:ext cx="1079897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2500" dirty="0">
                <a:solidFill>
                  <a:srgbClr val="000000"/>
                </a:solidFill>
                <a:latin typeface="Arial" pitchFamily="34" charset="0"/>
              </a:rPr>
              <a:t>♂ </a:t>
            </a:r>
            <a:r>
              <a:rPr lang="ru-RU" sz="2500" dirty="0" smtClean="0">
                <a:solidFill>
                  <a:srgbClr val="000000"/>
                </a:solidFill>
                <a:latin typeface="Arial" pitchFamily="34" charset="0"/>
              </a:rPr>
              <a:t>АА</a:t>
            </a:r>
            <a:endParaRPr lang="ru-RU" sz="25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50" name="TextBox 5"/>
          <p:cNvSpPr txBox="1">
            <a:spLocks noChangeArrowheads="1"/>
          </p:cNvSpPr>
          <p:nvPr/>
        </p:nvSpPr>
        <p:spPr bwMode="auto">
          <a:xfrm>
            <a:off x="4089609" y="1067029"/>
            <a:ext cx="404962" cy="4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defTabSz="575889"/>
            <a:r>
              <a:rPr lang="ru-RU" sz="2300">
                <a:solidFill>
                  <a:srgbClr val="000000"/>
                </a:solidFill>
                <a:latin typeface="Arial" pitchFamily="34" charset="0"/>
              </a:rPr>
              <a:t>Х</a:t>
            </a:r>
          </a:p>
        </p:txBody>
      </p:sp>
      <p:sp>
        <p:nvSpPr>
          <p:cNvPr id="44051" name="TextBox 8"/>
          <p:cNvSpPr txBox="1">
            <a:spLocks noChangeArrowheads="1"/>
          </p:cNvSpPr>
          <p:nvPr/>
        </p:nvSpPr>
        <p:spPr bwMode="auto">
          <a:xfrm>
            <a:off x="2451766" y="1844050"/>
            <a:ext cx="539948" cy="5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en-US" sz="3400" b="1">
                <a:solidFill>
                  <a:srgbClr val="7030A0"/>
                </a:solidFill>
                <a:latin typeface="Arial" pitchFamily="34" charset="0"/>
              </a:rPr>
              <a:t>F</a:t>
            </a:r>
            <a:r>
              <a:rPr lang="ru-RU" sz="3400" b="1">
                <a:solidFill>
                  <a:srgbClr val="7030A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44052" name="TextBox 28"/>
          <p:cNvSpPr txBox="1">
            <a:spLocks noChangeArrowheads="1"/>
          </p:cNvSpPr>
          <p:nvPr/>
        </p:nvSpPr>
        <p:spPr bwMode="auto">
          <a:xfrm>
            <a:off x="2424769" y="966026"/>
            <a:ext cx="629940" cy="5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ru-RU" sz="3400" b="1">
                <a:solidFill>
                  <a:srgbClr val="7030A0"/>
                </a:solidFill>
                <a:latin typeface="Arial" pitchFamily="34" charset="0"/>
              </a:rPr>
              <a:t>Р: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2424769" y="1356037"/>
            <a:ext cx="674935" cy="5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" tIns="28794" rIns="57589" bIns="28794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defTabSz="575889"/>
            <a:r>
              <a:rPr lang="en-US" sz="3400" b="1">
                <a:solidFill>
                  <a:srgbClr val="7030A0"/>
                </a:solidFill>
                <a:latin typeface="Arial" pitchFamily="34" charset="0"/>
              </a:rPr>
              <a:t>G</a:t>
            </a:r>
            <a:r>
              <a:rPr lang="ru-RU" sz="3400" b="1">
                <a:solidFill>
                  <a:srgbClr val="7030A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38816" y="2639072"/>
            <a:ext cx="3487668" cy="5040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defTabSz="575489"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defTabSz="575489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Ответ</a:t>
            </a:r>
            <a:r>
              <a:rPr lang="ru-RU" sz="1400" b="1" dirty="0">
                <a:solidFill>
                  <a:srgbClr val="FF0000"/>
                </a:solidFill>
              </a:rPr>
              <a:t>: </a:t>
            </a:r>
            <a:r>
              <a:rPr lang="ru-RU" sz="1400" b="1" dirty="0">
                <a:solidFill>
                  <a:srgbClr val="002060"/>
                </a:solidFill>
              </a:rPr>
              <a:t>фенотип ребёнка  - </a:t>
            </a:r>
            <a:r>
              <a:rPr lang="ru-RU" sz="1400" b="1" dirty="0">
                <a:solidFill>
                  <a:srgbClr val="7030A0"/>
                </a:solidFill>
              </a:rPr>
              <a:t>карие глаза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</a:rPr>
              <a:t>генотип   </a:t>
            </a:r>
            <a:r>
              <a:rPr lang="ru-RU" sz="1400" b="1" dirty="0">
                <a:solidFill>
                  <a:srgbClr val="002060"/>
                </a:solidFill>
              </a:rPr>
              <a:t>ребёнка  - </a:t>
            </a:r>
            <a:r>
              <a:rPr lang="ru-RU" sz="1400" b="1" dirty="0" err="1">
                <a:solidFill>
                  <a:srgbClr val="7030A0"/>
                </a:solidFill>
              </a:rPr>
              <a:t>Аа</a:t>
            </a:r>
            <a:endParaRPr lang="ru-RU" sz="1400" b="1" dirty="0">
              <a:solidFill>
                <a:srgbClr val="7030A0"/>
              </a:solidFill>
            </a:endParaRPr>
          </a:p>
          <a:p>
            <a:pPr algn="ctr" defTabSz="575489"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995" y="2305447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карие</a:t>
            </a:r>
          </a:p>
        </p:txBody>
      </p:sp>
      <p:pic>
        <p:nvPicPr>
          <p:cNvPr id="32" name="Picture 4" descr="ᐈ Глаза карие мужские фото, фотографии мужчина карие глаза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33" y="823735"/>
            <a:ext cx="426873" cy="2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18" y="783081"/>
            <a:ext cx="608484" cy="3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 descr="ᐈ Глаза карие мужские фото, фотографии мужчина карие глаза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53" y="2100058"/>
            <a:ext cx="767566" cy="5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372" y="611932"/>
            <a:ext cx="5292588" cy="5444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Сколько пар </a:t>
            </a:r>
            <a:r>
              <a:rPr lang="ru-RU" sz="1400" b="1" dirty="0" err="1" smtClean="0">
                <a:solidFill>
                  <a:srgbClr val="002060"/>
                </a:solidFill>
              </a:rPr>
              <a:t>аутосом</a:t>
            </a:r>
            <a:r>
              <a:rPr lang="ru-RU" sz="1400" b="1" dirty="0" smtClean="0">
                <a:solidFill>
                  <a:srgbClr val="002060"/>
                </a:solidFill>
              </a:rPr>
              <a:t> имеется в бластомерах орангутанга после первого экваториального деления зиготы?</a:t>
            </a:r>
          </a:p>
        </p:txBody>
      </p:sp>
      <p:pic>
        <p:nvPicPr>
          <p:cNvPr id="10244" name="Picture 4" descr="Гиббоны и орангутанги. Орангутан суматранский: описание и фото. Орангутаны  считаются одними из самых умных обезь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9" y="1208752"/>
            <a:ext cx="2916324" cy="19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Гиббоны и орангутанги. Орангутан суматранский: описание и фото. Орангутаны  считаются одними из самых умных обезья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r="2453"/>
          <a:stretch/>
        </p:blipFill>
        <p:spPr bwMode="auto">
          <a:xfrm>
            <a:off x="167282" y="1087599"/>
            <a:ext cx="2916324" cy="17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7282" y="647936"/>
            <a:ext cx="2916324" cy="4680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b="1" dirty="0" smtClean="0">
                <a:solidFill>
                  <a:srgbClr val="002060"/>
                </a:solidFill>
              </a:rPr>
              <a:t> хромосом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513" y="2808176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орангутанг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421" y="2736168"/>
            <a:ext cx="2916324" cy="4063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орангутанг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91793" y="743155"/>
            <a:ext cx="0" cy="828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95849" y="738780"/>
            <a:ext cx="0" cy="828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283881" y="1115988"/>
            <a:ext cx="7560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11773" y="1637065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1833" y="1647866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9433" y="1634177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9765" y="2124100"/>
            <a:ext cx="2196244" cy="51244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46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аутосом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23</a:t>
            </a:r>
            <a:r>
              <a:rPr lang="ru-RU" sz="1800" b="1" dirty="0" smtClean="0">
                <a:solidFill>
                  <a:srgbClr val="002060"/>
                </a:solidFill>
              </a:rPr>
              <a:t> пары </a:t>
            </a:r>
            <a:r>
              <a:rPr lang="ru-RU" sz="1800" b="1" dirty="0" err="1" smtClean="0">
                <a:solidFill>
                  <a:srgbClr val="002060"/>
                </a:solidFill>
              </a:rPr>
              <a:t>аутосом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753" y="2636540"/>
            <a:ext cx="2520280" cy="36004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23*8=368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аутосом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545437" y="784260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1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33" y="575928"/>
            <a:ext cx="5292588" cy="5444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Сколько пар </a:t>
            </a:r>
            <a:r>
              <a:rPr lang="ru-RU" sz="1400" b="1" dirty="0" err="1" smtClean="0">
                <a:solidFill>
                  <a:srgbClr val="002060"/>
                </a:solidFill>
              </a:rPr>
              <a:t>аутосом</a:t>
            </a:r>
            <a:r>
              <a:rPr lang="ru-RU" sz="1400" b="1" dirty="0" smtClean="0">
                <a:solidFill>
                  <a:srgbClr val="002060"/>
                </a:solidFill>
              </a:rPr>
              <a:t> имеется в бластомерах </a:t>
            </a:r>
            <a:r>
              <a:rPr lang="ru-RU" sz="1400" b="1" dirty="0" err="1" smtClean="0">
                <a:solidFill>
                  <a:srgbClr val="002060"/>
                </a:solidFill>
              </a:rPr>
              <a:t>горилы</a:t>
            </a:r>
            <a:r>
              <a:rPr lang="ru-RU" sz="1400" b="1" dirty="0" smtClean="0">
                <a:solidFill>
                  <a:srgbClr val="002060"/>
                </a:solidFill>
              </a:rPr>
              <a:t> после второго экваториального деления зиготы?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77" y="1169994"/>
            <a:ext cx="2628292" cy="19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6" y="922641"/>
            <a:ext cx="2837144" cy="212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5428" y="647936"/>
            <a:ext cx="2868177" cy="4680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b="1" dirty="0" smtClean="0">
                <a:solidFill>
                  <a:srgbClr val="002060"/>
                </a:solidFill>
              </a:rPr>
              <a:t> хромосом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513" y="2808176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орангутанг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429" y="2849319"/>
            <a:ext cx="2854754" cy="2931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горилла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91793" y="743155"/>
            <a:ext cx="0" cy="828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841" y="738780"/>
            <a:ext cx="0" cy="828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065401" y="1116320"/>
            <a:ext cx="5065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11773" y="1637065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43821" y="1637065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1873" y="1637065"/>
            <a:ext cx="360040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1753" y="2052092"/>
            <a:ext cx="2484276" cy="4680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46 </a:t>
            </a:r>
            <a:r>
              <a:rPr lang="ru-RU" sz="1800" b="1" dirty="0" err="1" smtClean="0">
                <a:solidFill>
                  <a:srgbClr val="002060"/>
                </a:solidFill>
              </a:rPr>
              <a:t>аутосом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23 пары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аутосом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83606" y="2556148"/>
            <a:ext cx="2568427" cy="5863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23*32=736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пар </a:t>
            </a:r>
            <a:r>
              <a:rPr lang="ru-RU" sz="2000" b="1" dirty="0" err="1" smtClean="0">
                <a:solidFill>
                  <a:srgbClr val="002060"/>
                </a:solidFill>
              </a:rPr>
              <a:t>аутосом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59945" y="745324"/>
            <a:ext cx="0" cy="828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43921" y="1647839"/>
            <a:ext cx="50405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999554" y="1135261"/>
            <a:ext cx="5065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83981" y="1637065"/>
            <a:ext cx="50405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11873" y="79195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1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108794" y="79195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2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682" y="593847"/>
            <a:ext cx="5472608" cy="258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- парные гены –различные формы одного и того же гена.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участок молекулы ДНК.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совокупность генов, полученных от родителей.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особь, которая даёт  гаметы разных сортов.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организмы, получающиеся в результате скрещивания.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817" y="683940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441" y="1222542"/>
            <a:ext cx="1584176" cy="2520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441" y="1512032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817" y="2016088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088" y="2592152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425" y="647936"/>
            <a:ext cx="5400600" cy="9794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1. От </a:t>
            </a:r>
            <a:r>
              <a:rPr lang="ru-RU" sz="1400" b="1" dirty="0">
                <a:solidFill>
                  <a:srgbClr val="002060"/>
                </a:solidFill>
              </a:rPr>
              <a:t>брака кареглазой женщины и голубоглазого мужчины  родилась голубоглазая девочка. Ген карих глаз доминирует. Каковы генотипы родителей и какова вероятность рождения  кареглазых детей?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375" y="2376128"/>
            <a:ext cx="5364596" cy="6666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3. Сколько хромосом имеется </a:t>
            </a:r>
            <a:r>
              <a:rPr lang="ru-RU" sz="1400" b="1" dirty="0">
                <a:solidFill>
                  <a:srgbClr val="002060"/>
                </a:solidFill>
              </a:rPr>
              <a:t>в бластомерах </a:t>
            </a:r>
            <a:r>
              <a:rPr lang="ru-RU" sz="1400" b="1" dirty="0" smtClean="0">
                <a:solidFill>
                  <a:srgbClr val="002060"/>
                </a:solidFill>
              </a:rPr>
              <a:t>мушки дрозофилы </a:t>
            </a:r>
            <a:r>
              <a:rPr lang="ru-RU" sz="1400" b="1" dirty="0">
                <a:solidFill>
                  <a:srgbClr val="002060"/>
                </a:solidFill>
              </a:rPr>
              <a:t>после </a:t>
            </a:r>
            <a:r>
              <a:rPr lang="ru-RU" sz="1400" b="1" dirty="0" smtClean="0">
                <a:solidFill>
                  <a:srgbClr val="002060"/>
                </a:solidFill>
              </a:rPr>
              <a:t>третьего </a:t>
            </a:r>
            <a:r>
              <a:rPr lang="ru-RU" sz="1400" b="1" dirty="0">
                <a:solidFill>
                  <a:srgbClr val="002060"/>
                </a:solidFill>
              </a:rPr>
              <a:t>экваториального деления зиготы</a:t>
            </a:r>
            <a:r>
              <a:rPr lang="ru-RU" sz="1400" b="1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375" y="1728056"/>
            <a:ext cx="5400600" cy="5400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3" rIns="91404" bIns="45703" anchor="ctr"/>
          <a:lstStyle/>
          <a:p>
            <a:pPr defTabSz="575489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2. Сколько пар </a:t>
            </a:r>
            <a:r>
              <a:rPr lang="ru-RU" sz="1400" b="1" dirty="0" err="1" smtClean="0">
                <a:solidFill>
                  <a:srgbClr val="002060"/>
                </a:solidFill>
              </a:rPr>
              <a:t>аутосом</a:t>
            </a:r>
            <a:r>
              <a:rPr lang="ru-RU" sz="1400" b="1" dirty="0" smtClean="0">
                <a:solidFill>
                  <a:srgbClr val="002060"/>
                </a:solidFill>
              </a:rPr>
              <a:t> имеется в бластомерах сазана после второго экваториального деления зиготы?</a:t>
            </a:r>
          </a:p>
        </p:txBody>
      </p:sp>
    </p:spTree>
    <p:extLst>
      <p:ext uri="{BB962C8B-B14F-4D97-AF65-F5344CB8AC3E}">
        <p14:creationId xmlns:p14="http://schemas.microsoft.com/office/powerpoint/2010/main" val="6866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682" y="593847"/>
            <a:ext cx="5472608" cy="258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- парные гены –различные формы одного и того же гена.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участок молекулы ДНК.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совокупность генов, полученных от родителей.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особь, которая даёт  гаметы разных сортов.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– организмы, получающиеся в результате скрещивания.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817" y="683940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441" y="1222542"/>
            <a:ext cx="1584176" cy="2520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983" y="1510089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817" y="2016088"/>
            <a:ext cx="167280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rgbClr val="FF0000"/>
                </a:solidFill>
              </a:rPr>
              <a:t>Гетерозигота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088" y="2592152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321" y="671998"/>
            <a:ext cx="1762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Аллельные гены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441" y="1134922"/>
            <a:ext cx="57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Ген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863" y="1469439"/>
            <a:ext cx="110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Генотип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0699" y="2551502"/>
            <a:ext cx="122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Гибриды</a:t>
            </a:r>
          </a:p>
        </p:txBody>
      </p:sp>
    </p:spTree>
    <p:extLst>
      <p:ext uri="{BB962C8B-B14F-4D97-AF65-F5344CB8AC3E}">
        <p14:creationId xmlns:p14="http://schemas.microsoft.com/office/powerpoint/2010/main" val="21164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72608" cy="258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Гомозигота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особь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которая даёт гаметы одного сорта.</a:t>
            </a:r>
          </a:p>
          <a:p>
            <a:r>
              <a:rPr lang="ru-RU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Дигибридное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скрещивание- скрещивание по двум парам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Доминантный признак- признак, который проявляется всегда.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Изменчивость – способность организмов приобретать в течение жизни новые признаки и свойства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47936"/>
            <a:ext cx="1577754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689" y="1224000"/>
            <a:ext cx="3160091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4949" y="1764060"/>
            <a:ext cx="26547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5429" y="2268116"/>
            <a:ext cx="172819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72608" cy="258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Гомозигота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особь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которая даёт гаметы одного сорта.</a:t>
            </a:r>
          </a:p>
          <a:p>
            <a:r>
              <a:rPr lang="ru-RU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Дигибридное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скрещивание- скрещивание по двум парам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Доминантный признак- признак, который проявляется всегда.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Изменчивость – способность организмов приобретать в течение жизни новые признаки и свойства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47936"/>
            <a:ext cx="1577754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rgbClr val="FF0000"/>
                </a:solidFill>
              </a:rPr>
              <a:t>Гомозигота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689" y="1224000"/>
            <a:ext cx="3268104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949" y="1764060"/>
            <a:ext cx="276278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429" y="2268116"/>
            <a:ext cx="172819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005" y="1183350"/>
            <a:ext cx="3446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rgbClr val="FF0000"/>
                </a:solidFill>
              </a:rPr>
              <a:t>Дигибридное</a:t>
            </a:r>
            <a:r>
              <a:rPr lang="ru-RU" sz="1800" b="1" dirty="0">
                <a:solidFill>
                  <a:srgbClr val="FF0000"/>
                </a:solidFill>
              </a:rPr>
              <a:t> скрещивание-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802" y="1719918"/>
            <a:ext cx="293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Доминантный признак-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986" y="2268116"/>
            <a:ext cx="183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Изменчивость</a:t>
            </a:r>
          </a:p>
        </p:txBody>
      </p:sp>
    </p:spTree>
    <p:extLst>
      <p:ext uri="{BB962C8B-B14F-4D97-AF65-F5344CB8AC3E}">
        <p14:creationId xmlns:p14="http://schemas.microsoft.com/office/powerpoint/2010/main" val="1734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72608" cy="2308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Моногибридные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скрещивания- скрещивание по одной паре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Полигибридное скрещивание- скрещивание по нескольким парам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Рецессивный признак- признак, который подавляется.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Фенотип – совокупность внешних и внутренних признаков и свойств организмов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433" y="647936"/>
            <a:ext cx="349238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1187996"/>
            <a:ext cx="33843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9417" y="1760568"/>
            <a:ext cx="2584304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5429" y="2304120"/>
            <a:ext cx="11881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ПОНЯТИЯ ГЕНЕТИКИ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72608" cy="2308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Моногибридные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скрещивания- скрещивание по одной паре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Полигибридное скрещивание- скрещивание по нескольким парам признаков.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Рецессивный признак- признак, который подавляется.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Фенотип – совокупность внешних и внутренних признаков и свойств организмов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433" y="647936"/>
            <a:ext cx="349238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1187996"/>
            <a:ext cx="349238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9417" y="1760568"/>
            <a:ext cx="2584304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417" y="2315677"/>
            <a:ext cx="11881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FF0000"/>
                </a:solidFill>
              </a:rPr>
              <a:t>Фенотип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66" y="603600"/>
            <a:ext cx="381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Моногибридные скрещивания-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425" y="1106696"/>
            <a:ext cx="372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Полигибридное скрещивание-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266" y="1719918"/>
            <a:ext cx="273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Рецессивный признак</a:t>
            </a:r>
          </a:p>
        </p:txBody>
      </p:sp>
    </p:spTree>
    <p:extLst>
      <p:ext uri="{BB962C8B-B14F-4D97-AF65-F5344CB8AC3E}">
        <p14:creationId xmlns:p14="http://schemas.microsoft.com/office/powerpoint/2010/main" val="37015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online.ru/images/podskaz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0796" r="6954" b="53277"/>
          <a:stretch/>
        </p:blipFill>
        <p:spPr bwMode="auto">
          <a:xfrm>
            <a:off x="131240" y="611932"/>
            <a:ext cx="5502118" cy="14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ЭТАПЫ ЭМБРИОГЕНЕЗА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101" y="2196108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бластоцель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01" y="2676748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бластула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1867" y="2198268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Стадия дробления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5589" y="2700163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бластодерма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753" y="2193691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бластомеры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753" y="2700163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морула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613" y="2700163"/>
            <a:ext cx="1038237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зигота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00306" y="1764061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453" y="736143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5779" y="603904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89615" y="791952"/>
            <a:ext cx="1156408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925" y="1692052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3581" y="1829685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16414" y="1707575"/>
            <a:ext cx="936104" cy="255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online.ru/images/podskaz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21123" r="6954" b="53277"/>
          <a:stretch/>
        </p:blipFill>
        <p:spPr bwMode="auto">
          <a:xfrm>
            <a:off x="131240" y="1017722"/>
            <a:ext cx="5502118" cy="10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ЭТАПЫ ЭМБРИОГЕНЕЗА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08627" y="611932"/>
            <a:ext cx="1224731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бластоцель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881" y="1800064"/>
            <a:ext cx="1193182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бластула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8143" y="614073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Стадия дробления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6309" y="602897"/>
            <a:ext cx="1368152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бластодерма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9565" y="1836068"/>
            <a:ext cx="140415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бластомеры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745" y="1692052"/>
            <a:ext cx="1044116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морула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240" y="1692052"/>
            <a:ext cx="1038237" cy="41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зигота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153744</TotalTime>
  <Words>625</Words>
  <Application>Microsoft Office PowerPoint</Application>
  <PresentationFormat>Произвольный</PresentationFormat>
  <Paragraphs>166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1_Office Theme</vt:lpstr>
      <vt:lpstr>2_Office Theme</vt:lpstr>
      <vt:lpstr>7_Office Theme</vt:lpstr>
      <vt:lpstr>Презентация PowerPoint</vt:lpstr>
      <vt:lpstr>ОСНОВНЫЕ ПОНЯТИЯ ГЕНЕТИКИ </vt:lpstr>
      <vt:lpstr>ОСНОВНЫЕ ПОНЯТИЯ ГЕНЕТИКИ </vt:lpstr>
      <vt:lpstr>ОСНОВНЫЕ ПОНЯТИЯ ГЕНЕТИКИ </vt:lpstr>
      <vt:lpstr>ОСНОВНЫЕ ПОНЯТИЯ ГЕНЕТИКИ </vt:lpstr>
      <vt:lpstr>ОСНОВНЫЕ ПОНЯТИЯ ГЕНЕТИКИ </vt:lpstr>
      <vt:lpstr>ОСНОВНЫЕ ПОНЯТИЯ ГЕНЕТИКИ </vt:lpstr>
      <vt:lpstr>ЭТАПЫ ЭМБРИОГЕНЕЗА</vt:lpstr>
      <vt:lpstr>ЭТАПЫ ЭМБРИОГЕНЕЗА</vt:lpstr>
      <vt:lpstr>ЭТАПЫ ЭМБРИОГЕНЕЗА</vt:lpstr>
      <vt:lpstr>ЭТАПЫ ЭМБРИОГЕНЕЗА</vt:lpstr>
      <vt:lpstr>ЗАДАЧА  НА МОНОГИБРИДНОЕ СКРЕЩИВАНИЕ </vt:lpstr>
      <vt:lpstr>РЕШЕНИЕ</vt:lpstr>
      <vt:lpstr>ЗАДАЧА 2</vt:lpstr>
      <vt:lpstr>НЕПОЛНОЕ ДОМИНИРОВАНИЕ</vt:lpstr>
      <vt:lpstr>ЗАДАЧА 3</vt:lpstr>
      <vt:lpstr>ЗАДАЧА 3</vt:lpstr>
      <vt:lpstr>ЗАДАЧА 3</vt:lpstr>
      <vt:lpstr>ЗАДАЧА 3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pasha</cp:lastModifiedBy>
  <cp:revision>1664</cp:revision>
  <dcterms:created xsi:type="dcterms:W3CDTF">2014-10-08T23:03:32Z</dcterms:created>
  <dcterms:modified xsi:type="dcterms:W3CDTF">2020-11-22T19:01:33Z</dcterms:modified>
</cp:coreProperties>
</file>