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641" r:id="rId3"/>
    <p:sldId id="1668" r:id="rId4"/>
    <p:sldId id="1669" r:id="rId5"/>
    <p:sldId id="1670" r:id="rId6"/>
    <p:sldId id="1661" r:id="rId7"/>
    <p:sldId id="1662" r:id="rId8"/>
    <p:sldId id="1663" r:id="rId9"/>
    <p:sldId id="1671" r:id="rId10"/>
    <p:sldId id="1672" r:id="rId11"/>
    <p:sldId id="1673" r:id="rId12"/>
    <p:sldId id="1674" r:id="rId13"/>
    <p:sldId id="1675" r:id="rId14"/>
    <p:sldId id="1678" r:id="rId15"/>
    <p:sldId id="1679" r:id="rId16"/>
    <p:sldId id="1680" r:id="rId17"/>
    <p:sldId id="1535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306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sinx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sinx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Лист1!$E$4:$E$28</c:f>
              <c:numCache>
                <c:formatCode>0.000</c:formatCode>
                <c:ptCount val="25"/>
                <c:pt idx="0" formatCode="General">
                  <c:v>0</c:v>
                </c:pt>
                <c:pt idx="1">
                  <c:v>0.2588190448135646</c:v>
                </c:pt>
                <c:pt idx="2">
                  <c:v>0.49999999948185803</c:v>
                </c:pt>
                <c:pt idx="3">
                  <c:v>0.70710678055195575</c:v>
                </c:pt>
                <c:pt idx="4">
                  <c:v>0.86602540318613985</c:v>
                </c:pt>
                <c:pt idx="5">
                  <c:v>0.96592582590194043</c:v>
                </c:pt>
                <c:pt idx="6">
                  <c:v>1</c:v>
                </c:pt>
                <c:pt idx="7">
                  <c:v>0.96592582683104722</c:v>
                </c:pt>
                <c:pt idx="8">
                  <c:v>0.8660254049810362</c:v>
                </c:pt>
                <c:pt idx="9">
                  <c:v>0.70710678309032271</c:v>
                </c:pt>
                <c:pt idx="10">
                  <c:v>0.50000000259070987</c:v>
                </c:pt>
                <c:pt idx="11">
                  <c:v>0.25881904828103836</c:v>
                </c:pt>
                <c:pt idx="12">
                  <c:v>3.5897930298917774E-9</c:v>
                </c:pt>
                <c:pt idx="13">
                  <c:v>-0.25881904134609079</c:v>
                </c:pt>
                <c:pt idx="14">
                  <c:v>-0.49999999637300596</c:v>
                </c:pt>
                <c:pt idx="15">
                  <c:v>-0.70710677801358868</c:v>
                </c:pt>
                <c:pt idx="16">
                  <c:v>-0.8660254013912434</c:v>
                </c:pt>
                <c:pt idx="17">
                  <c:v>-0.96592582497283375</c:v>
                </c:pt>
                <c:pt idx="18">
                  <c:v>-1</c:v>
                </c:pt>
                <c:pt idx="19">
                  <c:v>-0.96592582776015401</c:v>
                </c:pt>
                <c:pt idx="20">
                  <c:v>-0.86602540677593276</c:v>
                </c:pt>
                <c:pt idx="21">
                  <c:v>-0.70710678562868967</c:v>
                </c:pt>
                <c:pt idx="22">
                  <c:v>-0.50000000569956182</c:v>
                </c:pt>
                <c:pt idx="23">
                  <c:v>-0.25881905174851216</c:v>
                </c:pt>
                <c:pt idx="24">
                  <c:v>-7.1795860597835548E-9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8CC-4729-8DE8-A12C4D29D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349656"/>
        <c:axId val="436339120"/>
      </c:scatterChart>
      <c:valAx>
        <c:axId val="43634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436339120"/>
        <c:crosses val="autoZero"/>
        <c:crossBetween val="midCat"/>
      </c:valAx>
      <c:valAx>
        <c:axId val="436339120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4363496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2sinx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2sinx</c:v>
                </c:pt>
              </c:strCache>
            </c:strRef>
          </c:tx>
          <c:spPr>
            <a:ln w="38100" cap="flat" cmpd="sng" algn="ctr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Лист1!$F$4:$F$28</c:f>
              <c:numCache>
                <c:formatCode>General</c:formatCode>
                <c:ptCount val="25"/>
                <c:pt idx="0">
                  <c:v>0</c:v>
                </c:pt>
                <c:pt idx="1">
                  <c:v>0.51763808962712921</c:v>
                </c:pt>
                <c:pt idx="2">
                  <c:v>0.99999999896371605</c:v>
                </c:pt>
                <c:pt idx="3">
                  <c:v>1.4142135611039115</c:v>
                </c:pt>
                <c:pt idx="4">
                  <c:v>1.7320508063722797</c:v>
                </c:pt>
                <c:pt idx="5">
                  <c:v>1.9318516518038809</c:v>
                </c:pt>
                <c:pt idx="6">
                  <c:v>2</c:v>
                </c:pt>
                <c:pt idx="7">
                  <c:v>1.9318516536620944</c:v>
                </c:pt>
                <c:pt idx="8">
                  <c:v>1.7320508099620724</c:v>
                </c:pt>
                <c:pt idx="9">
                  <c:v>1.4142135661806454</c:v>
                </c:pt>
                <c:pt idx="10">
                  <c:v>1.0000000051814197</c:v>
                </c:pt>
                <c:pt idx="11">
                  <c:v>0.51763809656207671</c:v>
                </c:pt>
                <c:pt idx="12">
                  <c:v>7.1795860597835548E-9</c:v>
                </c:pt>
                <c:pt idx="13">
                  <c:v>-0.51763808269218159</c:v>
                </c:pt>
                <c:pt idx="14">
                  <c:v>-0.99999999274601192</c:v>
                </c:pt>
                <c:pt idx="15">
                  <c:v>-1.4142135560271774</c:v>
                </c:pt>
                <c:pt idx="16">
                  <c:v>-1.7320508027824868</c:v>
                </c:pt>
                <c:pt idx="17">
                  <c:v>-1.9318516499456675</c:v>
                </c:pt>
                <c:pt idx="18">
                  <c:v>-2</c:v>
                </c:pt>
                <c:pt idx="19">
                  <c:v>-1.931851655520308</c:v>
                </c:pt>
                <c:pt idx="20">
                  <c:v>-1.7320508135518655</c:v>
                </c:pt>
                <c:pt idx="21">
                  <c:v>-1.4142135712573793</c:v>
                </c:pt>
                <c:pt idx="22">
                  <c:v>-1.0000000113991236</c:v>
                </c:pt>
                <c:pt idx="23">
                  <c:v>-0.51763810349702433</c:v>
                </c:pt>
                <c:pt idx="24">
                  <c:v>-1.435917211956711E-8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253-4816-B3AD-931774B0D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197608"/>
        <c:axId val="438738496"/>
      </c:scatterChart>
      <c:valAx>
        <c:axId val="437197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7030A0"/>
                </a:solidFill>
              </a:defRPr>
            </a:pPr>
            <a:endParaRPr lang="ru-RU"/>
          </a:p>
        </c:txPr>
        <c:crossAx val="438738496"/>
        <c:crosses val="autoZero"/>
        <c:crossBetween val="midCat"/>
      </c:valAx>
      <c:valAx>
        <c:axId val="438738496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4371976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sinx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sinx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Лист1!$E$4:$E$28</c:f>
              <c:numCache>
                <c:formatCode>0.000</c:formatCode>
                <c:ptCount val="25"/>
                <c:pt idx="0" formatCode="General">
                  <c:v>0</c:v>
                </c:pt>
                <c:pt idx="1">
                  <c:v>0.2588190448135646</c:v>
                </c:pt>
                <c:pt idx="2">
                  <c:v>0.49999999948185803</c:v>
                </c:pt>
                <c:pt idx="3">
                  <c:v>0.70710678055195575</c:v>
                </c:pt>
                <c:pt idx="4">
                  <c:v>0.86602540318613985</c:v>
                </c:pt>
                <c:pt idx="5">
                  <c:v>0.96592582590194043</c:v>
                </c:pt>
                <c:pt idx="6">
                  <c:v>1</c:v>
                </c:pt>
                <c:pt idx="7">
                  <c:v>0.96592582683104722</c:v>
                </c:pt>
                <c:pt idx="8">
                  <c:v>0.8660254049810362</c:v>
                </c:pt>
                <c:pt idx="9">
                  <c:v>0.70710678309032271</c:v>
                </c:pt>
                <c:pt idx="10">
                  <c:v>0.50000000259070987</c:v>
                </c:pt>
                <c:pt idx="11">
                  <c:v>0.25881904828103836</c:v>
                </c:pt>
                <c:pt idx="12">
                  <c:v>3.5897930298917774E-9</c:v>
                </c:pt>
                <c:pt idx="13">
                  <c:v>-0.25881904134609079</c:v>
                </c:pt>
                <c:pt idx="14">
                  <c:v>-0.49999999637300596</c:v>
                </c:pt>
                <c:pt idx="15">
                  <c:v>-0.70710677801358868</c:v>
                </c:pt>
                <c:pt idx="16">
                  <c:v>-0.8660254013912434</c:v>
                </c:pt>
                <c:pt idx="17">
                  <c:v>-0.96592582497283375</c:v>
                </c:pt>
                <c:pt idx="18">
                  <c:v>-1</c:v>
                </c:pt>
                <c:pt idx="19">
                  <c:v>-0.96592582776015401</c:v>
                </c:pt>
                <c:pt idx="20">
                  <c:v>-0.86602540677593276</c:v>
                </c:pt>
                <c:pt idx="21">
                  <c:v>-0.70710678562868967</c:v>
                </c:pt>
                <c:pt idx="22">
                  <c:v>-0.50000000569956182</c:v>
                </c:pt>
                <c:pt idx="23">
                  <c:v>-0.25881905174851216</c:v>
                </c:pt>
                <c:pt idx="24">
                  <c:v>-7.1795860597835548E-9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7C08-492D-8DB7-58E3BA8D7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739720"/>
        <c:axId val="438740112"/>
      </c:scatterChart>
      <c:valAx>
        <c:axId val="438739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438740112"/>
        <c:crosses val="autoZero"/>
        <c:crossBetween val="midCat"/>
      </c:valAx>
      <c:valAx>
        <c:axId val="438740112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438739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>
                <a:latin typeface="Arial" pitchFamily="34" charset="0"/>
                <a:cs typeface="Arial" pitchFamily="34" charset="0"/>
              </a:rPr>
              <a:t>sinx</a:t>
            </a:r>
            <a:endParaRPr lang="en-US" i="1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sinx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Лист1!$E$4:$E$28</c:f>
              <c:numCache>
                <c:formatCode>0.000</c:formatCode>
                <c:ptCount val="25"/>
                <c:pt idx="0" formatCode="General">
                  <c:v>0</c:v>
                </c:pt>
                <c:pt idx="1">
                  <c:v>0.2588190448135646</c:v>
                </c:pt>
                <c:pt idx="2">
                  <c:v>0.49999999948185803</c:v>
                </c:pt>
                <c:pt idx="3">
                  <c:v>0.70710678055195575</c:v>
                </c:pt>
                <c:pt idx="4">
                  <c:v>0.86602540318613985</c:v>
                </c:pt>
                <c:pt idx="5">
                  <c:v>0.96592582590194043</c:v>
                </c:pt>
                <c:pt idx="6">
                  <c:v>1</c:v>
                </c:pt>
                <c:pt idx="7">
                  <c:v>0.96592582683104722</c:v>
                </c:pt>
                <c:pt idx="8">
                  <c:v>0.8660254049810362</c:v>
                </c:pt>
                <c:pt idx="9">
                  <c:v>0.70710678309032271</c:v>
                </c:pt>
                <c:pt idx="10">
                  <c:v>0.50000000259070987</c:v>
                </c:pt>
                <c:pt idx="11">
                  <c:v>0.25881904828103836</c:v>
                </c:pt>
                <c:pt idx="12">
                  <c:v>3.5897930298917774E-9</c:v>
                </c:pt>
                <c:pt idx="13">
                  <c:v>-0.25881904134609079</c:v>
                </c:pt>
                <c:pt idx="14">
                  <c:v>-0.49999999637300596</c:v>
                </c:pt>
                <c:pt idx="15">
                  <c:v>-0.70710677801358868</c:v>
                </c:pt>
                <c:pt idx="16">
                  <c:v>-0.8660254013912434</c:v>
                </c:pt>
                <c:pt idx="17">
                  <c:v>-0.96592582497283375</c:v>
                </c:pt>
                <c:pt idx="18">
                  <c:v>-1</c:v>
                </c:pt>
                <c:pt idx="19">
                  <c:v>-0.96592582776015401</c:v>
                </c:pt>
                <c:pt idx="20">
                  <c:v>-0.86602540677593276</c:v>
                </c:pt>
                <c:pt idx="21">
                  <c:v>-0.70710678562868967</c:v>
                </c:pt>
                <c:pt idx="22">
                  <c:v>-0.50000000569956182</c:v>
                </c:pt>
                <c:pt idx="23">
                  <c:v>-0.25881905174851216</c:v>
                </c:pt>
                <c:pt idx="24">
                  <c:v>-7.1795860597835548E-9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B58-45B5-AEA8-2CD6E4B91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740896"/>
        <c:axId val="438741288"/>
      </c:scatterChart>
      <c:valAx>
        <c:axId val="43874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C00000"/>
                </a:solidFill>
              </a:defRPr>
            </a:pPr>
            <a:endParaRPr lang="ru-RU"/>
          </a:p>
        </c:txPr>
        <c:crossAx val="438741288"/>
        <c:crosses val="autoZero"/>
        <c:crossBetween val="midCat"/>
      </c:valAx>
      <c:valAx>
        <c:axId val="438741288"/>
        <c:scaling>
          <c:orientation val="minMax"/>
        </c:scaling>
        <c:delete val="0"/>
        <c:axPos val="l"/>
        <c:majorGridlines>
          <c:spPr>
            <a:ln>
              <a:solidFill>
                <a:srgbClr val="00B0F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7030A0"/>
                </a:solidFill>
              </a:defRPr>
            </a:pPr>
            <a:endParaRPr lang="ru-RU"/>
          </a:p>
        </c:txPr>
        <c:crossAx val="438740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-2sinx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Лист1!$G$3</c:f>
              <c:strCache>
                <c:ptCount val="1"/>
                <c:pt idx="0">
                  <c:v>2sinx</c:v>
                </c:pt>
              </c:strCache>
            </c:strRef>
          </c:tx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Лист1!$G$4:$G$28</c:f>
              <c:numCache>
                <c:formatCode>General</c:formatCode>
                <c:ptCount val="25"/>
                <c:pt idx="0">
                  <c:v>0</c:v>
                </c:pt>
                <c:pt idx="1">
                  <c:v>-0.51763808962712921</c:v>
                </c:pt>
                <c:pt idx="2">
                  <c:v>-0.99999999896371605</c:v>
                </c:pt>
                <c:pt idx="3">
                  <c:v>-1.4142135611039115</c:v>
                </c:pt>
                <c:pt idx="4">
                  <c:v>-1.7320508063722797</c:v>
                </c:pt>
                <c:pt idx="5">
                  <c:v>-1.9318516518038809</c:v>
                </c:pt>
                <c:pt idx="6">
                  <c:v>-2</c:v>
                </c:pt>
                <c:pt idx="7">
                  <c:v>-1.9318516536620944</c:v>
                </c:pt>
                <c:pt idx="8">
                  <c:v>-1.7320508099620724</c:v>
                </c:pt>
                <c:pt idx="9">
                  <c:v>-1.4142135661806454</c:v>
                </c:pt>
                <c:pt idx="10">
                  <c:v>-1.0000000051814197</c:v>
                </c:pt>
                <c:pt idx="11">
                  <c:v>-0.51763809656207671</c:v>
                </c:pt>
                <c:pt idx="12">
                  <c:v>-7.1795860597835548E-9</c:v>
                </c:pt>
                <c:pt idx="13">
                  <c:v>0.51763808269218159</c:v>
                </c:pt>
                <c:pt idx="14">
                  <c:v>0.99999999274601192</c:v>
                </c:pt>
                <c:pt idx="15">
                  <c:v>1.4142135560271774</c:v>
                </c:pt>
                <c:pt idx="16">
                  <c:v>1.7320508027824868</c:v>
                </c:pt>
                <c:pt idx="17">
                  <c:v>1.9318516499456675</c:v>
                </c:pt>
                <c:pt idx="18">
                  <c:v>2</c:v>
                </c:pt>
                <c:pt idx="19">
                  <c:v>1.931851655520308</c:v>
                </c:pt>
                <c:pt idx="20">
                  <c:v>1.7320508135518655</c:v>
                </c:pt>
                <c:pt idx="21">
                  <c:v>1.4142135712573793</c:v>
                </c:pt>
                <c:pt idx="22">
                  <c:v>1.0000000113991236</c:v>
                </c:pt>
                <c:pt idx="23">
                  <c:v>0.51763810349702433</c:v>
                </c:pt>
                <c:pt idx="24">
                  <c:v>1.435917211956711E-8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98B-41A7-A926-ABE9E1DB6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8742072"/>
        <c:axId val="438742464"/>
      </c:scatterChart>
      <c:valAx>
        <c:axId val="438742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8742464"/>
        <c:crosses val="autoZero"/>
        <c:crossBetween val="midCat"/>
      </c:valAx>
      <c:valAx>
        <c:axId val="43874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742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Лист1!$H$3</c:f>
              <c:strCache>
                <c:ptCount val="1"/>
                <c:pt idx="0">
                  <c:v>sin2x</c:v>
                </c:pt>
              </c:strCache>
            </c:strRef>
          </c:tx>
          <c:marker>
            <c:symbol val="none"/>
          </c:marker>
          <c:xVal>
            <c:numRef>
              <c:f>Лист1!$D$4:$D$28</c:f>
              <c:numCache>
                <c:formatCode>General</c:formatCode>
                <c:ptCount val="25"/>
                <c:pt idx="0">
                  <c:v>0</c:v>
                </c:pt>
                <c:pt idx="1">
                  <c:v>0.26179938750000004</c:v>
                </c:pt>
                <c:pt idx="2">
                  <c:v>0.52359877500000007</c:v>
                </c:pt>
                <c:pt idx="3">
                  <c:v>0.78539816250000005</c:v>
                </c:pt>
                <c:pt idx="4">
                  <c:v>1.0471975500000001</c:v>
                </c:pt>
                <c:pt idx="5">
                  <c:v>1.3089969375000001</c:v>
                </c:pt>
                <c:pt idx="6">
                  <c:v>1.5707963250000001</c:v>
                </c:pt>
                <c:pt idx="7">
                  <c:v>1.8325957125000001</c:v>
                </c:pt>
                <c:pt idx="8">
                  <c:v>2.0943951000000003</c:v>
                </c:pt>
                <c:pt idx="9">
                  <c:v>2.3561944875000003</c:v>
                </c:pt>
                <c:pt idx="10">
                  <c:v>2.6179938750000002</c:v>
                </c:pt>
                <c:pt idx="11">
                  <c:v>2.8797932625000002</c:v>
                </c:pt>
                <c:pt idx="12">
                  <c:v>3.1415926500000002</c:v>
                </c:pt>
                <c:pt idx="13">
                  <c:v>3.4033920375000002</c:v>
                </c:pt>
                <c:pt idx="14">
                  <c:v>3.6651914250000002</c:v>
                </c:pt>
                <c:pt idx="15">
                  <c:v>3.9269908125000001</c:v>
                </c:pt>
                <c:pt idx="16">
                  <c:v>4.1887902000000006</c:v>
                </c:pt>
                <c:pt idx="17">
                  <c:v>4.4505895875000006</c:v>
                </c:pt>
                <c:pt idx="18">
                  <c:v>4.7123889750000005</c:v>
                </c:pt>
                <c:pt idx="19">
                  <c:v>4.9741883625000005</c:v>
                </c:pt>
                <c:pt idx="20">
                  <c:v>5.2359877500000005</c:v>
                </c:pt>
                <c:pt idx="21">
                  <c:v>5.4977871375000005</c:v>
                </c:pt>
                <c:pt idx="22">
                  <c:v>5.7595865250000005</c:v>
                </c:pt>
                <c:pt idx="23">
                  <c:v>6.0213859125000004</c:v>
                </c:pt>
                <c:pt idx="24">
                  <c:v>6.2831853000000004</c:v>
                </c:pt>
              </c:numCache>
            </c:numRef>
          </c:xVal>
          <c:yVal>
            <c:numRef>
              <c:f>Лист1!$H$4:$H$28</c:f>
              <c:numCache>
                <c:formatCode>0.0</c:formatCode>
                <c:ptCount val="25"/>
                <c:pt idx="0" formatCode="General">
                  <c:v>0</c:v>
                </c:pt>
                <c:pt idx="1">
                  <c:v>0.49999999948185803</c:v>
                </c:pt>
                <c:pt idx="2" formatCode="0.00000">
                  <c:v>0.86602540318613985</c:v>
                </c:pt>
                <c:pt idx="3" formatCode="General">
                  <c:v>1</c:v>
                </c:pt>
                <c:pt idx="4" formatCode="General">
                  <c:v>0.8660254049810362</c:v>
                </c:pt>
                <c:pt idx="5" formatCode="General">
                  <c:v>0.50000000259070987</c:v>
                </c:pt>
                <c:pt idx="6" formatCode="General">
                  <c:v>3.5897930298917774E-9</c:v>
                </c:pt>
                <c:pt idx="7" formatCode="General">
                  <c:v>-0.49999999637300596</c:v>
                </c:pt>
                <c:pt idx="8" formatCode="General">
                  <c:v>-0.8660254013912434</c:v>
                </c:pt>
                <c:pt idx="9" formatCode="General">
                  <c:v>-1</c:v>
                </c:pt>
                <c:pt idx="10" formatCode="General">
                  <c:v>-0.86602540677593276</c:v>
                </c:pt>
                <c:pt idx="11" formatCode="General">
                  <c:v>-0.50000000569956182</c:v>
                </c:pt>
                <c:pt idx="12" formatCode="General">
                  <c:v>-7.1795860597835548E-9</c:v>
                </c:pt>
                <c:pt idx="13" formatCode="General">
                  <c:v>0.49999999326415401</c:v>
                </c:pt>
                <c:pt idx="14" formatCode="General">
                  <c:v>0.86602539959634672</c:v>
                </c:pt>
                <c:pt idx="15" formatCode="General">
                  <c:v>1</c:v>
                </c:pt>
                <c:pt idx="16" formatCode="General">
                  <c:v>0.86602540857082899</c:v>
                </c:pt>
                <c:pt idx="17" formatCode="General">
                  <c:v>0.50000000880841344</c:v>
                </c:pt>
                <c:pt idx="18" formatCode="General">
                  <c:v>1.0769378645586122E-8</c:v>
                </c:pt>
                <c:pt idx="19" formatCode="General">
                  <c:v>-0.49999999015530244</c:v>
                </c:pt>
                <c:pt idx="20" formatCode="General">
                  <c:v>-0.86602539780145038</c:v>
                </c:pt>
                <c:pt idx="21" formatCode="General">
                  <c:v>-0.99999999999999989</c:v>
                </c:pt>
                <c:pt idx="22" formatCode="General">
                  <c:v>-0.86602541036572567</c:v>
                </c:pt>
                <c:pt idx="23" formatCode="General">
                  <c:v>-0.50000001191726573</c:v>
                </c:pt>
                <c:pt idx="24" formatCode="General">
                  <c:v>-1.435917211956711E-8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3AC5-4CD3-971F-7F1E3D04F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451976"/>
        <c:axId val="439452368"/>
      </c:scatterChart>
      <c:valAx>
        <c:axId val="439451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9452368"/>
        <c:crosses val="autoZero"/>
        <c:crossBetween val="midCat"/>
      </c:valAx>
      <c:valAx>
        <c:axId val="43945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4519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0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130.pn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0.png"/><Relationship Id="rId10" Type="http://schemas.openxmlformats.org/officeDocument/2006/relationships/image" Target="../media/image270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="" id="{96789AA7-9596-4F83-89FD-AEC28EE179F1}"/>
                  </a:ext>
                </a:extLst>
              </p:cNvPr>
              <p:cNvSpPr txBox="1"/>
              <p:nvPr/>
            </p:nvSpPr>
            <p:spPr>
              <a:xfrm>
                <a:off x="958748" y="2319089"/>
                <a:ext cx="6349556" cy="2051120"/>
              </a:xfrm>
              <a:prstGeom prst="rect">
                <a:avLst/>
              </a:prstGeom>
            </p:spPr>
            <p:txBody>
              <a:bodyPr vert="horz" wrap="square" lIns="0" tIns="22143" rIns="0" bIns="0" rtlCol="0">
                <a:spAutoFit/>
              </a:bodyPr>
              <a:lstStyle/>
              <a:p>
                <a:pPr marL="29189">
                  <a:lnSpc>
                    <a:spcPts val="3099"/>
                  </a:lnSpc>
                  <a:spcBef>
                    <a:spcPts val="175"/>
                  </a:spcBef>
                  <a:spcAft>
                    <a:spcPts val="1200"/>
                  </a:spcAft>
                </a:pPr>
                <a:r>
                  <a:rPr lang="ru-RU" sz="36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Тема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  <a:latin typeface="Arial"/>
                    <a:cs typeface="Arial"/>
                  </a:rPr>
                  <a:t>:</a:t>
                </a:r>
              </a:p>
              <a:p>
                <a:r>
                  <a:rPr lang="ru-RU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ru-RU" sz="3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ru-RU" sz="3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МОДЕЛИРОВАНИЕ С ИХ ПОМОЩЬЮ</a:t>
                </a:r>
                <a:endParaRPr lang="en-US" sz="3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89AA7-9596-4F83-89FD-AEC28EE1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8" y="2319089"/>
                <a:ext cx="6349556" cy="2051120"/>
              </a:xfrm>
              <a:prstGeom prst="rect">
                <a:avLst/>
              </a:prstGeom>
              <a:blipFill rotWithShape="0">
                <a:blip r:embed="rId2"/>
                <a:stretch>
                  <a:fillRect l="-3839" t="-13056" b="-109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139702"/>
            <a:ext cx="504056" cy="10443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205901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205902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04472" y="486653"/>
            <a:ext cx="2059021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13" y="2859782"/>
            <a:ext cx="16549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395873"/>
            <a:ext cx="504056" cy="10443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1" y="1381505"/>
            <a:ext cx="8928992" cy="361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Теперь, соединив эти точки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плавной кривой линией,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получим изображение графика функции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 промежутке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[0; 2π]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олилиния 14"/>
          <p:cNvSpPr/>
          <p:nvPr/>
        </p:nvSpPr>
        <p:spPr>
          <a:xfrm>
            <a:off x="976045" y="1890266"/>
            <a:ext cx="7417942" cy="2919250"/>
          </a:xfrm>
          <a:custGeom>
            <a:avLst/>
            <a:gdLst>
              <a:gd name="connsiteX0" fmla="*/ 0 w 7417942"/>
              <a:gd name="connsiteY0" fmla="*/ 1469383 h 2919250"/>
              <a:gd name="connsiteX1" fmla="*/ 626724 w 7417942"/>
              <a:gd name="connsiteY1" fmla="*/ 739918 h 2919250"/>
              <a:gd name="connsiteX2" fmla="*/ 934948 w 7417942"/>
              <a:gd name="connsiteY2" fmla="*/ 431694 h 2919250"/>
              <a:gd name="connsiteX3" fmla="*/ 1253447 w 7417942"/>
              <a:gd name="connsiteY3" fmla="*/ 195388 h 2919250"/>
              <a:gd name="connsiteX4" fmla="*/ 1571946 w 7417942"/>
              <a:gd name="connsiteY4" fmla="*/ 41276 h 2919250"/>
              <a:gd name="connsiteX5" fmla="*/ 1880171 w 7417942"/>
              <a:gd name="connsiteY5" fmla="*/ 179 h 2919250"/>
              <a:gd name="connsiteX6" fmla="*/ 2157573 w 7417942"/>
              <a:gd name="connsiteY6" fmla="*/ 51550 h 2919250"/>
              <a:gd name="connsiteX7" fmla="*/ 2465798 w 7417942"/>
              <a:gd name="connsiteY7" fmla="*/ 195388 h 2919250"/>
              <a:gd name="connsiteX8" fmla="*/ 2794571 w 7417942"/>
              <a:gd name="connsiteY8" fmla="*/ 431694 h 2919250"/>
              <a:gd name="connsiteX9" fmla="*/ 3102795 w 7417942"/>
              <a:gd name="connsiteY9" fmla="*/ 729644 h 2919250"/>
              <a:gd name="connsiteX10" fmla="*/ 3729519 w 7417942"/>
              <a:gd name="connsiteY10" fmla="*/ 1469383 h 2919250"/>
              <a:gd name="connsiteX11" fmla="*/ 4284324 w 7417942"/>
              <a:gd name="connsiteY11" fmla="*/ 2147478 h 2919250"/>
              <a:gd name="connsiteX12" fmla="*/ 4623371 w 7417942"/>
              <a:gd name="connsiteY12" fmla="*/ 2455703 h 2919250"/>
              <a:gd name="connsiteX13" fmla="*/ 4952144 w 7417942"/>
              <a:gd name="connsiteY13" fmla="*/ 2733105 h 2919250"/>
              <a:gd name="connsiteX14" fmla="*/ 5424755 w 7417942"/>
              <a:gd name="connsiteY14" fmla="*/ 2907765 h 2919250"/>
              <a:gd name="connsiteX15" fmla="*/ 5568593 w 7417942"/>
              <a:gd name="connsiteY15" fmla="*/ 2897491 h 2919250"/>
              <a:gd name="connsiteX16" fmla="*/ 5907640 w 7417942"/>
              <a:gd name="connsiteY16" fmla="*/ 2856395 h 2919250"/>
              <a:gd name="connsiteX17" fmla="*/ 6185043 w 7417942"/>
              <a:gd name="connsiteY17" fmla="*/ 2712556 h 2919250"/>
              <a:gd name="connsiteX18" fmla="*/ 6503542 w 7417942"/>
              <a:gd name="connsiteY18" fmla="*/ 2486525 h 2919250"/>
              <a:gd name="connsiteX19" fmla="*/ 6822040 w 7417942"/>
              <a:gd name="connsiteY19" fmla="*/ 2178300 h 2919250"/>
              <a:gd name="connsiteX20" fmla="*/ 7417942 w 7417942"/>
              <a:gd name="connsiteY20" fmla="*/ 1448835 h 2919250"/>
              <a:gd name="connsiteX21" fmla="*/ 7417942 w 7417942"/>
              <a:gd name="connsiteY21" fmla="*/ 1448835 h 29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17942" h="2919250">
                <a:moveTo>
                  <a:pt x="0" y="1469383"/>
                </a:moveTo>
                <a:cubicBezTo>
                  <a:pt x="235449" y="1191124"/>
                  <a:pt x="470899" y="912866"/>
                  <a:pt x="626724" y="739918"/>
                </a:cubicBezTo>
                <a:cubicBezTo>
                  <a:pt x="782549" y="566970"/>
                  <a:pt x="830494" y="522449"/>
                  <a:pt x="934948" y="431694"/>
                </a:cubicBezTo>
                <a:cubicBezTo>
                  <a:pt x="1039402" y="340939"/>
                  <a:pt x="1147281" y="260458"/>
                  <a:pt x="1253447" y="195388"/>
                </a:cubicBezTo>
                <a:cubicBezTo>
                  <a:pt x="1359613" y="130318"/>
                  <a:pt x="1467492" y="73811"/>
                  <a:pt x="1571946" y="41276"/>
                </a:cubicBezTo>
                <a:cubicBezTo>
                  <a:pt x="1676400" y="8741"/>
                  <a:pt x="1782567" y="-1533"/>
                  <a:pt x="1880171" y="179"/>
                </a:cubicBezTo>
                <a:cubicBezTo>
                  <a:pt x="1977775" y="1891"/>
                  <a:pt x="2059969" y="19015"/>
                  <a:pt x="2157573" y="51550"/>
                </a:cubicBezTo>
                <a:cubicBezTo>
                  <a:pt x="2255177" y="84085"/>
                  <a:pt x="2359632" y="132031"/>
                  <a:pt x="2465798" y="195388"/>
                </a:cubicBezTo>
                <a:cubicBezTo>
                  <a:pt x="2571964" y="258745"/>
                  <a:pt x="2688405" y="342651"/>
                  <a:pt x="2794571" y="431694"/>
                </a:cubicBezTo>
                <a:cubicBezTo>
                  <a:pt x="2900737" y="520737"/>
                  <a:pt x="2946970" y="556696"/>
                  <a:pt x="3102795" y="729644"/>
                </a:cubicBezTo>
                <a:cubicBezTo>
                  <a:pt x="3258620" y="902592"/>
                  <a:pt x="3532598" y="1233077"/>
                  <a:pt x="3729519" y="1469383"/>
                </a:cubicBezTo>
                <a:cubicBezTo>
                  <a:pt x="3926440" y="1705689"/>
                  <a:pt x="4135349" y="1983091"/>
                  <a:pt x="4284324" y="2147478"/>
                </a:cubicBezTo>
                <a:cubicBezTo>
                  <a:pt x="4433299" y="2311865"/>
                  <a:pt x="4512068" y="2358099"/>
                  <a:pt x="4623371" y="2455703"/>
                </a:cubicBezTo>
                <a:cubicBezTo>
                  <a:pt x="4734674" y="2553307"/>
                  <a:pt x="4818580" y="2657761"/>
                  <a:pt x="4952144" y="2733105"/>
                </a:cubicBezTo>
                <a:cubicBezTo>
                  <a:pt x="5085708" y="2808449"/>
                  <a:pt x="5322014" y="2880367"/>
                  <a:pt x="5424755" y="2907765"/>
                </a:cubicBezTo>
                <a:cubicBezTo>
                  <a:pt x="5527496" y="2935163"/>
                  <a:pt x="5488112" y="2906053"/>
                  <a:pt x="5568593" y="2897491"/>
                </a:cubicBezTo>
                <a:cubicBezTo>
                  <a:pt x="5649074" y="2888929"/>
                  <a:pt x="5804898" y="2887217"/>
                  <a:pt x="5907640" y="2856395"/>
                </a:cubicBezTo>
                <a:cubicBezTo>
                  <a:pt x="6010382" y="2825573"/>
                  <a:pt x="6085726" y="2774201"/>
                  <a:pt x="6185043" y="2712556"/>
                </a:cubicBezTo>
                <a:cubicBezTo>
                  <a:pt x="6284360" y="2650911"/>
                  <a:pt x="6397376" y="2575568"/>
                  <a:pt x="6503542" y="2486525"/>
                </a:cubicBezTo>
                <a:cubicBezTo>
                  <a:pt x="6609708" y="2397482"/>
                  <a:pt x="6669640" y="2351248"/>
                  <a:pt x="6822040" y="2178300"/>
                </a:cubicBezTo>
                <a:cubicBezTo>
                  <a:pt x="6974440" y="2005352"/>
                  <a:pt x="7417942" y="1448835"/>
                  <a:pt x="7417942" y="1448835"/>
                </a:cubicBezTo>
                <a:lnTo>
                  <a:pt x="7417942" y="144883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" y="1390268"/>
            <a:ext cx="8950340" cy="365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Теперь, соединив эти точки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плавной кривой линией, получим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изображение графика функции </a:t>
                </a:r>
                <a14:m>
                  <m:oMath xmlns:m="http://schemas.openxmlformats.org/officeDocument/2006/math">
                    <m:r>
                      <a:rPr lang="id-ID" sz="2000" i="1" dirty="0">
                        <a:latin typeface="Cambria Math"/>
                      </a:rPr>
                      <m:t>𝑦</m:t>
                    </m:r>
                    <m:r>
                      <a:rPr lang="id-ID" sz="2000" i="1" dirty="0">
                        <a:latin typeface="Cambria Math"/>
                      </a:rPr>
                      <m:t>=</m:t>
                    </m:r>
                    <m:r>
                      <a:rPr lang="id-ID" sz="2000" i="1" dirty="0"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на промежутке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[0; 2π]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928992" cy="707886"/>
              </a:xfrm>
              <a:prstGeom prst="rect">
                <a:avLst/>
              </a:prstGeom>
              <a:blipFill rotWithShape="0">
                <a:blip r:embed="rId4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>
            <a:off x="1013460" y="1843166"/>
            <a:ext cx="7376160" cy="2927342"/>
          </a:xfrm>
          <a:custGeom>
            <a:avLst/>
            <a:gdLst>
              <a:gd name="connsiteX0" fmla="*/ 0 w 7376160"/>
              <a:gd name="connsiteY0" fmla="*/ 874 h 2927342"/>
              <a:gd name="connsiteX1" fmla="*/ 228600 w 7376160"/>
              <a:gd name="connsiteY1" fmla="*/ 31354 h 2927342"/>
              <a:gd name="connsiteX2" fmla="*/ 617220 w 7376160"/>
              <a:gd name="connsiteY2" fmla="*/ 206614 h 2927342"/>
              <a:gd name="connsiteX3" fmla="*/ 929640 w 7376160"/>
              <a:gd name="connsiteY3" fmla="*/ 442834 h 2927342"/>
              <a:gd name="connsiteX4" fmla="*/ 1242060 w 7376160"/>
              <a:gd name="connsiteY4" fmla="*/ 755254 h 2927342"/>
              <a:gd name="connsiteX5" fmla="*/ 1668780 w 7376160"/>
              <a:gd name="connsiteY5" fmla="*/ 1258174 h 2927342"/>
              <a:gd name="connsiteX6" fmla="*/ 1836420 w 7376160"/>
              <a:gd name="connsiteY6" fmla="*/ 1463914 h 2927342"/>
              <a:gd name="connsiteX7" fmla="*/ 2446020 w 7376160"/>
              <a:gd name="connsiteY7" fmla="*/ 2203054 h 2927342"/>
              <a:gd name="connsiteX8" fmla="*/ 2758440 w 7376160"/>
              <a:gd name="connsiteY8" fmla="*/ 2492614 h 2927342"/>
              <a:gd name="connsiteX9" fmla="*/ 3055620 w 7376160"/>
              <a:gd name="connsiteY9" fmla="*/ 2736454 h 2927342"/>
              <a:gd name="connsiteX10" fmla="*/ 3398520 w 7376160"/>
              <a:gd name="connsiteY10" fmla="*/ 2896474 h 2927342"/>
              <a:gd name="connsiteX11" fmla="*/ 3703320 w 7376160"/>
              <a:gd name="connsiteY11" fmla="*/ 2926954 h 2927342"/>
              <a:gd name="connsiteX12" fmla="*/ 4008120 w 7376160"/>
              <a:gd name="connsiteY12" fmla="*/ 2888854 h 2927342"/>
              <a:gd name="connsiteX13" fmla="*/ 4297680 w 7376160"/>
              <a:gd name="connsiteY13" fmla="*/ 2721214 h 2927342"/>
              <a:gd name="connsiteX14" fmla="*/ 4617720 w 7376160"/>
              <a:gd name="connsiteY14" fmla="*/ 2492614 h 2927342"/>
              <a:gd name="connsiteX15" fmla="*/ 4914900 w 7376160"/>
              <a:gd name="connsiteY15" fmla="*/ 2180194 h 2927342"/>
              <a:gd name="connsiteX16" fmla="*/ 5524500 w 7376160"/>
              <a:gd name="connsiteY16" fmla="*/ 1448674 h 2927342"/>
              <a:gd name="connsiteX17" fmla="*/ 6134100 w 7376160"/>
              <a:gd name="connsiteY17" fmla="*/ 732394 h 2927342"/>
              <a:gd name="connsiteX18" fmla="*/ 6446520 w 7376160"/>
              <a:gd name="connsiteY18" fmla="*/ 419974 h 2927342"/>
              <a:gd name="connsiteX19" fmla="*/ 6758940 w 7376160"/>
              <a:gd name="connsiteY19" fmla="*/ 183754 h 2927342"/>
              <a:gd name="connsiteX20" fmla="*/ 7094220 w 7376160"/>
              <a:gd name="connsiteY20" fmla="*/ 38974 h 2927342"/>
              <a:gd name="connsiteX21" fmla="*/ 7376160 w 7376160"/>
              <a:gd name="connsiteY21" fmla="*/ 874 h 2927342"/>
              <a:gd name="connsiteX22" fmla="*/ 7376160 w 7376160"/>
              <a:gd name="connsiteY22" fmla="*/ 874 h 292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76160" h="2927342">
                <a:moveTo>
                  <a:pt x="0" y="874"/>
                </a:moveTo>
                <a:cubicBezTo>
                  <a:pt x="62865" y="-1031"/>
                  <a:pt x="125730" y="-2936"/>
                  <a:pt x="228600" y="31354"/>
                </a:cubicBezTo>
                <a:cubicBezTo>
                  <a:pt x="331470" y="65644"/>
                  <a:pt x="500380" y="138034"/>
                  <a:pt x="617220" y="206614"/>
                </a:cubicBezTo>
                <a:cubicBezTo>
                  <a:pt x="734060" y="275194"/>
                  <a:pt x="825500" y="351394"/>
                  <a:pt x="929640" y="442834"/>
                </a:cubicBezTo>
                <a:cubicBezTo>
                  <a:pt x="1033780" y="534274"/>
                  <a:pt x="1118870" y="619364"/>
                  <a:pt x="1242060" y="755254"/>
                </a:cubicBezTo>
                <a:cubicBezTo>
                  <a:pt x="1365250" y="891144"/>
                  <a:pt x="1569720" y="1140064"/>
                  <a:pt x="1668780" y="1258174"/>
                </a:cubicBezTo>
                <a:cubicBezTo>
                  <a:pt x="1767840" y="1376284"/>
                  <a:pt x="1836420" y="1463914"/>
                  <a:pt x="1836420" y="1463914"/>
                </a:cubicBezTo>
                <a:cubicBezTo>
                  <a:pt x="1965960" y="1621394"/>
                  <a:pt x="2292350" y="2031604"/>
                  <a:pt x="2446020" y="2203054"/>
                </a:cubicBezTo>
                <a:cubicBezTo>
                  <a:pt x="2599690" y="2374504"/>
                  <a:pt x="2656840" y="2403714"/>
                  <a:pt x="2758440" y="2492614"/>
                </a:cubicBezTo>
                <a:cubicBezTo>
                  <a:pt x="2860040" y="2581514"/>
                  <a:pt x="2948940" y="2669144"/>
                  <a:pt x="3055620" y="2736454"/>
                </a:cubicBezTo>
                <a:cubicBezTo>
                  <a:pt x="3162300" y="2803764"/>
                  <a:pt x="3290570" y="2864724"/>
                  <a:pt x="3398520" y="2896474"/>
                </a:cubicBezTo>
                <a:cubicBezTo>
                  <a:pt x="3506470" y="2928224"/>
                  <a:pt x="3601720" y="2928224"/>
                  <a:pt x="3703320" y="2926954"/>
                </a:cubicBezTo>
                <a:cubicBezTo>
                  <a:pt x="3804920" y="2925684"/>
                  <a:pt x="3909060" y="2923144"/>
                  <a:pt x="4008120" y="2888854"/>
                </a:cubicBezTo>
                <a:cubicBezTo>
                  <a:pt x="4107180" y="2854564"/>
                  <a:pt x="4196080" y="2787254"/>
                  <a:pt x="4297680" y="2721214"/>
                </a:cubicBezTo>
                <a:cubicBezTo>
                  <a:pt x="4399280" y="2655174"/>
                  <a:pt x="4514850" y="2582784"/>
                  <a:pt x="4617720" y="2492614"/>
                </a:cubicBezTo>
                <a:cubicBezTo>
                  <a:pt x="4720590" y="2402444"/>
                  <a:pt x="4763770" y="2354184"/>
                  <a:pt x="4914900" y="2180194"/>
                </a:cubicBezTo>
                <a:cubicBezTo>
                  <a:pt x="5066030" y="2006204"/>
                  <a:pt x="5321300" y="1689974"/>
                  <a:pt x="5524500" y="1448674"/>
                </a:cubicBezTo>
                <a:cubicBezTo>
                  <a:pt x="5727700" y="1207374"/>
                  <a:pt x="5980430" y="903844"/>
                  <a:pt x="6134100" y="732394"/>
                </a:cubicBezTo>
                <a:cubicBezTo>
                  <a:pt x="6287770" y="560944"/>
                  <a:pt x="6342380" y="511414"/>
                  <a:pt x="6446520" y="419974"/>
                </a:cubicBezTo>
                <a:cubicBezTo>
                  <a:pt x="6550660" y="328534"/>
                  <a:pt x="6650990" y="247254"/>
                  <a:pt x="6758940" y="183754"/>
                </a:cubicBezTo>
                <a:cubicBezTo>
                  <a:pt x="6866890" y="120254"/>
                  <a:pt x="6991350" y="69454"/>
                  <a:pt x="7094220" y="38974"/>
                </a:cubicBezTo>
                <a:cubicBezTo>
                  <a:pt x="7197090" y="8494"/>
                  <a:pt x="7376160" y="874"/>
                  <a:pt x="7376160" y="874"/>
                </a:cubicBezTo>
                <a:lnTo>
                  <a:pt x="7376160" y="874"/>
                </a:lnTo>
              </a:path>
            </a:pathLst>
          </a:custGeom>
          <a:ln>
            <a:solidFill>
              <a:srgbClr val="7030A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Продолжив эти графики периодически, получим графики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функций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𝑠𝑖𝑛𝑥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4310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11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50" y="1402199"/>
            <a:ext cx="8484738" cy="3329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9872" y="4731990"/>
                <a:ext cx="18674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𝑠𝑖𝑛𝑥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sz="2000" b="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𝜖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𝑅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731990"/>
                <a:ext cx="1867499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6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Продолжив эти графики периодически, получим графики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функций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𝑐𝑜𝑠𝑥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707886"/>
              </a:xfrm>
              <a:prstGeom prst="rect">
                <a:avLst/>
              </a:prstGeom>
              <a:blipFill rotWithShape="0">
                <a:blip r:embed="rId3"/>
                <a:stretch>
                  <a:fillRect t="-4310" b="-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9872" y="4731990"/>
                <a:ext cx="18931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/>
                          <a:cs typeface="Arial" pitchFamily="34" charset="0"/>
                        </a:rPr>
                        <m:t>𝑐𝑜𝑠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, </m:t>
                      </m:r>
                      <m:r>
                        <a:rPr lang="en-US" sz="2000" b="0" i="1" dirty="0" smtClean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𝜖</m:t>
                      </m:r>
                      <m:r>
                        <a:rPr lang="en-US" sz="2000" b="0" i="1" dirty="0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𝑅</m:t>
                      </m:r>
                      <m:r>
                        <a:rPr lang="id-ID" sz="2000" i="1" dirty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731990"/>
                <a:ext cx="1893147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114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8359" y="1491630"/>
            <a:ext cx="6974857" cy="1774544"/>
          </a:xfrm>
          <a:prstGeom prst="rect">
            <a:avLst/>
          </a:prstGeom>
        </p:spPr>
      </p:pic>
      <p:pic>
        <p:nvPicPr>
          <p:cNvPr id="10" name="image115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5535" y="3363838"/>
            <a:ext cx="856747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89289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id-ID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Постройте график функций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𝑎</m:t>
                    </m:r>
                    <m:r>
                      <a:rPr lang="en-US" sz="2400" b="0" i="1" dirty="0" smtClean="0">
                        <a:latin typeface="Cambria Math"/>
                      </a:rPr>
                      <m:t>) </m:t>
                    </m:r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=2</m:t>
                    </m:r>
                    <m:r>
                      <a:rPr lang="id-ID" sz="2400" i="1" dirty="0" smtClean="0">
                        <a:latin typeface="Cambria Math"/>
                      </a:rPr>
                      <m:t>𝑠𝑖𝑛𝑥</m:t>
                    </m:r>
                    <m:r>
                      <a:rPr lang="id-ID" sz="2400" i="1" dirty="0" smtClean="0">
                        <a:latin typeface="Cambria Math"/>
                      </a:rPr>
                      <m:t>,         </m:t>
                    </m:r>
                    <m:r>
                      <a:rPr lang="en-US" sz="2400" b="0" i="1" dirty="0" smtClean="0">
                        <a:latin typeface="Cambria Math"/>
                      </a:rPr>
                      <m:t>𝑏</m:t>
                    </m:r>
                    <m:r>
                      <a:rPr lang="en-US" sz="2400" b="0" i="1" dirty="0" smtClean="0">
                        <a:latin typeface="Cambria Math"/>
                      </a:rPr>
                      <m:t>) </m:t>
                    </m:r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=−2</m:t>
                    </m:r>
                    <m:r>
                      <a:rPr lang="id-ID" sz="2400" i="1" dirty="0" smtClean="0">
                        <a:latin typeface="Cambria Math"/>
                      </a:rPr>
                      <m:t>𝑠𝑖𝑛𝑥</m:t>
                    </m:r>
                    <m:r>
                      <a:rPr lang="id-ID" sz="2400" i="1" dirty="0" smtClean="0">
                        <a:latin typeface="Cambria Math"/>
                      </a:rPr>
                      <m:t>,  </m:t>
                    </m:r>
                    <m:r>
                      <a:rPr lang="en-US" sz="2400" b="0" i="1" dirty="0" smtClean="0">
                        <a:latin typeface="Cambria Math"/>
                      </a:rPr>
                      <m:t>𝑐</m:t>
                    </m:r>
                    <m:r>
                      <a:rPr lang="en-US" sz="2400" b="0" i="1" dirty="0" smtClean="0">
                        <a:latin typeface="Cambria Math"/>
                      </a:rPr>
                      <m:t>) </m:t>
                    </m:r>
                    <m:r>
                      <a:rPr lang="id-ID" sz="2400" i="1" dirty="0" smtClean="0">
                        <a:latin typeface="Cambria Math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id-ID" sz="2400" i="1" dirty="0" smtClean="0">
                        <a:latin typeface="Cambria Math"/>
                      </a:rPr>
                      <m:t>sin</m:t>
                    </m:r>
                    <m:r>
                      <a:rPr lang="id-ID" sz="2400" i="1" dirty="0" smtClean="0">
                        <a:latin typeface="Cambria Math"/>
                      </a:rPr>
                      <m:t>2</m:t>
                    </m:r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id-ID" sz="2400" b="0" i="1" dirty="0" smtClean="0">
                        <a:latin typeface="Cambria Math"/>
                      </a:rPr>
                      <m:t>0°≤</m:t>
                    </m:r>
                    <m:r>
                      <a:rPr lang="id-ID" sz="2400" b="0" i="1" dirty="0" smtClean="0">
                        <a:latin typeface="Cambria Math"/>
                      </a:rPr>
                      <m:t>𝑥</m:t>
                    </m:r>
                    <m:r>
                      <a:rPr lang="id-ID" sz="2400" b="0" i="1" dirty="0" smtClean="0">
                        <a:latin typeface="Cambria Math"/>
                      </a:rPr>
                      <m:t>≤360°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892899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93"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40480" y="1519770"/>
            <a:ext cx="18489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07906" y="1609125"/>
                <a:ext cx="19781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i="1" dirty="0">
                          <a:latin typeface="Cambria Math"/>
                        </a:rPr>
                        <m:t>0°≤</m:t>
                      </m:r>
                      <m:r>
                        <a:rPr lang="id-ID" sz="2200" i="1" dirty="0">
                          <a:latin typeface="Cambria Math"/>
                        </a:rPr>
                        <m:t>𝑥</m:t>
                      </m:r>
                      <m:r>
                        <a:rPr lang="id-ID" sz="2200" i="1" dirty="0">
                          <a:latin typeface="Cambria Math"/>
                        </a:rPr>
                        <m:t>≤360°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906" y="1609125"/>
                <a:ext cx="1978170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 вправо 8"/>
          <p:cNvSpPr/>
          <p:nvPr/>
        </p:nvSpPr>
        <p:spPr>
          <a:xfrm>
            <a:off x="3886219" y="1791191"/>
            <a:ext cx="1584176" cy="107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480314" y="1629608"/>
                <a:ext cx="16778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314" y="1629608"/>
                <a:ext cx="167789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886023"/>
              </p:ext>
            </p:extLst>
          </p:nvPr>
        </p:nvGraphicFramePr>
        <p:xfrm>
          <a:off x="36690" y="3003798"/>
          <a:ext cx="446182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030421"/>
              </p:ext>
            </p:extLst>
          </p:nvPr>
        </p:nvGraphicFramePr>
        <p:xfrm>
          <a:off x="4498519" y="3003798"/>
          <a:ext cx="4572000" cy="200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157071"/>
                  </p:ext>
                </p:extLst>
              </p:nvPr>
            </p:nvGraphicFramePr>
            <p:xfrm>
              <a:off x="140476" y="2040011"/>
              <a:ext cx="8897500" cy="9637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8975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889750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</a:tblGrid>
                  <a:tr h="48189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 xmlns:m="http://schemas.openxmlformats.org/officeDocument/2006/math">
                              <m:r>
                                <a:rPr lang="ru-RU" sz="1400" b="1" i="1" u="none" strike="noStrike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(rad)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𝟓</m:t>
                                    </m:r>
                                    <m:r>
                                      <a:rPr lang="ru-RU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1400" b="1" i="1" u="none" strike="noStrike" dirty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 u="none" strike="noStrike" dirty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894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𝒔𝒊𝒏</m:t>
                                </m:r>
                                <m:r>
                                  <a:rPr lang="ru-RU" sz="1400" b="1" i="1" u="none" strike="noStrike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0,479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0,500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Таблица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9157071"/>
                  </p:ext>
                </p:extLst>
              </p:nvPr>
            </p:nvGraphicFramePr>
            <p:xfrm>
              <a:off x="140476" y="2040011"/>
              <a:ext cx="8897500" cy="9637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  <a:gridCol w="889750"/>
                  </a:tblGrid>
                  <a:tr h="4818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t="-1266" r="-9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200000" t="-1266" r="-7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300000" t="-1266" r="-6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400000" t="-1266" r="-5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500000" t="-1266" r="-4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600000" t="-1266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700000" t="-1266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800000" t="-1266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l="-900000" t="-1266" b="-100000"/>
                          </a:stretch>
                        </a:blipFill>
                      </a:tcPr>
                    </a:tc>
                  </a:tr>
                  <a:tr h="4818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36" marR="5636" marT="5636" marB="0" anchor="ctr">
                        <a:blipFill rotWithShape="1">
                          <a:blip r:embed="rId8"/>
                          <a:stretch>
                            <a:fillRect t="-101266" r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0,479</a:t>
                          </a:r>
                          <a:endParaRPr lang="ru-RU" sz="1400" b="1" i="0" u="none" strike="noStrike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0,866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0,707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0,500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400" b="1" u="none" strike="noStrike" dirty="0">
                              <a:solidFill>
                                <a:schemeClr val="bg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0,000</a:t>
                          </a:r>
                          <a:endParaRPr lang="ru-RU" sz="1400" b="1" i="0" u="none" strike="noStrike" dirty="0">
                            <a:solidFill>
                              <a:schemeClr val="bg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5636" marR="5636" marT="5636" marB="0"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Прямоугольник 20"/>
          <p:cNvSpPr/>
          <p:nvPr/>
        </p:nvSpPr>
        <p:spPr>
          <a:xfrm>
            <a:off x="4229305" y="1451560"/>
            <a:ext cx="1045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радиан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52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4" grpId="0"/>
      <p:bldGraphic spid="18" grpId="0">
        <p:bldAsOne/>
      </p:bldGraphic>
      <p:bldGraphic spid="19" grpId="0">
        <p:bldAsOne/>
      </p:bldGraphic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639203"/>
              </p:ext>
            </p:extLst>
          </p:nvPr>
        </p:nvGraphicFramePr>
        <p:xfrm>
          <a:off x="110168" y="699542"/>
          <a:ext cx="4461829" cy="22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858830"/>
              </p:ext>
            </p:extLst>
          </p:nvPr>
        </p:nvGraphicFramePr>
        <p:xfrm>
          <a:off x="110168" y="2926335"/>
          <a:ext cx="4461829" cy="22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165729"/>
              </p:ext>
            </p:extLst>
          </p:nvPr>
        </p:nvGraphicFramePr>
        <p:xfrm>
          <a:off x="4499992" y="699542"/>
          <a:ext cx="4572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080814"/>
              </p:ext>
            </p:extLst>
          </p:nvPr>
        </p:nvGraphicFramePr>
        <p:xfrm>
          <a:off x="4499992" y="2859782"/>
          <a:ext cx="4572000" cy="228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63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1" grpId="0">
        <p:bldAsOne/>
      </p:bldGraphic>
      <p:bldGraphic spid="13" grpId="0">
        <p:bldAsOne/>
      </p:bldGraphic>
      <p:bldGraphic spid="1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6118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4023" y="694313"/>
                <a:ext cx="90024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a:rPr lang="id-ID" sz="2400" i="1" dirty="0">
                        <a:latin typeface="Cambria Math"/>
                      </a:rPr>
                      <m:t>𝑦</m:t>
                    </m:r>
                    <m:r>
                      <a:rPr lang="id-ID" sz="2400" i="1" dirty="0">
                        <a:latin typeface="Cambria Math"/>
                      </a:rPr>
                      <m:t>=</m:t>
                    </m:r>
                    <m:r>
                      <a:rPr lang="id-ID" sz="2400" i="1" dirty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id-ID" sz="2400" i="1" dirty="0">
                        <a:latin typeface="Cambria Math"/>
                      </a:rPr>
                      <m:t>cos</m:t>
                    </m:r>
                    <m:r>
                      <a:rPr lang="id-ID" sz="2400" i="1" dirty="0">
                        <a:latin typeface="Cambria Math"/>
                      </a:rPr>
                      <m:t>2</m:t>
                    </m:r>
                    <m:r>
                      <a:rPr lang="id-ID" sz="24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id-ID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отрезке 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0</m:t>
                    </m:r>
                    <m:r>
                      <a:rPr lang="id-ID" sz="2400" i="1" dirty="0" smtClean="0">
                        <a:latin typeface="Cambria Math"/>
                      </a:rPr>
                      <m:t>°⩽</m:t>
                    </m:r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  <m:r>
                      <a:rPr lang="id-ID" sz="2400" i="1" dirty="0" smtClean="0">
                        <a:latin typeface="Cambria Math"/>
                      </a:rPr>
                      <m:t>⩽</m:t>
                    </m:r>
                    <m:r>
                      <a:rPr lang="id-ID" sz="2400" i="1" dirty="0" smtClean="0">
                        <a:latin typeface="Cambria Math"/>
                      </a:rPr>
                      <m:t>360</m:t>
                    </m:r>
                    <m:r>
                      <a:rPr lang="id-ID" sz="2400" i="1" dirty="0" smtClean="0">
                        <a:latin typeface="Cambria Math"/>
                      </a:rPr>
                      <m:t>°</m:t>
                    </m:r>
                  </m:oMath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3" y="694313"/>
                <a:ext cx="9002473" cy="830997"/>
              </a:xfrm>
              <a:prstGeom prst="rect">
                <a:avLst/>
              </a:prstGeom>
              <a:blipFill>
                <a:blip r:embed="rId3"/>
                <a:stretch>
                  <a:fillRect l="-986" t="-5970" b="-44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3707904" y="1707654"/>
            <a:ext cx="18489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39946" y="2427734"/>
                <a:ext cx="4645678" cy="2422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Следовательно, амплитуда функции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|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|=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так как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то период функции: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000" i="1" dirty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/>
                              <a:cs typeface="Arial" pitchFamily="34" charset="0"/>
                            </a:rPr>
                            <m:t>360</m:t>
                          </m:r>
                          <m:r>
                            <a:rPr lang="id-ID" sz="2000" i="1" dirty="0">
                              <a:latin typeface="Cambria Math"/>
                              <a:cs typeface="Arial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  <a:cs typeface="Arial" pitchFamily="34" charset="0"/>
                            </a:rPr>
                            <m:t>|</m:t>
                          </m:r>
                          <m:r>
                            <a:rPr lang="en-US" sz="2000" b="0" i="1" dirty="0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en-US" sz="2000" i="1" dirty="0">
                              <a:latin typeface="Cambria Math"/>
                              <a:cs typeface="Arial" pitchFamily="34" charset="0"/>
                            </a:rPr>
                            <m:t>|</m:t>
                          </m:r>
                        </m:den>
                      </m:f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id-ID" sz="200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id-ID" sz="2000" i="1" dirty="0">
                              <a:latin typeface="Cambria Math"/>
                              <a:cs typeface="Arial" pitchFamily="34" charset="0"/>
                            </a:rPr>
                            <m:t>360</m:t>
                          </m:r>
                          <m:r>
                            <a:rPr lang="id-ID" sz="2000" i="1" dirty="0">
                              <a:latin typeface="Cambria Math"/>
                              <a:cs typeface="Arial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  <a:cs typeface="Arial" pitchFamily="34" charset="0"/>
                            </a:rPr>
                            <m:t>|</m:t>
                          </m:r>
                          <m:r>
                            <a:rPr lang="en-US" sz="2000" b="0" i="1" dirty="0" smtClean="0"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  <m:r>
                            <a:rPr lang="en-US" sz="2000" b="0" i="1" dirty="0" smtClean="0">
                              <a:latin typeface="Cambria Math"/>
                              <a:cs typeface="Arial" pitchFamily="34" charset="0"/>
                            </a:rPr>
                            <m:t>|</m:t>
                          </m:r>
                        </m:den>
                      </m:f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= </m:t>
                      </m:r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180</m:t>
                      </m:r>
                      <m:r>
                        <a:rPr lang="id-ID" sz="2000" i="1" dirty="0" smtClean="0">
                          <a:latin typeface="Cambria Math"/>
                          <a:cs typeface="Arial" pitchFamily="34" charset="0"/>
                        </a:rPr>
                        <m:t>°</m:t>
                      </m:r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46" y="2427734"/>
                <a:ext cx="4645678" cy="2422394"/>
              </a:xfrm>
              <a:prstGeom prst="rect">
                <a:avLst/>
              </a:prstGeom>
              <a:blipFill>
                <a:blip r:embed="rId4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4571999" y="2427734"/>
            <a:ext cx="4113931" cy="199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7734"/>
            <a:ext cx="6068674" cy="25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1083389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latin typeface="Arial" pitchFamily="34" charset="0"/>
                <a:cs typeface="Arial" pitchFamily="34" charset="0"/>
              </a:rPr>
              <a:t>Решить</a:t>
            </a:r>
            <a:r>
              <a:rPr lang="ru-RU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en-US" sz="3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117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118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/>
          <a:stretch/>
        </p:blipFill>
        <p:spPr bwMode="auto">
          <a:xfrm>
            <a:off x="74968" y="1400804"/>
            <a:ext cx="8784976" cy="297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" y="767942"/>
            <a:ext cx="9072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115.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Какие из следующих графиков выражают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периодически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процесс?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86684"/>
            <a:ext cx="5138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id-ID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c) e) f)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периодический процесс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59545" y="4365097"/>
            <a:ext cx="360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d)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не</a:t>
            </a:r>
            <a:r>
              <a:rPr lang="id-ID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периодический процесс </a:t>
            </a:r>
          </a:p>
        </p:txBody>
      </p:sp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89534" y="843558"/>
            <a:ext cx="8936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Пусть в прямоугольном треугольнике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a, b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катеты,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гипотенуза. Угол,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противоположный катету </a:t>
            </a:r>
            <a:r>
              <a:rPr lang="en" sz="2400" i="1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обозначим через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1520" y="3772643"/>
                <a:ext cx="2798010" cy="631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𝐜𝐨𝐬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72643"/>
                <a:ext cx="2798010" cy="6313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r="3159"/>
          <a:stretch/>
        </p:blipFill>
        <p:spPr bwMode="auto">
          <a:xfrm>
            <a:off x="117512" y="1982331"/>
            <a:ext cx="3014557" cy="14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51520" y="4533693"/>
                <a:ext cx="3578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𝒄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𝐜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𝐜𝐨𝐬</m:t>
                    </m:r>
                    <m:r>
                      <a:rPr lang="ru-RU" sz="2400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33693"/>
                <a:ext cx="357822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132602" y="1707654"/>
            <a:ext cx="5814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принять длину гипотенузы за 1, то рис.1 примет вид рис. 2.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280"/>
          <a:stretch/>
        </p:blipFill>
        <p:spPr bwMode="auto">
          <a:xfrm>
            <a:off x="3419872" y="2415540"/>
            <a:ext cx="2484694" cy="1591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48185" y="3996598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2</a:t>
            </a:r>
            <a:r>
              <a:rPr lang="id-ID" sz="1600" i="1" dirty="0">
                <a:latin typeface="Arial" pitchFamily="34" charset="0"/>
                <a:cs typeface="Arial" pitchFamily="34" charset="0"/>
              </a:rPr>
              <a:t> </a:t>
            </a:r>
            <a:endParaRPr lang="ru-RU" sz="16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07349" y="3457531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1</a:t>
            </a:r>
            <a:r>
              <a:rPr lang="id-ID" sz="1600" i="1" dirty="0">
                <a:latin typeface="Arial" pitchFamily="34" charset="0"/>
                <a:cs typeface="Arial" pitchFamily="34" charset="0"/>
              </a:rPr>
              <a:t> </a:t>
            </a:r>
            <a:endParaRPr lang="ru-RU" sz="16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02" y="2359850"/>
            <a:ext cx="2173671" cy="194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7363196" y="4404387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Рис. 3</a:t>
            </a:r>
            <a:r>
              <a:rPr lang="id-ID" sz="1600" i="1" dirty="0">
                <a:latin typeface="Arial" pitchFamily="34" charset="0"/>
                <a:cs typeface="Arial" pitchFamily="34" charset="0"/>
              </a:rPr>
              <a:t>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650995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7" grpId="0"/>
      <p:bldP spid="8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55" y="767942"/>
                <a:ext cx="9140441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Синусом угла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α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ордината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l-GR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полученная в результате поворота точки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(1;0)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вокруг начала координат на угол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обозначается как </a:t>
                </a: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</m:t>
                    </m:r>
                    <m:r>
                      <a:rPr lang="e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Точно так же, косинусом угла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абсцисса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l-GR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(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обозначается как </a:t>
                </a:r>
                <a14:m>
                  <m:oMath xmlns:m="http://schemas.openxmlformats.org/officeDocument/2006/math">
                    <m:r>
                      <a:rPr lang="en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" y="767942"/>
                <a:ext cx="9140441" cy="1631216"/>
              </a:xfrm>
              <a:prstGeom prst="rect">
                <a:avLst/>
              </a:prstGeom>
              <a:blipFill>
                <a:blip r:embed="rId3"/>
                <a:stretch>
                  <a:fillRect l="-694" t="-2308" b="-53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6"/>
          <a:stretch/>
        </p:blipFill>
        <p:spPr bwMode="auto">
          <a:xfrm>
            <a:off x="251520" y="2891600"/>
            <a:ext cx="8568952" cy="225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r="3159"/>
          <a:stretch/>
        </p:blipFill>
        <p:spPr bwMode="auto">
          <a:xfrm>
            <a:off x="179513" y="845702"/>
            <a:ext cx="25922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797554" y="820171"/>
                <a:ext cx="3548890" cy="8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По теореме Пифагора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2400" b="1" i="1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554" y="820171"/>
                <a:ext cx="3548890" cy="847668"/>
              </a:xfrm>
              <a:prstGeom prst="rect">
                <a:avLst/>
              </a:prstGeom>
              <a:blipFill>
                <a:blip r:embed="rId4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43" y="845702"/>
            <a:ext cx="276388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55776" y="2343751"/>
                <a:ext cx="4011483" cy="5487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𝒄𝒐𝒔</m:t>
                        </m:r>
                      </m:e>
                      <m:sup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>
                    <a:solidFill>
                      <a:srgbClr val="0070C0"/>
                    </a:solidFill>
                  </a:rPr>
                  <a:t>(1)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43751"/>
                <a:ext cx="4011483" cy="548740"/>
              </a:xfrm>
              <a:prstGeom prst="rect">
                <a:avLst/>
              </a:prstGeom>
              <a:blipFill rotWithShape="1">
                <a:blip r:embed="rId7"/>
                <a:stretch>
                  <a:fillRect t="-8889" r="-2432" b="-3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63598" y="1563638"/>
                <a:ext cx="2958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98" y="1563638"/>
                <a:ext cx="295888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63598" y="1962815"/>
                <a:ext cx="2965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ru-RU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𝐜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ru-RU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ru-RU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98" y="1962815"/>
                <a:ext cx="296529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2476" y="2917562"/>
                <a:ext cx="904785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000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0°≤</m:t>
                      </m:r>
                      <m:r>
                        <a:rPr lang="id-ID" sz="2000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𝛼</m:t>
                      </m:r>
                      <m:r>
                        <a:rPr lang="id-ID" sz="2000" i="1" dirty="0" smtClean="0">
                          <a:solidFill>
                            <a:srgbClr val="7030A0"/>
                          </a:solidFill>
                          <a:latin typeface="Cambria Math"/>
                          <a:cs typeface="Arial" pitchFamily="34" charset="0"/>
                        </a:rPr>
                        <m:t>≤360°.</m:t>
                      </m:r>
                    </m:oMath>
                  </m:oMathPara>
                </a14:m>
                <a:endParaRPr lang="ru-RU" sz="2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" y="2917562"/>
                <a:ext cx="90478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06590" y="4116371"/>
                <a:ext cx="8930819" cy="60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Радианная мера угла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заданная в градусах, равна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𝝅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𝟏𝟖𝟎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0" y="4116371"/>
                <a:ext cx="8930819" cy="603691"/>
              </a:xfrm>
              <a:prstGeom prst="rect">
                <a:avLst/>
              </a:prstGeom>
              <a:blipFill>
                <a:blip r:embed="rId11"/>
                <a:stretch>
                  <a:fillRect l="-710" b="-62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70180" y="3291830"/>
                <a:ext cx="9040152" cy="70788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Отношение длины дуги, соответствующее центральному углу </a:t>
                </a:r>
                <a14:m>
                  <m:oMath xmlns:m="http://schemas.openxmlformats.org/officeDocument/2006/math">
                    <m:r>
                      <a:rPr lang="id-ID" sz="2000" b="1" i="1" dirty="0">
                        <a:latin typeface="Cambria Math"/>
                        <a:cs typeface="Arial" pitchFamily="34" charset="0"/>
                      </a:rPr>
                      <m:t>𝜶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радиус той же дуги, называется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радианной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мерои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̆ этого угла. </a:t>
                </a: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80" y="3291830"/>
                <a:ext cx="9040152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405" t="-4310" r="-108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122361"/>
                <a:ext cx="9143999" cy="523220"/>
              </a:xfrm>
              <a:prstGeom prst="rect">
                <a:avLst/>
              </a:prstGeom>
              <a:blipFill>
                <a:blip r:embed="rId13"/>
                <a:stretch>
                  <a:fillRect t="-11905" b="-309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6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7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" y="61180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1126662"/>
                  </p:ext>
                </p:extLst>
              </p:nvPr>
            </p:nvGraphicFramePr>
            <p:xfrm>
              <a:off x="49769" y="1203598"/>
              <a:ext cx="9044460" cy="1728192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54300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942345">
                    <a:tc>
                      <a:txBody>
                        <a:bodyPr/>
                        <a:lstStyle/>
                        <a:p>
                          <a:pPr marL="186055" marR="1739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Градус 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382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45°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795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0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180°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795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270°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72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360°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85847">
                    <a:tc>
                      <a:txBody>
                        <a:bodyPr/>
                        <a:lstStyle/>
                        <a:p>
                          <a:pPr marL="186055" marR="17399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Радиан 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143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7145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7780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7780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18415" algn="ctr"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16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i="1" smtClean="0"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63500" marR="85725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35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effectLst/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  <m:r>
                                      <a:rPr lang="ru-RU" sz="2000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ea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725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𝟐</m:t>
                                </m:r>
                                <m:r>
                                  <a:rPr lang="ru-RU" sz="2000" i="1" smtClean="0">
                                    <a:effectLst/>
                                    <a:latin typeface="Cambria Math"/>
                                    <a:ea typeface="Cambria Math"/>
                                    <a:cs typeface="Arial" pitchFamily="34" charset="0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1126662"/>
                  </p:ext>
                </p:extLst>
              </p:nvPr>
            </p:nvGraphicFramePr>
            <p:xfrm>
              <a:off x="49769" y="1203598"/>
              <a:ext cx="9044460" cy="1728192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5430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37682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942345">
                    <a:tc>
                      <a:txBody>
                        <a:bodyPr/>
                        <a:lstStyle/>
                        <a:p>
                          <a:pPr marL="186055" marR="1739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Градус 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382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45°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85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60°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4795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90°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09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180°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07950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270°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95250" marR="85725" algn="ctr">
                            <a:lnSpc>
                              <a:spcPts val="1415"/>
                            </a:lnSpc>
                            <a:spcBef>
                              <a:spcPts val="5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360°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5847">
                    <a:tc>
                      <a:txBody>
                        <a:bodyPr/>
                        <a:lstStyle/>
                        <a:p>
                          <a:pPr marL="186055" marR="17399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2000" dirty="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Радиан </a:t>
                          </a:r>
                          <a:endParaRPr lang="ru-RU" sz="2000" dirty="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11430" algn="ctr">
                            <a:spcBef>
                              <a:spcPts val="11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id-ID" sz="2000">
                              <a:effectLst/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ru-RU" sz="2000">
                            <a:effectLst/>
                            <a:latin typeface="Arial" pitchFamily="34" charset="0"/>
                            <a:ea typeface="Times New Roman"/>
                            <a:cs typeface="Arial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64865" t="-120968" r="-60270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64865" t="-120968" r="-50270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64865" t="-120968" r="-40270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64865" t="-120968" r="-30270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64865" t="-120968" r="-20270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764865" t="-120968" r="-102703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UZ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64865" t="-120968" r="-2703" b="-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72" y="675603"/>
            <a:ext cx="90872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Приведём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таблицу радианных мер наиболее часто встречающихся углов: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69" y="3112155"/>
            <a:ext cx="9029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значения синуса и косинуса некоторых углов.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52474" y="3543043"/>
                <a:ext cx="482453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𝜶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°</m:t>
                    </m:r>
                    <m:r>
                      <a:rPr lang="ru-RU" sz="2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. </m:t>
                    </m:r>
                  </m:oMath>
                </a14:m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 данном случае абсцисса соответствующей точки, равна 1, а </a:t>
                </a:r>
                <a:r>
                  <a:rPr lang="ru-RU" sz="2200" dirty="0" smtClean="0">
                    <a:latin typeface="Arial" pitchFamily="34" charset="0"/>
                    <a:cs typeface="Arial" pitchFamily="34" charset="0"/>
                  </a:rPr>
                  <a:t>её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ордината равна 0. </a:t>
                </a:r>
                <a14:m>
                  <m:oMath xmlns:m="http://schemas.openxmlformats.org/officeDocument/2006/math">
                    <m:r>
                      <a:rPr lang="ru-RU" sz="22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sin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°=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cos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°=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200" b="1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74" y="3543043"/>
                <a:ext cx="482453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643" t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7D60DF5-07E1-5D47-8F44-2123A2948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2944340"/>
            <a:ext cx="1755961" cy="20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9133" y="693499"/>
                <a:ext cx="6559091" cy="1254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2)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Пусть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𝛼</m:t>
                    </m:r>
                    <m:r>
                      <a:rPr lang="ru-RU" sz="20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 dirty="0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ru-RU" sz="2000" i="1" dirty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ru-RU" sz="2000" i="1" dirty="0" smtClean="0">
                        <a:latin typeface="Cambria Math"/>
                      </a:rPr>
                      <m:t>=30°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000" b="1" i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Так как в прямоугольном треугольнике катет, противолежащий углу в </a:t>
                </a:r>
                <a:r>
                  <a:rPr lang="id-ID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30° </a:t>
                </a:r>
                <a:r>
                  <a:rPr lang="ru-RU" sz="20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равен половине гипотенузы,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𝒔𝒊𝒏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3" y="693499"/>
                <a:ext cx="6559091" cy="1254959"/>
              </a:xfrm>
              <a:prstGeom prst="rect">
                <a:avLst/>
              </a:prstGeom>
              <a:blipFill>
                <a:blip r:embed="rId3"/>
                <a:stretch>
                  <a:fillRect l="-967" b="-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134" y="2925361"/>
                <a:ext cx="6439588" cy="194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/>
                  <a:t>3)</a:t>
                </a:r>
                <a:r>
                  <a:rPr lang="ru-RU" sz="2000" dirty="0"/>
                  <a:t> Пусть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4=45°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В этом случае получается равнобедренный прямоугольный треугольник. В таком треугольнике синус и косинус угла </a:t>
                </a:r>
                <a:r>
                  <a:rPr lang="id-ID" sz="2000" b="1" dirty="0">
                    <a:latin typeface="Arial" pitchFamily="34" charset="0"/>
                    <a:cs typeface="Arial" pitchFamily="34" charset="0"/>
                  </a:rPr>
                  <a:t>α </a:t>
                </a:r>
                <a:r>
                  <a:rPr lang="ru-RU" sz="2000" b="1" dirty="0">
                    <a:latin typeface="Arial" pitchFamily="34" charset="0"/>
                    <a:cs typeface="Arial" pitchFamily="34" charset="0"/>
                  </a:rPr>
                  <a:t>равны </a:t>
                </a:r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между собой и положительны. Обозначим из через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" y="2925361"/>
                <a:ext cx="6439588" cy="1945982"/>
              </a:xfrm>
              <a:prstGeom prst="rect">
                <a:avLst/>
              </a:prstGeom>
              <a:blipFill>
                <a:blip r:embed="rId4"/>
                <a:stretch>
                  <a:fillRect l="-984" t="-24675" r="-984" b="-519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2943388" y="4371950"/>
                <a:ext cx="3644836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𝒔𝒊𝒏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b="1" i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88" y="4371950"/>
                <a:ext cx="3644836" cy="6741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21" y="771550"/>
            <a:ext cx="249576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5361"/>
            <a:ext cx="2423528" cy="19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959192" y="1923678"/>
                <a:ext cx="4572000" cy="9106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latin typeface="Cambria Math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92" y="1923678"/>
                <a:ext cx="4572000" cy="9106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455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64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" y="61180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-304" y="1286649"/>
                <a:ext cx="1812874" cy="498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60</m:t>
                    </m:r>
                    <m:r>
                      <a:rPr lang="en-US" sz="2000" i="1">
                        <a:latin typeface="Cambria Math"/>
                      </a:rPr>
                      <m:t>°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" y="1286649"/>
                <a:ext cx="1812874" cy="498085"/>
              </a:xfrm>
              <a:prstGeom prst="rect">
                <a:avLst/>
              </a:prstGeom>
              <a:blipFill rotWithShape="1">
                <a:blip r:embed="rId3"/>
                <a:stretch>
                  <a:fillRect l="-3704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812570" y="1103523"/>
                <a:ext cx="2664296" cy="73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𝑐𝑜𝑠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570" y="1103523"/>
                <a:ext cx="2664296" cy="7398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11090"/>
            <a:ext cx="2520280" cy="201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4438" y="3435935"/>
                <a:ext cx="1798506" cy="49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90</m:t>
                    </m:r>
                    <m:r>
                      <a:rPr lang="en-US" sz="2000" i="1">
                        <a:latin typeface="Cambria Math"/>
                      </a:rPr>
                      <m:t>°</m:t>
                    </m:r>
                  </m:oMath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" y="3435935"/>
                <a:ext cx="1798506" cy="496611"/>
              </a:xfrm>
              <a:prstGeom prst="rect">
                <a:avLst/>
              </a:prstGeom>
              <a:blipFill rotWithShape="1">
                <a:blip r:embed="rId6"/>
                <a:stretch>
                  <a:fillRect l="-3390" b="-8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985202" y="3320387"/>
                <a:ext cx="2874829" cy="615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𝑐</m:t>
                      </m:r>
                      <m:r>
                        <a:rPr lang="en-US" sz="2000" i="1" smtClean="0">
                          <a:latin typeface="Cambria Math"/>
                        </a:rPr>
                        <m:t>𝑜𝑠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90</m:t>
                      </m:r>
                      <m:r>
                        <a:rPr lang="en-US" sz="2000" i="1">
                          <a:latin typeface="Cambria Math"/>
                        </a:rPr>
                        <m:t>°</m:t>
                      </m:r>
                      <m:r>
                        <a:rPr lang="en-US" sz="2000" b="0" i="0" smtClean="0">
                          <a:latin typeface="Cambria Math"/>
                        </a:rPr>
                        <m:t>; </m:t>
                      </m:r>
                      <m:r>
                        <a:rPr lang="en-US" sz="2000" i="1">
                          <a:latin typeface="Cambria Math"/>
                        </a:rPr>
                        <m:t>𝑠𝑖𝑛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02" y="3320387"/>
                <a:ext cx="2874829" cy="6152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2859781"/>
            <a:ext cx="2412268" cy="20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108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𝒔𝒊𝒏𝒙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𝒄𝒐𝒔𝒙</m:t>
                    </m:r>
                    <m:r>
                      <a:rPr lang="ru-RU" sz="2800" b="1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61180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2790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" y="679258"/>
            <a:ext cx="9028533" cy="426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2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ca4a7330c3357316d485a17c358796b25ee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17723</TotalTime>
  <Words>582</Words>
  <Application>Microsoft Office PowerPoint</Application>
  <PresentationFormat>Экран (16:9)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1438</cp:revision>
  <dcterms:created xsi:type="dcterms:W3CDTF">2020-04-09T07:32:19Z</dcterms:created>
  <dcterms:modified xsi:type="dcterms:W3CDTF">2021-01-22T05:09:45Z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