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1381" r:id="rId2"/>
    <p:sldId id="1641" r:id="rId3"/>
    <p:sldId id="1668" r:id="rId4"/>
    <p:sldId id="1669" r:id="rId5"/>
    <p:sldId id="1660" r:id="rId6"/>
    <p:sldId id="1661" r:id="rId7"/>
    <p:sldId id="1662" r:id="rId8"/>
    <p:sldId id="1663" r:id="rId9"/>
    <p:sldId id="1664" r:id="rId10"/>
    <p:sldId id="1665" r:id="rId11"/>
    <p:sldId id="1666" r:id="rId12"/>
    <p:sldId id="1667" r:id="rId13"/>
    <p:sldId id="1670" r:id="rId14"/>
    <p:sldId id="1535" r:id="rId15"/>
  </p:sldIdLst>
  <p:sldSz cx="9144000" cy="5143500" type="screen16x9"/>
  <p:notesSz cx="5765800" cy="3244850"/>
  <p:custDataLst>
    <p:tags r:id="rId17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4306" autoAdjust="0"/>
  </p:normalViewPr>
  <p:slideViewPr>
    <p:cSldViewPr>
      <p:cViewPr varScale="1">
        <p:scale>
          <a:sx n="65" d="100"/>
          <a:sy n="65" d="100"/>
        </p:scale>
        <p:origin x="806" y="53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telligent_Boy\Desktop\&#1050;&#1085;&#1080;&#1075;&#1072;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2"/>
    </mc:Choice>
    <mc:Fallback>
      <c:style val="2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815555847330088E-2"/>
          <c:y val="0.11672807471910297"/>
          <c:w val="0.81767682378725592"/>
          <c:h val="0.74481548560433031"/>
        </c:manualLayout>
      </c:layout>
      <c:scatterChart>
        <c:scatterStyle val="lineMarker"/>
        <c:varyColors val="0"/>
        <c:ser>
          <c:idx val="0"/>
          <c:order val="0"/>
          <c:tx>
            <c:strRef>
              <c:f>Лист1!$D$7</c:f>
              <c:strCache>
                <c:ptCount val="1"/>
                <c:pt idx="0">
                  <c:v>y</c:v>
                </c:pt>
              </c:strCache>
            </c:strRef>
          </c:tx>
          <c:spPr>
            <a:ln w="47625">
              <a:noFill/>
            </a:ln>
          </c:spPr>
          <c:xVal>
            <c:numRef>
              <c:f>Лист1!$C$8:$C$20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</c:numCache>
            </c:numRef>
          </c:xVal>
          <c:yVal>
            <c:numRef>
              <c:f>Лист1!$D$8:$D$20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1.4</c:v>
                </c:pt>
                <c:pt idx="3">
                  <c:v>1</c:v>
                </c:pt>
                <c:pt idx="4">
                  <c:v>0</c:v>
                </c:pt>
                <c:pt idx="5">
                  <c:v>-1</c:v>
                </c:pt>
                <c:pt idx="6">
                  <c:v>-1.4</c:v>
                </c:pt>
                <c:pt idx="7">
                  <c:v>-1</c:v>
                </c:pt>
                <c:pt idx="8">
                  <c:v>0</c:v>
                </c:pt>
                <c:pt idx="9">
                  <c:v>1</c:v>
                </c:pt>
                <c:pt idx="10">
                  <c:v>1.4</c:v>
                </c:pt>
                <c:pt idx="11">
                  <c:v>1</c:v>
                </c:pt>
                <c:pt idx="12">
                  <c:v>0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A68-4ECE-8CF7-68CC820F65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176304"/>
        <c:axId val="434943984"/>
      </c:scatterChart>
      <c:valAx>
        <c:axId val="67176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34943984"/>
        <c:crosses val="autoZero"/>
        <c:crossBetween val="midCat"/>
      </c:valAx>
      <c:valAx>
        <c:axId val="4349439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7176304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Лист1!$R$10</c:f>
              <c:strCache>
                <c:ptCount val="1"/>
                <c:pt idx="0">
                  <c:v>y</c:v>
                </c:pt>
              </c:strCache>
            </c:strRef>
          </c:tx>
          <c:spPr>
            <a:ln w="66675">
              <a:noFill/>
            </a:ln>
          </c:spPr>
          <c:xVal>
            <c:numRef>
              <c:f>Лист1!$S$9:$W$9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</c:numCache>
            </c:numRef>
          </c:xVal>
          <c:yVal>
            <c:numRef>
              <c:f>Лист1!$S$10:$W$10</c:f>
              <c:numCache>
                <c:formatCode>General</c:formatCode>
                <c:ptCount val="5"/>
                <c:pt idx="0">
                  <c:v>4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4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651-4635-869F-8F3023A9C6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54511144"/>
        <c:axId val="3981048"/>
      </c:scatterChart>
      <c:valAx>
        <c:axId val="254511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981048"/>
        <c:crosses val="autoZero"/>
        <c:crossBetween val="midCat"/>
      </c:valAx>
      <c:valAx>
        <c:axId val="39810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54511144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4"/>
    </mc:Choice>
    <mc:Fallback>
      <c:style val="14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Лист1!$C$30</c:f>
              <c:strCache>
                <c:ptCount val="1"/>
                <c:pt idx="0">
                  <c:v>Balandlik (sm)</c:v>
                </c:pt>
              </c:strCache>
            </c:strRef>
          </c:tx>
          <c:spPr>
            <a:ln w="47625">
              <a:noFill/>
            </a:ln>
          </c:spPr>
          <c:xVal>
            <c:numRef>
              <c:f>Лист1!$D$29:$X$29</c:f>
              <c:numCache>
                <c:formatCode>General</c:formatCode>
                <c:ptCount val="21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  <c:pt idx="5">
                  <c:v>100</c:v>
                </c:pt>
                <c:pt idx="6">
                  <c:v>120</c:v>
                </c:pt>
                <c:pt idx="7">
                  <c:v>140</c:v>
                </c:pt>
                <c:pt idx="8">
                  <c:v>160</c:v>
                </c:pt>
                <c:pt idx="9">
                  <c:v>180</c:v>
                </c:pt>
                <c:pt idx="10">
                  <c:v>200</c:v>
                </c:pt>
                <c:pt idx="11">
                  <c:v>220</c:v>
                </c:pt>
                <c:pt idx="12">
                  <c:v>240</c:v>
                </c:pt>
                <c:pt idx="13">
                  <c:v>260</c:v>
                </c:pt>
                <c:pt idx="14">
                  <c:v>280</c:v>
                </c:pt>
                <c:pt idx="15">
                  <c:v>300</c:v>
                </c:pt>
                <c:pt idx="16">
                  <c:v>320</c:v>
                </c:pt>
                <c:pt idx="17">
                  <c:v>340</c:v>
                </c:pt>
                <c:pt idx="18">
                  <c:v>360</c:v>
                </c:pt>
                <c:pt idx="19">
                  <c:v>380</c:v>
                </c:pt>
                <c:pt idx="20">
                  <c:v>400</c:v>
                </c:pt>
              </c:numCache>
            </c:numRef>
          </c:xVal>
          <c:yVal>
            <c:numRef>
              <c:f>Лист1!$D$30:$X$30</c:f>
              <c:numCache>
                <c:formatCode>General</c:formatCode>
                <c:ptCount val="21"/>
                <c:pt idx="0">
                  <c:v>0</c:v>
                </c:pt>
                <c:pt idx="1">
                  <c:v>6</c:v>
                </c:pt>
                <c:pt idx="2">
                  <c:v>23</c:v>
                </c:pt>
                <c:pt idx="3">
                  <c:v>42</c:v>
                </c:pt>
                <c:pt idx="4">
                  <c:v>57</c:v>
                </c:pt>
                <c:pt idx="5">
                  <c:v>64</c:v>
                </c:pt>
                <c:pt idx="6">
                  <c:v>57</c:v>
                </c:pt>
                <c:pt idx="7">
                  <c:v>42</c:v>
                </c:pt>
                <c:pt idx="8">
                  <c:v>23</c:v>
                </c:pt>
                <c:pt idx="9">
                  <c:v>6</c:v>
                </c:pt>
                <c:pt idx="10">
                  <c:v>0</c:v>
                </c:pt>
                <c:pt idx="11">
                  <c:v>6</c:v>
                </c:pt>
                <c:pt idx="12">
                  <c:v>23</c:v>
                </c:pt>
                <c:pt idx="13">
                  <c:v>42</c:v>
                </c:pt>
                <c:pt idx="14">
                  <c:v>57</c:v>
                </c:pt>
                <c:pt idx="15">
                  <c:v>64</c:v>
                </c:pt>
                <c:pt idx="16">
                  <c:v>57</c:v>
                </c:pt>
                <c:pt idx="17">
                  <c:v>42</c:v>
                </c:pt>
                <c:pt idx="18">
                  <c:v>23</c:v>
                </c:pt>
                <c:pt idx="19">
                  <c:v>6</c:v>
                </c:pt>
                <c:pt idx="20">
                  <c:v>0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BFDE-434C-98AE-26DCDD735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5375400"/>
        <c:axId val="66434168"/>
      </c:scatterChart>
      <c:valAx>
        <c:axId val="435375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6434168"/>
        <c:crosses val="autoZero"/>
        <c:crossBetween val="midCat"/>
      </c:valAx>
      <c:valAx>
        <c:axId val="664341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3537540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chart" Target="../charts/chart3.xml"/><Relationship Id="rId4" Type="http://schemas.openxmlformats.org/officeDocument/2006/relationships/image" Target="../media/image3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958748" y="2283718"/>
            <a:ext cx="6853612" cy="2210651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spcAft>
                <a:spcPts val="600"/>
              </a:spcAft>
            </a:pPr>
            <a:r>
              <a:rPr lang="ru-RU" sz="4000" b="1" dirty="0">
                <a:solidFill>
                  <a:srgbClr val="2365C7"/>
                </a:solidFill>
                <a:latin typeface="Arial"/>
                <a:cs typeface="Arial"/>
              </a:rPr>
              <a:t>Тема:</a:t>
            </a:r>
            <a:endParaRPr sz="4000" b="1" dirty="0">
              <a:latin typeface="Arial"/>
              <a:cs typeface="Arial"/>
            </a:endParaRPr>
          </a:p>
          <a:p>
            <a:pPr marL="20131">
              <a:lnSpc>
                <a:spcPct val="90000"/>
              </a:lnSpc>
              <a:spcAft>
                <a:spcPts val="600"/>
              </a:spcAft>
            </a:pPr>
            <a:r>
              <a:rPr lang="ru-RU" sz="3600" b="1" dirty="0">
                <a:solidFill>
                  <a:srgbClr val="002060"/>
                </a:solidFill>
                <a:latin typeface="Arial"/>
                <a:cs typeface="Arial"/>
              </a:rPr>
              <a:t>ПЕРИОДИЧЕСКИЕ ПРОЦЕССЫ И НАБЛЮДЕНИЯ ЗА НИМИ</a:t>
            </a:r>
            <a:endParaRPr lang="en-US" sz="36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257017" y="2319476"/>
            <a:ext cx="498560" cy="97235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444208" y="361576"/>
            <a:ext cx="2016223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444208" y="361576"/>
            <a:ext cx="2016223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463967" y="486653"/>
            <a:ext cx="2016224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7" b="1" spc="16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r>
              <a:rPr lang="ru-RU" sz="3567" b="1" spc="16" dirty="0">
                <a:solidFill>
                  <a:srgbClr val="FEFEFE"/>
                </a:solidFill>
                <a:latin typeface="Arial"/>
                <a:cs typeface="Arial"/>
              </a:rPr>
              <a:t> класс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ru-RU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5233" y="1786361"/>
            <a:ext cx="2114254" cy="1734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251520" y="3435846"/>
            <a:ext cx="498560" cy="10801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64558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3" y="61180"/>
            <a:ext cx="9143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ПЕРИОДИЧЕСКИЕ ПРОЦЕССЫ И НАБЛЮДЕНИЯ ЗА НИМИ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/>
              <p:cNvSpPr/>
              <p:nvPr/>
            </p:nvSpPr>
            <p:spPr>
              <a:xfrm>
                <a:off x="107504" y="670058"/>
                <a:ext cx="9036496" cy="17356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357188"/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Уравнение </a:t>
                </a:r>
                <a:r>
                  <a:rPr lang="ru-RU" sz="2400" b="1" i="1" dirty="0" smtClean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главной </a:t>
                </a:r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оси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находится следующим образом: </a:t>
                </a:r>
              </a:p>
              <a:p>
                <a:pPr indent="357188" algn="just"/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  <a:cs typeface="Arial" pitchFamily="34" charset="0"/>
                      </a:rPr>
                      <m:t>y</m:t>
                    </m:r>
                    <m:r>
                      <a:rPr lang="en-US" sz="2400" b="0" i="0" smtClean="0"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id-ID" sz="2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cs typeface="Arial" pitchFamily="34" charset="0"/>
                          </a:rPr>
                          <m:t>𝑚𝑎𝑥</m:t>
                        </m:r>
                        <m:r>
                          <a:rPr lang="en-US" sz="2400" b="0" i="1" smtClean="0">
                            <a:latin typeface="Cambria Math"/>
                            <a:cs typeface="Arial" pitchFamily="34" charset="0"/>
                          </a:rPr>
                          <m:t>+</m:t>
                        </m:r>
                        <m:r>
                          <a:rPr lang="en-US" sz="2400" b="0" i="1" smtClean="0">
                            <a:latin typeface="Cambria Math"/>
                            <a:cs typeface="Arial" pitchFamily="34" charset="0"/>
                          </a:rPr>
                          <m:t>𝑚𝑖𝑛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den>
                    </m:f>
                    <m:r>
                      <a:rPr lang="en-US" sz="2400" b="0" i="0" smtClean="0">
                        <a:latin typeface="Cambria Math"/>
                        <a:cs typeface="Arial" pitchFamily="34" charset="0"/>
                      </a:rPr>
                      <m:t>,</m:t>
                    </m:r>
                    <m:r>
                      <m:rPr>
                        <m:nor/>
                      </m:rPr>
                      <a:rPr lang="ru-RU" sz="240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где </m:t>
                    </m:r>
                    <m:r>
                      <m:rPr>
                        <m:nor/>
                      </m:rPr>
                      <a:rPr lang="en" sz="240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max</m:t>
                    </m:r>
                    <m:r>
                      <m:rPr>
                        <m:nor/>
                      </m:rPr>
                      <a:rPr lang="en" sz="240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– </m:t>
                    </m:r>
                    <m:r>
                      <m:rPr>
                        <m:nor/>
                      </m:rPr>
                      <a:rPr lang="ru-RU" sz="240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наибольшее значение, а </m:t>
                    </m:r>
                    <m:r>
                      <m:rPr>
                        <m:nor/>
                      </m:rPr>
                      <a:rPr lang="en" sz="240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min</m:t>
                    </m:r>
                    <m:r>
                      <m:rPr>
                        <m:nor/>
                      </m:rPr>
                      <a:rPr lang="en" sz="240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– </m:t>
                    </m:r>
                    <m:r>
                      <m:rPr>
                        <m:nor/>
                      </m:rPr>
                      <a:rPr lang="ru-RU" sz="240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минимальное значение функции. </m:t>
                    </m:r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indent="357188" algn="just"/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670058"/>
                <a:ext cx="9036496" cy="1735668"/>
              </a:xfrm>
              <a:prstGeom prst="rect">
                <a:avLst/>
              </a:prstGeom>
              <a:blipFill rotWithShape="0">
                <a:blip r:embed="rId2"/>
                <a:stretch>
                  <a:fillRect t="-24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107503" y="1990930"/>
            <a:ext cx="89289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Периодическая функция имеет следующие составные части: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2123728" y="4299942"/>
                <a:ext cx="4572000" cy="62767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ru-RU" sz="2400" dirty="0">
                    <a:latin typeface="Arial" pitchFamily="34" charset="0"/>
                    <a:cs typeface="Arial" pitchFamily="34" charset="0"/>
                  </a:rPr>
                  <a:t>амплитуда</a:t>
                </a:r>
                <a:r>
                  <a:rPr lang="id-ID" sz="2400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𝑚𝑎𝑥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𝑚𝑖𝑛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4299942"/>
                <a:ext cx="4572000" cy="627672"/>
              </a:xfrm>
              <a:prstGeom prst="rect">
                <a:avLst/>
              </a:prstGeom>
              <a:blipFill>
                <a:blip r:embed="rId3"/>
                <a:stretch>
                  <a:fillRect l="-2216" b="-8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E0A94D0-1A3C-2144-9991-90A7772313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80528" y="2571750"/>
            <a:ext cx="8910722" cy="1602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41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64558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3" y="61180"/>
            <a:ext cx="914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802508"/>
              </p:ext>
            </p:extLst>
          </p:nvPr>
        </p:nvGraphicFramePr>
        <p:xfrm>
          <a:off x="107504" y="2211710"/>
          <a:ext cx="5544615" cy="8867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96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964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964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6964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6964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6964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6964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69641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69641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69641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69641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69641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369641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369641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369641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</a:tblGrid>
              <a:tr h="43351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d-ID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a)</a:t>
                      </a:r>
                      <a:endParaRPr lang="ru-RU" sz="13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9144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ru-RU" sz="1300" b="1" i="1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32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endParaRPr lang="ru-RU" sz="1300" b="1" i="1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3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1,4</a:t>
                      </a:r>
                      <a:endParaRPr lang="ru-RU" sz="13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3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−1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−1,4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−1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3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1,4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3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9926" y="677438"/>
            <a:ext cx="91240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113.</a:t>
            </a:r>
            <a:r>
              <a:rPr lang="ru-RU" sz="2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Для каждого случая изобразите данные в графическом виде и сделайте выводы об их периодичности или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непериодичности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7168411"/>
              </p:ext>
            </p:extLst>
          </p:nvPr>
        </p:nvGraphicFramePr>
        <p:xfrm>
          <a:off x="5850707" y="1903619"/>
          <a:ext cx="3168352" cy="1534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456215"/>
              </p:ext>
            </p:extLst>
          </p:nvPr>
        </p:nvGraphicFramePr>
        <p:xfrm>
          <a:off x="179512" y="3795886"/>
          <a:ext cx="5544616" cy="720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6004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d-ID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b)</a:t>
                      </a:r>
                      <a:endParaRPr lang="ru-RU" sz="13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6157" marR="7351" marT="7351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ru-RU" sz="1300" b="1" i="1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0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endParaRPr lang="ru-RU" sz="1300" b="1" i="1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3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3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3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6916583"/>
              </p:ext>
            </p:extLst>
          </p:nvPr>
        </p:nvGraphicFramePr>
        <p:xfrm>
          <a:off x="5940152" y="3435846"/>
          <a:ext cx="2934072" cy="1584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04975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  <p:bldGraphic spid="1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64558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3" y="61180"/>
            <a:ext cx="914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961" y="618380"/>
            <a:ext cx="9026535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3" algn="just"/>
            <a:r>
              <a:rPr lang="en-US" sz="2400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114.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нижеследующей таблице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приведены величины, выражающие движение точки,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отмеченной на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колесе, которое совершает по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прямой вращательное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движение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6213" algn="just"/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4375" indent="-350838"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Изобразите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зависимость высоты от расстояния в графическом виде.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4375" indent="-350838"/>
            <a:r>
              <a:rPr lang="e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Является ли этот процесс периодическим? Если процесс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периодический,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найдите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уравнение оси, максимума, периода, амплитуды, функции</a:t>
            </a:r>
            <a:r>
              <a:rPr lang="ru-RU" sz="2400" dirty="0"/>
              <a:t>.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06285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64558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3" y="61180"/>
            <a:ext cx="914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415586"/>
              </p:ext>
            </p:extLst>
          </p:nvPr>
        </p:nvGraphicFramePr>
        <p:xfrm>
          <a:off x="67521" y="733979"/>
          <a:ext cx="9008950" cy="10307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40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95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65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0151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0151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0151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0151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01513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01513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01513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01513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401513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401513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401513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401513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401513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  <a:gridCol w="401513">
                  <a:extLst>
                    <a:ext uri="{9D8B030D-6E8A-4147-A177-3AD203B41FA5}">
                      <a16:colId xmlns:a16="http://schemas.microsoft.com/office/drawing/2014/main" xmlns="" val="20016"/>
                    </a:ext>
                  </a:extLst>
                </a:gridCol>
                <a:gridCol w="401513">
                  <a:extLst>
                    <a:ext uri="{9D8B030D-6E8A-4147-A177-3AD203B41FA5}">
                      <a16:colId xmlns:a16="http://schemas.microsoft.com/office/drawing/2014/main" xmlns="" val="20017"/>
                    </a:ext>
                  </a:extLst>
                </a:gridCol>
                <a:gridCol w="401513">
                  <a:extLst>
                    <a:ext uri="{9D8B030D-6E8A-4147-A177-3AD203B41FA5}">
                      <a16:colId xmlns:a16="http://schemas.microsoft.com/office/drawing/2014/main" xmlns="" val="20018"/>
                    </a:ext>
                  </a:extLst>
                </a:gridCol>
                <a:gridCol w="401513">
                  <a:extLst>
                    <a:ext uri="{9D8B030D-6E8A-4147-A177-3AD203B41FA5}">
                      <a16:colId xmlns:a16="http://schemas.microsoft.com/office/drawing/2014/main" xmlns="" val="20019"/>
                    </a:ext>
                  </a:extLst>
                </a:gridCol>
                <a:gridCol w="401513">
                  <a:extLst>
                    <a:ext uri="{9D8B030D-6E8A-4147-A177-3AD203B41FA5}">
                      <a16:colId xmlns:a16="http://schemas.microsoft.com/office/drawing/2014/main" xmlns="" val="20020"/>
                    </a:ext>
                  </a:extLst>
                </a:gridCol>
                <a:gridCol w="401513">
                  <a:extLst>
                    <a:ext uri="{9D8B030D-6E8A-4147-A177-3AD203B41FA5}">
                      <a16:colId xmlns:a16="http://schemas.microsoft.com/office/drawing/2014/main" xmlns="" val="20021"/>
                    </a:ext>
                  </a:extLst>
                </a:gridCol>
              </a:tblGrid>
              <a:tr h="521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Расстояние </a:t>
                      </a:r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ru-RU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см</a:t>
                      </a:r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60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120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140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160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180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200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220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240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260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280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300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320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340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360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380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400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97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Высота </a:t>
                      </a:r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ru-RU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см</a:t>
                      </a:r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57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64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231F2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57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707903" y="2271573"/>
                <a:ext cx="249459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/>
                          <a:cs typeface="Arial" pitchFamily="34" charset="0"/>
                        </a:rPr>
                        <m:t>𝑚𝑎𝑥</m:t>
                      </m:r>
                      <m:r>
                        <a:rPr lang="en-US" sz="2000" b="0" i="1" smtClean="0">
                          <a:latin typeface="Cambria Math"/>
                          <a:cs typeface="Arial" pitchFamily="34" charset="0"/>
                        </a:rPr>
                        <m:t>=64, </m:t>
                      </m:r>
                      <m:r>
                        <a:rPr lang="en-US" sz="2000" i="1">
                          <a:latin typeface="Cambria Math"/>
                          <a:cs typeface="Arial" pitchFamily="34" charset="0"/>
                        </a:rPr>
                        <m:t>𝑚𝑖𝑛</m:t>
                      </m:r>
                      <m:r>
                        <a:rPr lang="en-US" sz="2000" b="0" i="1" smtClean="0">
                          <a:latin typeface="Cambria Math"/>
                          <a:cs typeface="Arial" pitchFamily="34" charset="0"/>
                        </a:rPr>
                        <m:t>=0.</m:t>
                      </m:r>
                      <m:r>
                        <a:rPr lang="en-US" sz="2000" i="1">
                          <a:latin typeface="Cambria Math"/>
                          <a:cs typeface="Arial" pitchFamily="34" charset="0"/>
                        </a:rPr>
                        <m:t> </m:t>
                      </m:r>
                      <m:r>
                        <a:rPr lang="en-US" sz="2000" b="0" i="0" smtClean="0">
                          <a:latin typeface="Cambria Math"/>
                          <a:cs typeface="Arial" pitchFamily="34" charset="0"/>
                        </a:rPr>
                        <m:t> </m:t>
                      </m:r>
                    </m:oMath>
                  </m:oMathPara>
                </a14:m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903" y="2271573"/>
                <a:ext cx="2494594" cy="400110"/>
              </a:xfrm>
              <a:prstGeom prst="rect">
                <a:avLst/>
              </a:prstGeom>
              <a:blipFill>
                <a:blip r:embed="rId2"/>
                <a:stretch>
                  <a:fillRect b="-1875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5292080" y="3429523"/>
                <a:ext cx="3363228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ru-RU" sz="20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Г</m:t>
                      </m:r>
                      <m:r>
                        <a:rPr lang="ru-RU" sz="2000" b="1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лавная ось</m:t>
                      </m:r>
                      <m:r>
                        <a:rPr lang="en-US" sz="2000" b="1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id-ID" sz="20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cs typeface="Arial" pitchFamily="34" charset="0"/>
                            </a:rPr>
                            <m:t>𝟔𝟒</m:t>
                          </m:r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cs typeface="Arial" pitchFamily="34" charset="0"/>
                            </a:rPr>
                            <m:t>+</m:t>
                          </m:r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7030A0"/>
                              </a:solidFill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𝟑𝟐</m:t>
                      </m:r>
                    </m:oMath>
                  </m:oMathPara>
                </a14:m>
                <a:endParaRPr lang="ru-RU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3429523"/>
                <a:ext cx="3363228" cy="668516"/>
              </a:xfrm>
              <a:prstGeom prst="rect">
                <a:avLst/>
              </a:prstGeom>
              <a:blipFill>
                <a:blip r:embed="rId3"/>
                <a:stretch>
                  <a:fillRect b="-754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5272414" y="4227934"/>
                <a:ext cx="3291094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ru-RU" sz="2000" b="1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Амплитуда</m:t>
                      </m:r>
                      <m:r>
                        <a:rPr lang="en-US" sz="2000" b="1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id-ID" sz="20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cs typeface="Arial" pitchFamily="34" charset="0"/>
                            </a:rPr>
                            <m:t>𝟔𝟒</m:t>
                          </m:r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cs typeface="Arial" pitchFamily="34" charset="0"/>
                            </a:rPr>
                            <m:t>−</m:t>
                          </m:r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7030A0"/>
                              </a:solidFill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𝟑𝟐</m:t>
                      </m:r>
                    </m:oMath>
                  </m:oMathPara>
                </a14:m>
                <a:endParaRPr lang="ru-RU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2414" y="4227934"/>
                <a:ext cx="3291094" cy="668516"/>
              </a:xfrm>
              <a:prstGeom prst="rect">
                <a:avLst/>
              </a:prstGeom>
              <a:blipFill>
                <a:blip r:embed="rId4"/>
                <a:stretch>
                  <a:fillRect b="-754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703053"/>
              </p:ext>
            </p:extLst>
          </p:nvPr>
        </p:nvGraphicFramePr>
        <p:xfrm>
          <a:off x="89906" y="2071717"/>
          <a:ext cx="3541866" cy="1641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3631772" y="2692219"/>
                <a:ext cx="278454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000" b="1" i="0" smtClean="0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𝐓</m:t>
                      </m:r>
                      <m:r>
                        <a:rPr lang="en-US" sz="2000" b="1" i="0" smtClean="0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000" b="1" i="0" smtClean="0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𝟑𝟎𝟎</m:t>
                      </m:r>
                      <m:r>
                        <a:rPr lang="en-US" sz="2000" b="1" i="0" smtClean="0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−</m:t>
                      </m:r>
                      <m:r>
                        <a:rPr lang="en-US" sz="2000" b="1" i="0" smtClean="0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𝟏𝟎𝟎</m:t>
                      </m:r>
                      <m:r>
                        <a:rPr lang="en-US" sz="2000" b="1" i="0" smtClean="0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000" b="1" i="0" smtClean="0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𝟐𝟎𝟎</m:t>
                      </m:r>
                    </m:oMath>
                  </m:oMathPara>
                </a14:m>
                <a:endParaRPr lang="ru-RU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1772" y="2692219"/>
                <a:ext cx="2784545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7028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5" grpId="0"/>
      <p:bldGraphic spid="10" grpId="0">
        <p:bldAsOne/>
      </p:bldGraphic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19" y="2643758"/>
            <a:ext cx="5040560" cy="2110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xmlns="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8438" y="203037"/>
            <a:ext cx="9087121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400" b="1" kern="0" dirty="0"/>
              <a:t>ЗАДАНИЕ ДЛЯ САМОСТОЯТЕЛЬНОГО ВЫПОЛНЕНИЯ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574884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7394" y="1155397"/>
            <a:ext cx="87951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Решить № 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115</a:t>
            </a:r>
            <a:r>
              <a:rPr lang="ru-RU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Стр. 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  <a:r>
              <a:rPr lang="ru-RU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94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2" y="122361"/>
            <a:ext cx="9143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35748" y="881130"/>
            <a:ext cx="90724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106.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Найдите ось симметрии параболы</a:t>
            </a: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79512" y="1355840"/>
                <a:ext cx="3275512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𝑎</m:t>
                    </m:r>
                    <m:r>
                      <a:rPr lang="id-ID" sz="2200" i="1">
                        <a:latin typeface="Cambria Math"/>
                      </a:rPr>
                      <m:t>) </m:t>
                    </m:r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=(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−2)(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−6),</m:t>
                    </m:r>
                  </m:oMath>
                </a14:m>
                <a:r>
                  <a:rPr lang="id-ID" sz="2200" dirty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2200" dirty="0">
                    <a:latin typeface="Arial" pitchFamily="34" charset="0"/>
                    <a:cs typeface="Arial" pitchFamily="34" charset="0"/>
                  </a:rPr>
                  <a:t>   </a:t>
                </a:r>
              </a:p>
              <a:p>
                <a14:m>
                  <m:oMath xmlns:m="http://schemas.openxmlformats.org/officeDocument/2006/math">
                    <m:r>
                      <a:rPr lang="id-ID" sz="2200" i="1">
                        <a:latin typeface="Cambria Math"/>
                      </a:rPr>
                      <m:t>𝑏</m:t>
                    </m:r>
                    <m:r>
                      <a:rPr lang="id-ID" sz="2200" i="1">
                        <a:latin typeface="Cambria Math"/>
                      </a:rPr>
                      <m:t>) </m:t>
                    </m:r>
                    <m:r>
                      <a:rPr lang="id-ID" sz="2200" i="1">
                        <a:latin typeface="Cambria Math"/>
                      </a:rPr>
                      <m:t>𝑦</m:t>
                    </m:r>
                    <m:r>
                      <a:rPr lang="id-ID" sz="2200" i="1">
                        <a:latin typeface="Cambria Math"/>
                      </a:rPr>
                      <m:t>=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(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−4),</m:t>
                    </m:r>
                  </m:oMath>
                </a14:m>
                <a:r>
                  <a:rPr lang="id-ID" sz="22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200" dirty="0">
                    <a:latin typeface="Arial" pitchFamily="34" charset="0"/>
                    <a:cs typeface="Arial" pitchFamily="34" charset="0"/>
                  </a:rPr>
                  <a:t>     </a:t>
                </a:r>
                <a:endParaRPr lang="ru-RU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355840"/>
                <a:ext cx="3275512" cy="769441"/>
              </a:xfrm>
              <a:prstGeom prst="rect">
                <a:avLst/>
              </a:prstGeom>
              <a:blipFill rotWithShape="1">
                <a:blip r:embed="rId2"/>
                <a:stretch>
                  <a:fillRect l="-186" b="-94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191742" y="2240198"/>
            <a:ext cx="17179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Решение. </a:t>
            </a:r>
            <a:endParaRPr lang="en-US" sz="2400" b="1" i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91742" y="2702008"/>
                <a:ext cx="3384376" cy="769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𝑎</m:t>
                    </m:r>
                    <m:r>
                      <a:rPr lang="id-ID" sz="2200" i="1">
                        <a:latin typeface="Cambria Math"/>
                      </a:rPr>
                      <m:t>) </m:t>
                    </m:r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=(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−2)(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−6),</m:t>
                    </m:r>
                  </m:oMath>
                </a14:m>
                <a:r>
                  <a:rPr lang="id-ID" sz="2200" dirty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2200" dirty="0">
                    <a:latin typeface="Arial" pitchFamily="34" charset="0"/>
                    <a:cs typeface="Arial" pitchFamily="34" charset="0"/>
                  </a:rPr>
                  <a:t>   </a:t>
                </a:r>
              </a:p>
              <a:p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    </m:t>
                    </m:r>
                    <m:r>
                      <a:rPr lang="en-US" sz="220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=0, </m:t>
                    </m:r>
                    <m:sSub>
                      <m:sSub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200" b="0" i="1" smtClean="0">
                        <a:latin typeface="Cambria Math"/>
                      </a:rPr>
                      <m:t>=2,</m:t>
                    </m:r>
                  </m:oMath>
                </a14:m>
                <a:r>
                  <a:rPr lang="en-US" sz="2200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200" i="1">
                        <a:latin typeface="Cambria Math"/>
                      </a:rPr>
                      <m:t>=</m:t>
                    </m:r>
                    <m:r>
                      <a:rPr lang="en-US" sz="2200" b="0" i="1" smtClean="0">
                        <a:latin typeface="Cambria Math"/>
                      </a:rPr>
                      <m:t>6</m:t>
                    </m:r>
                    <m:r>
                      <a:rPr lang="en-US" sz="2200" i="1">
                        <a:latin typeface="Cambria Math"/>
                      </a:rPr>
                      <m:t>,</m:t>
                    </m:r>
                  </m:oMath>
                </a14:m>
                <a:endParaRPr lang="ru-RU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742" y="2702008"/>
                <a:ext cx="3384376" cy="769441"/>
              </a:xfrm>
              <a:prstGeom prst="rect">
                <a:avLst/>
              </a:prstGeom>
              <a:blipFill rotWithShape="1">
                <a:blip r:embed="rId3"/>
                <a:stretch>
                  <a:fillRect b="-63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02982" y="3637062"/>
                <a:ext cx="3384376" cy="769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𝑏</m:t>
                    </m:r>
                    <m:r>
                      <a:rPr lang="id-ID" sz="2200" i="1">
                        <a:latin typeface="Cambria Math"/>
                      </a:rPr>
                      <m:t>) </m:t>
                    </m:r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(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−4),</m:t>
                    </m:r>
                  </m:oMath>
                </a14:m>
                <a:r>
                  <a:rPr lang="id-ID" sz="2200" dirty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2200" dirty="0">
                    <a:latin typeface="Arial" pitchFamily="34" charset="0"/>
                    <a:cs typeface="Arial" pitchFamily="34" charset="0"/>
                  </a:rPr>
                  <a:t>   </a:t>
                </a:r>
              </a:p>
              <a:p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    </m:t>
                    </m:r>
                    <m:r>
                      <a:rPr lang="en-US" sz="220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=0, </m:t>
                    </m:r>
                    <m:sSub>
                      <m:sSub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200" b="0" i="1" smtClean="0">
                        <a:latin typeface="Cambria Math"/>
                      </a:rPr>
                      <m:t>=0,</m:t>
                    </m:r>
                  </m:oMath>
                </a14:m>
                <a:r>
                  <a:rPr lang="en-US" sz="2200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200" i="1">
                        <a:latin typeface="Cambria Math"/>
                      </a:rPr>
                      <m:t>=</m:t>
                    </m:r>
                    <m:r>
                      <a:rPr lang="en-US" sz="2200" b="0" i="1" smtClean="0">
                        <a:latin typeface="Cambria Math"/>
                      </a:rPr>
                      <m:t>4</m:t>
                    </m:r>
                    <m:r>
                      <a:rPr lang="en-US" sz="2200" i="1">
                        <a:latin typeface="Cambria Math"/>
                      </a:rPr>
                      <m:t>,</m:t>
                    </m:r>
                  </m:oMath>
                </a14:m>
                <a:endParaRPr lang="ru-RU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982" y="3637062"/>
                <a:ext cx="3384376" cy="769441"/>
              </a:xfrm>
              <a:prstGeom prst="rect">
                <a:avLst/>
              </a:prstGeom>
              <a:blipFill rotWithShape="1">
                <a:blip r:embed="rId4"/>
                <a:stretch>
                  <a:fillRect l="-360" b="-63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3202631" y="3666405"/>
                <a:ext cx="3445495" cy="7261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/>
                        </a:rPr>
                        <m:t>𝑥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200" b="0" i="1" smtClean="0">
                              <a:latin typeface="Cambria Math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2200" dirty="0">
                              <a:latin typeface="Arial" pitchFamily="34" charset="0"/>
                              <a:cs typeface="Arial" pitchFamily="34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200" dirty="0">
                              <a:latin typeface="Arial" pitchFamily="34" charset="0"/>
                              <a:cs typeface="Arial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ru-RU" sz="2200" dirty="0">
                              <a:latin typeface="Arial" pitchFamily="34" charset="0"/>
                              <a:cs typeface="Arial" pitchFamily="34" charset="0"/>
                            </a:rPr>
                            <m:t> 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/>
                            </a:rPr>
                            <m:t>0+4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200" b="0" i="1" smtClean="0"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ru-RU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2631" y="3666405"/>
                <a:ext cx="3445495" cy="72616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3202632" y="2745288"/>
                <a:ext cx="3445495" cy="7261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/>
                        </a:rPr>
                        <m:t>𝑥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200" b="0" i="1" smtClean="0">
                              <a:latin typeface="Cambria Math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2200" dirty="0">
                              <a:latin typeface="Arial" pitchFamily="34" charset="0"/>
                              <a:cs typeface="Arial" pitchFamily="34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200" dirty="0">
                              <a:latin typeface="Arial" pitchFamily="34" charset="0"/>
                              <a:cs typeface="Arial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ru-RU" sz="2200" dirty="0">
                              <a:latin typeface="Arial" pitchFamily="34" charset="0"/>
                              <a:cs typeface="Arial" pitchFamily="34" charset="0"/>
                            </a:rPr>
                            <m:t> 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/>
                            </a:rPr>
                            <m:t>2+6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200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ru-RU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2632" y="2745288"/>
                <a:ext cx="3445495" cy="72616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6888486" y="2871284"/>
                <a:ext cx="960135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8486" y="2871284"/>
                <a:ext cx="960135" cy="43088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6943261" y="3806338"/>
                <a:ext cx="960135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3261" y="3806338"/>
                <a:ext cx="960135" cy="43088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962867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13" grpId="0"/>
      <p:bldP spid="14" grpId="0"/>
      <p:bldP spid="16" grpId="0"/>
      <p:bldP spid="17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2" y="122361"/>
            <a:ext cx="9143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35748" y="881130"/>
            <a:ext cx="90724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107.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Найдите ось симметрии параболы</a:t>
            </a: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79512" y="1355840"/>
                <a:ext cx="2649893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/>
                        </a:rPr>
                        <m:t>𝑎</m:t>
                      </m:r>
                      <m:r>
                        <a:rPr lang="id-ID" sz="2200" i="1">
                          <a:latin typeface="Cambria Math"/>
                        </a:rPr>
                        <m:t>) </m:t>
                      </m:r>
                      <m:r>
                        <a:rPr lang="en-US" sz="2200" b="0" i="1" smtClean="0">
                          <a:latin typeface="Cambria Math"/>
                        </a:rPr>
                        <m:t>𝑦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b="0" i="1" smtClean="0">
                          <a:latin typeface="Cambria Math"/>
                        </a:rPr>
                        <m:t>+6</m:t>
                      </m:r>
                      <m:r>
                        <a:rPr lang="en-US" sz="2200" b="0" i="1" smtClean="0">
                          <a:latin typeface="Cambria Math"/>
                        </a:rPr>
                        <m:t>𝑥</m:t>
                      </m:r>
                      <m:r>
                        <a:rPr lang="en-US" sz="2200" b="0" i="1" smtClean="0">
                          <a:latin typeface="Cambria Math"/>
                        </a:rPr>
                        <m:t>+2;</m:t>
                      </m:r>
                    </m:oMath>
                  </m:oMathPara>
                </a14:m>
                <a:endParaRPr lang="en-US" sz="2200" dirty="0"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sz="2200" i="1">
                          <a:latin typeface="Cambria Math"/>
                        </a:rPr>
                        <m:t>𝑏</m:t>
                      </m:r>
                      <m:r>
                        <a:rPr lang="id-ID" sz="2200" i="1">
                          <a:latin typeface="Cambria Math"/>
                        </a:rPr>
                        <m:t>) </m:t>
                      </m:r>
                      <m:r>
                        <a:rPr lang="id-ID" sz="2200" i="1">
                          <a:latin typeface="Cambria Math"/>
                        </a:rPr>
                        <m:t>𝑦</m:t>
                      </m:r>
                      <m:r>
                        <a:rPr lang="id-ID" sz="22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b="0" i="1" smtClean="0">
                          <a:latin typeface="Cambria Math"/>
                        </a:rPr>
                        <m:t>−8</m:t>
                      </m:r>
                      <m:r>
                        <a:rPr lang="en-US" sz="2200" b="0" i="1" smtClean="0">
                          <a:latin typeface="Cambria Math"/>
                        </a:rPr>
                        <m:t>𝑥</m:t>
                      </m:r>
                      <m:r>
                        <a:rPr lang="en-US" sz="2200" b="0" i="1" smtClean="0">
                          <a:latin typeface="Cambria Math"/>
                        </a:rPr>
                        <m:t>−1.</m:t>
                      </m:r>
                    </m:oMath>
                  </m:oMathPara>
                </a14:m>
                <a:endParaRPr lang="ru-RU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355840"/>
                <a:ext cx="2649893" cy="769441"/>
              </a:xfrm>
              <a:prstGeom prst="rect">
                <a:avLst/>
              </a:prstGeom>
              <a:blipFill rotWithShape="1">
                <a:blip r:embed="rId2"/>
                <a:stretch>
                  <a:fillRect b="-94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191742" y="2240198"/>
            <a:ext cx="17179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Решение. </a:t>
            </a:r>
            <a:endParaRPr lang="en-US" sz="2400" b="1" i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6888486" y="2871284"/>
                <a:ext cx="117012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8486" y="2871284"/>
                <a:ext cx="1170129" cy="43088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6946995" y="3718732"/>
                <a:ext cx="960135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6995" y="3718732"/>
                <a:ext cx="960135" cy="43088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3038128" y="2688436"/>
                <a:ext cx="3358355" cy="705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1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𝒂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100" b="0" i="1" smtClean="0"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en-US" sz="2100" i="1">
                              <a:latin typeface="Cambria Math"/>
                            </a:rPr>
                            <m:t>2</m:t>
                          </m:r>
                          <m:r>
                            <a:rPr lang="en-US" sz="21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100" b="0" i="1" smtClean="0">
                              <a:latin typeface="Cambria Math"/>
                            </a:rPr>
                            <m:t>1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>
                              <a:latin typeface="Cambria Math"/>
                            </a:rPr>
                            <m:t>−</m:t>
                          </m:r>
                          <m:r>
                            <a:rPr lang="en-US" sz="2100" b="0" i="1" smtClean="0"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en-US" sz="21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=−3</m:t>
                      </m:r>
                    </m:oMath>
                  </m:oMathPara>
                </a14:m>
                <a:endParaRPr lang="ru-RU" sz="21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8128" y="2688436"/>
                <a:ext cx="3358355" cy="70596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79511" y="2702295"/>
                <a:ext cx="2646494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/>
                        </a:rPr>
                        <m:t>𝑎</m:t>
                      </m:r>
                      <m:r>
                        <a:rPr lang="id-ID" sz="2200" i="1">
                          <a:latin typeface="Cambria Math"/>
                        </a:rPr>
                        <m:t>) </m:t>
                      </m:r>
                      <m:r>
                        <a:rPr lang="en-US" sz="2200" b="0" i="1" smtClean="0">
                          <a:latin typeface="Cambria Math"/>
                        </a:rPr>
                        <m:t>𝑦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b="0" i="1" smtClean="0">
                          <a:latin typeface="Cambria Math"/>
                        </a:rPr>
                        <m:t>+6</m:t>
                      </m:r>
                      <m:r>
                        <a:rPr lang="en-US" sz="2200" b="0" i="1" smtClean="0">
                          <a:latin typeface="Cambria Math"/>
                        </a:rPr>
                        <m:t>𝑥</m:t>
                      </m:r>
                      <m:r>
                        <a:rPr lang="en-US" sz="2200" b="0" i="1" smtClean="0">
                          <a:latin typeface="Cambria Math"/>
                        </a:rPr>
                        <m:t>+2;</m:t>
                      </m:r>
                    </m:oMath>
                  </m:oMathPara>
                </a14:m>
                <a:endParaRPr lang="en-US" sz="2200" dirty="0"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/>
                        </a:rPr>
                        <m:t>𝑎</m:t>
                      </m:r>
                      <m:r>
                        <a:rPr lang="en-US" sz="2200" b="0" i="1" smtClean="0">
                          <a:latin typeface="Cambria Math"/>
                        </a:rPr>
                        <m:t>=1, </m:t>
                      </m:r>
                      <m:r>
                        <a:rPr lang="en-US" sz="2200" b="0" i="1" smtClean="0">
                          <a:latin typeface="Cambria Math"/>
                        </a:rPr>
                        <m:t>𝑏</m:t>
                      </m:r>
                      <m:r>
                        <a:rPr lang="en-US" sz="2200" b="0" i="1" smtClean="0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ru-RU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1" y="2702295"/>
                <a:ext cx="2646494" cy="76944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3066461" y="3535597"/>
                <a:ext cx="3263136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1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𝒂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100" b="0" i="1" smtClean="0">
                              <a:latin typeface="Cambria Math"/>
                            </a:rPr>
                            <m:t>(−8)</m:t>
                          </m:r>
                        </m:num>
                        <m:den>
                          <m:r>
                            <a:rPr lang="en-US" sz="2100" i="1">
                              <a:latin typeface="Cambria Math"/>
                            </a:rPr>
                            <m:t>2</m:t>
                          </m:r>
                          <m:r>
                            <a:rPr lang="en-US" sz="21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100" b="0" i="1" smtClean="0">
                              <a:latin typeface="Cambria Math"/>
                            </a:rPr>
                            <m:t>1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 smtClean="0"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en-US" sz="21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ru-RU" sz="21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6461" y="3535597"/>
                <a:ext cx="3263136" cy="70788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207844" y="3549456"/>
                <a:ext cx="2477730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/>
                  <a:t>b</a:t>
                </a:r>
                <a14:m>
                  <m:oMath xmlns:m="http://schemas.openxmlformats.org/officeDocument/2006/math">
                    <m:r>
                      <a:rPr lang="id-ID" sz="2200" i="1">
                        <a:latin typeface="Cambria Math"/>
                      </a:rPr>
                      <m:t>) </m:t>
                    </m:r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id-ID" sz="22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2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200" i="1">
                        <a:latin typeface="Cambria Math"/>
                      </a:rPr>
                      <m:t>−8</m:t>
                    </m:r>
                    <m:r>
                      <a:rPr lang="en-US" sz="2200" i="1">
                        <a:latin typeface="Cambria Math"/>
                      </a:rPr>
                      <m:t>𝑥</m:t>
                    </m:r>
                    <m:r>
                      <a:rPr lang="en-US" sz="2200" i="1">
                        <a:latin typeface="Cambria Math"/>
                      </a:rPr>
                      <m:t>−1</m:t>
                    </m:r>
                  </m:oMath>
                </a14:m>
                <a:endParaRPr lang="en-US" sz="22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/>
                        </a:rPr>
                        <m:t>𝑎</m:t>
                      </m:r>
                      <m:r>
                        <a:rPr lang="en-US" sz="2200" b="0" i="1" smtClean="0">
                          <a:latin typeface="Cambria Math"/>
                        </a:rPr>
                        <m:t>=1, </m:t>
                      </m:r>
                      <m:r>
                        <a:rPr lang="en-US" sz="2200" b="0" i="1" smtClean="0">
                          <a:latin typeface="Cambria Math"/>
                        </a:rPr>
                        <m:t>𝑏</m:t>
                      </m:r>
                      <m:r>
                        <a:rPr lang="en-US" sz="2200" b="0" i="1" smtClean="0">
                          <a:latin typeface="Cambria Math"/>
                        </a:rPr>
                        <m:t>=−8</m:t>
                      </m:r>
                    </m:oMath>
                  </m:oMathPara>
                </a14:m>
                <a:endParaRPr lang="ru-RU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844" y="3549456"/>
                <a:ext cx="2477730" cy="769441"/>
              </a:xfrm>
              <a:prstGeom prst="rect">
                <a:avLst/>
              </a:prstGeom>
              <a:blipFill rotWithShape="1">
                <a:blip r:embed="rId8"/>
                <a:stretch>
                  <a:fillRect l="-2948" t="-47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099533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19" grpId="0"/>
      <p:bldP spid="20" grpId="0"/>
      <p:bldP spid="18" grpId="0"/>
      <p:bldP spid="21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2" y="122361"/>
            <a:ext cx="9143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35748" y="881130"/>
            <a:ext cx="90724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108. 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Найдите координаты вершины параболы</a:t>
            </a:r>
            <a:r>
              <a:rPr lang="id-ID" sz="2300" dirty="0">
                <a:latin typeface="Arial" pitchFamily="34" charset="0"/>
                <a:cs typeface="Arial" pitchFamily="34" charset="0"/>
              </a:rPr>
              <a:t>:</a:t>
            </a:r>
            <a:endParaRPr lang="ru-RU" sz="23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79512" y="1355840"/>
                <a:ext cx="2649893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/>
                        </a:rPr>
                        <m:t>𝑎</m:t>
                      </m:r>
                      <m:r>
                        <a:rPr lang="id-ID" sz="2200" i="1">
                          <a:latin typeface="Cambria Math"/>
                        </a:rPr>
                        <m:t>) </m:t>
                      </m:r>
                      <m:r>
                        <a:rPr lang="en-US" sz="2200" b="0" i="1" smtClean="0">
                          <a:latin typeface="Cambria Math"/>
                        </a:rPr>
                        <m:t>𝑦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b="0" i="1" smtClean="0">
                          <a:latin typeface="Cambria Math"/>
                        </a:rPr>
                        <m:t>−</m:t>
                      </m:r>
                      <m:r>
                        <a:rPr lang="en-US" sz="2200" b="0" i="1" smtClean="0">
                          <a:latin typeface="Cambria Math"/>
                        </a:rPr>
                        <m:t>4</m:t>
                      </m:r>
                      <m:r>
                        <a:rPr lang="en-US" sz="2200" b="0" i="1" smtClean="0">
                          <a:latin typeface="Cambria Math"/>
                        </a:rPr>
                        <m:t>𝑥</m:t>
                      </m:r>
                      <m:r>
                        <a:rPr lang="en-US" sz="2200" b="0" i="1" smtClean="0">
                          <a:latin typeface="Cambria Math"/>
                        </a:rPr>
                        <m:t>+</m:t>
                      </m:r>
                      <m:r>
                        <a:rPr lang="en-US" sz="2200" b="0" i="1" smtClean="0">
                          <a:latin typeface="Cambria Math"/>
                        </a:rPr>
                        <m:t>7</m:t>
                      </m:r>
                      <m:r>
                        <a:rPr lang="en-US" sz="2200" b="0" i="1" smtClean="0">
                          <a:latin typeface="Cambria Math"/>
                        </a:rPr>
                        <m:t>;</m:t>
                      </m:r>
                    </m:oMath>
                  </m:oMathPara>
                </a14:m>
                <a:endParaRPr lang="en-US" sz="2200" dirty="0"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sz="2200" i="1">
                          <a:latin typeface="Cambria Math"/>
                        </a:rPr>
                        <m:t>𝑏</m:t>
                      </m:r>
                      <m:r>
                        <a:rPr lang="id-ID" sz="2200" i="1">
                          <a:latin typeface="Cambria Math"/>
                        </a:rPr>
                        <m:t>) </m:t>
                      </m:r>
                      <m:r>
                        <a:rPr lang="id-ID" sz="2200" i="1">
                          <a:latin typeface="Cambria Math"/>
                        </a:rPr>
                        <m:t>𝑦</m:t>
                      </m:r>
                      <m:r>
                        <a:rPr lang="id-ID" sz="22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b="0" i="1" smtClean="0">
                          <a:latin typeface="Cambria Math"/>
                        </a:rPr>
                        <m:t>+</m:t>
                      </m:r>
                      <m:r>
                        <a:rPr lang="en-US" sz="2200" b="0" i="1" smtClean="0">
                          <a:latin typeface="Cambria Math"/>
                        </a:rPr>
                        <m:t>2</m:t>
                      </m:r>
                      <m:r>
                        <a:rPr lang="en-US" sz="2200" b="0" i="1" smtClean="0">
                          <a:latin typeface="Cambria Math"/>
                        </a:rPr>
                        <m:t>𝑥</m:t>
                      </m:r>
                      <m:r>
                        <a:rPr lang="en-US" sz="2200" b="0" i="1" smtClean="0">
                          <a:latin typeface="Cambria Math"/>
                        </a:rPr>
                        <m:t>+</m:t>
                      </m:r>
                      <m:r>
                        <a:rPr lang="en-US" sz="2200" b="0" i="1" smtClean="0">
                          <a:latin typeface="Cambria Math"/>
                        </a:rPr>
                        <m:t>5</m:t>
                      </m:r>
                      <m:r>
                        <a:rPr lang="en-US" sz="2200" b="0" i="1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ru-RU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355840"/>
                <a:ext cx="2649893" cy="769441"/>
              </a:xfrm>
              <a:prstGeom prst="rect">
                <a:avLst/>
              </a:prstGeom>
              <a:blipFill rotWithShape="1">
                <a:blip r:embed="rId3"/>
                <a:stretch>
                  <a:fillRect b="-94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3133977" y="1809787"/>
            <a:ext cx="17179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Решение. </a:t>
            </a:r>
            <a:endParaRPr lang="en-US" sz="2400" b="1" i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6365130" y="2441252"/>
                <a:ext cx="1095300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5130" y="2441252"/>
                <a:ext cx="1095300" cy="430887"/>
              </a:xfrm>
              <a:prstGeom prst="rect">
                <a:avLst/>
              </a:prstGeom>
              <a:blipFill rotWithShape="1">
                <a:blip r:embed="rId4"/>
                <a:stretch>
                  <a:fillRect b="-28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2892821" y="2271976"/>
                <a:ext cx="3391313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1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1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1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1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𝒂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100" b="0" i="1" smtClean="0">
                              <a:latin typeface="Cambria Math"/>
                            </a:rPr>
                            <m:t>(−</m:t>
                          </m:r>
                          <m:r>
                            <a:rPr lang="en-US" sz="2100" b="0" i="1" smtClean="0">
                              <a:latin typeface="Cambria Math"/>
                            </a:rPr>
                            <m:t>4</m:t>
                          </m:r>
                          <m:r>
                            <a:rPr lang="en-US" sz="2100" b="0" i="1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sz="2100" i="1">
                              <a:latin typeface="Cambria Math"/>
                            </a:rPr>
                            <m:t>2</m:t>
                          </m:r>
                          <m:r>
                            <a:rPr lang="en-US" sz="21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100" b="0" i="1" smtClean="0">
                              <a:latin typeface="Cambria Math"/>
                            </a:rPr>
                            <m:t>1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21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</m:t>
                      </m:r>
                      <m:r>
                        <a:rPr lang="en-US" sz="21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ru-RU" sz="21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2821" y="2271976"/>
                <a:ext cx="3391313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23462" y="2271976"/>
                <a:ext cx="2646494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/>
                        </a:rPr>
                        <m:t>𝑎</m:t>
                      </m:r>
                      <m:r>
                        <a:rPr lang="id-ID" sz="2200" i="1">
                          <a:latin typeface="Cambria Math"/>
                        </a:rPr>
                        <m:t>) </m:t>
                      </m:r>
                      <m:r>
                        <a:rPr lang="en-US" sz="2200" b="0" i="1" smtClean="0">
                          <a:latin typeface="Cambria Math"/>
                        </a:rPr>
                        <m:t>𝑦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−</m:t>
                      </m:r>
                      <m:r>
                        <a:rPr lang="en-US" sz="2200" i="1">
                          <a:latin typeface="Cambria Math"/>
                        </a:rPr>
                        <m:t>4</m:t>
                      </m:r>
                      <m:r>
                        <a:rPr lang="en-US" sz="2200" i="1">
                          <a:latin typeface="Cambria Math"/>
                        </a:rPr>
                        <m:t>𝑥</m:t>
                      </m:r>
                      <m:r>
                        <a:rPr lang="en-US" sz="2200" i="1">
                          <a:latin typeface="Cambria Math"/>
                        </a:rPr>
                        <m:t>+</m:t>
                      </m:r>
                      <m:r>
                        <a:rPr lang="en-US" sz="2200" i="1">
                          <a:latin typeface="Cambria Math"/>
                        </a:rPr>
                        <m:t>7</m:t>
                      </m:r>
                      <m:r>
                        <a:rPr lang="en-US" sz="2200" i="1">
                          <a:latin typeface="Cambria Math"/>
                        </a:rPr>
                        <m:t>;</m:t>
                      </m:r>
                    </m:oMath>
                  </m:oMathPara>
                </a14:m>
                <a:endParaRPr lang="en-US" sz="2200" dirty="0"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/>
                        </a:rPr>
                        <m:t>𝑎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r>
                        <a:rPr lang="en-US" sz="2200" b="0" i="1" smtClean="0">
                          <a:latin typeface="Cambria Math"/>
                        </a:rPr>
                        <m:t>1</m:t>
                      </m:r>
                      <m:r>
                        <a:rPr lang="en-US" sz="2200" b="0" i="1" smtClean="0">
                          <a:latin typeface="Cambria Math"/>
                        </a:rPr>
                        <m:t>, </m:t>
                      </m:r>
                      <m:r>
                        <a:rPr lang="en-US" sz="2200" b="0" i="1" smtClean="0">
                          <a:latin typeface="Cambria Math"/>
                        </a:rPr>
                        <m:t>𝑏</m:t>
                      </m:r>
                      <m:r>
                        <a:rPr lang="en-US" sz="2200" b="0" i="1" smtClean="0">
                          <a:latin typeface="Cambria Math"/>
                        </a:rPr>
                        <m:t>=−</m:t>
                      </m:r>
                      <m:r>
                        <a:rPr lang="en-US" sz="22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ru-RU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462" y="2271976"/>
                <a:ext cx="2646494" cy="76944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56475" y="2963291"/>
                <a:ext cx="6508513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/>
                        </a:rPr>
                        <m:t>𝑦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200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1" i="1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200" b="1" i="1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−</m:t>
                      </m:r>
                      <m:r>
                        <a:rPr lang="en-US" sz="2200" i="1">
                          <a:latin typeface="Cambria Math"/>
                        </a:rPr>
                        <m:t>4</m:t>
                      </m:r>
                      <m:sSub>
                        <m:sSubPr>
                          <m:ctrlPr>
                            <a:rPr lang="en-US" sz="22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2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200" i="1">
                          <a:latin typeface="Cambria Math"/>
                        </a:rPr>
                        <m:t>+</m:t>
                      </m:r>
                      <m:r>
                        <a:rPr lang="en-US" sz="2200" i="1">
                          <a:latin typeface="Cambria Math"/>
                        </a:rPr>
                        <m:t>7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2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b="0" i="1" smtClean="0">
                          <a:latin typeface="Cambria Math"/>
                        </a:rPr>
                        <m:t>−</m:t>
                      </m:r>
                      <m:r>
                        <a:rPr lang="en-US" sz="2200" b="0" i="1" smtClean="0">
                          <a:latin typeface="Cambria Math"/>
                        </a:rPr>
                        <m:t>4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2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7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4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8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7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3</m:t>
                      </m:r>
                    </m:oMath>
                  </m:oMathPara>
                </a14:m>
                <a:endParaRPr lang="en-US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475" y="2963291"/>
                <a:ext cx="6508513" cy="430887"/>
              </a:xfrm>
              <a:prstGeom prst="rect">
                <a:avLst/>
              </a:prstGeom>
              <a:blipFill rotWithShape="1">
                <a:blip r:embed="rId7"/>
                <a:stretch>
                  <a:fillRect b="-112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7608282" y="2410473"/>
                <a:ext cx="1101712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8282" y="2410473"/>
                <a:ext cx="1101712" cy="430887"/>
              </a:xfrm>
              <a:prstGeom prst="rect">
                <a:avLst/>
              </a:prstGeom>
              <a:blipFill rotWithShape="1">
                <a:blip r:embed="rId8"/>
                <a:stretch>
                  <a:fillRect b="-112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6323663" y="3687025"/>
                <a:ext cx="1305294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3663" y="3687025"/>
                <a:ext cx="1305294" cy="430887"/>
              </a:xfrm>
              <a:prstGeom prst="rect">
                <a:avLst/>
              </a:prstGeom>
              <a:blipFill rotWithShape="1">
                <a:blip r:embed="rId9"/>
                <a:stretch>
                  <a:fillRect b="-28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2851354" y="3517749"/>
                <a:ext cx="3502947" cy="7062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1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1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1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1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𝒂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1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2100" i="1">
                              <a:latin typeface="Cambria Math"/>
                            </a:rPr>
                            <m:t>2</m:t>
                          </m:r>
                          <m:r>
                            <a:rPr lang="en-US" sz="21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100" b="0" i="1" smtClean="0">
                              <a:latin typeface="Cambria Math"/>
                            </a:rPr>
                            <m:t>1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1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21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=−</m:t>
                      </m:r>
                      <m:r>
                        <a:rPr lang="en-US" sz="21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sz="21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1354" y="3517749"/>
                <a:ext cx="3502947" cy="70621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81995" y="3517749"/>
                <a:ext cx="2551275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/>
                        </a:rPr>
                        <m:t>𝑏</m:t>
                      </m:r>
                      <m:r>
                        <a:rPr lang="id-ID" sz="2200" i="1">
                          <a:latin typeface="Cambria Math"/>
                        </a:rPr>
                        <m:t>) </m:t>
                      </m:r>
                      <m:r>
                        <a:rPr lang="en-US" sz="2200" b="0" i="1" smtClean="0">
                          <a:latin typeface="Cambria Math"/>
                        </a:rPr>
                        <m:t>𝑦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+</m:t>
                      </m:r>
                      <m:r>
                        <a:rPr lang="en-US" sz="2200" i="1">
                          <a:latin typeface="Cambria Math"/>
                        </a:rPr>
                        <m:t>2</m:t>
                      </m:r>
                      <m:r>
                        <a:rPr lang="en-US" sz="2200" i="1">
                          <a:latin typeface="Cambria Math"/>
                        </a:rPr>
                        <m:t>𝑥</m:t>
                      </m:r>
                      <m:r>
                        <a:rPr lang="en-US" sz="2200" i="1">
                          <a:latin typeface="Cambria Math"/>
                        </a:rPr>
                        <m:t>+</m:t>
                      </m:r>
                      <m:r>
                        <a:rPr lang="en-US" sz="2200" i="1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en-US" sz="22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/>
                        </a:rPr>
                        <m:t>𝑎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r>
                        <a:rPr lang="en-US" sz="2200" b="0" i="1" smtClean="0">
                          <a:latin typeface="Cambria Math"/>
                        </a:rPr>
                        <m:t>1</m:t>
                      </m:r>
                      <m:r>
                        <a:rPr lang="en-US" sz="2200" b="0" i="1" smtClean="0">
                          <a:latin typeface="Cambria Math"/>
                        </a:rPr>
                        <m:t>, </m:t>
                      </m:r>
                      <m:r>
                        <a:rPr lang="en-US" sz="2200" b="0" i="1" smtClean="0">
                          <a:latin typeface="Cambria Math"/>
                        </a:rPr>
                        <m:t>𝑏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r>
                        <a:rPr lang="en-US" sz="22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ru-RU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95" y="3517749"/>
                <a:ext cx="2551275" cy="76944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115008" y="4209064"/>
                <a:ext cx="7396832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/>
                        </a:rPr>
                        <m:t>𝑦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200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1" i="1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200" b="1" i="1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b="0" i="1" smtClean="0">
                          <a:latin typeface="Cambria Math"/>
                        </a:rPr>
                        <m:t>+</m:t>
                      </m:r>
                      <m:r>
                        <a:rPr lang="en-US" sz="2200" b="0" i="1" smtClean="0">
                          <a:latin typeface="Cambria Math"/>
                        </a:rPr>
                        <m:t>2</m:t>
                      </m:r>
                      <m:sSub>
                        <m:sSubPr>
                          <m:ctrlPr>
                            <a:rPr lang="en-US" sz="22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2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200" i="1">
                          <a:latin typeface="Cambria Math"/>
                        </a:rPr>
                        <m:t>+</m:t>
                      </m:r>
                      <m:r>
                        <a:rPr lang="en-US" sz="2200" b="0" i="1" smtClean="0">
                          <a:latin typeface="Cambria Math"/>
                        </a:rPr>
                        <m:t>5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2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200" b="0" i="1" smtClean="0"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</m:e>
                        <m:sup>
                          <m:r>
                            <a:rPr lang="en-US" sz="2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b="0" i="1" smtClean="0">
                          <a:latin typeface="Cambria Math"/>
                        </a:rPr>
                        <m:t>+</m:t>
                      </m:r>
                      <m:r>
                        <a:rPr lang="en-US" sz="2200" b="0" i="1" smtClean="0">
                          <a:latin typeface="Cambria Math"/>
                        </a:rPr>
                        <m:t>2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en-US" sz="2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2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e>
                      </m:d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5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1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2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5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4</m:t>
                      </m:r>
                    </m:oMath>
                  </m:oMathPara>
                </a14:m>
                <a:endParaRPr lang="en-US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008" y="4209064"/>
                <a:ext cx="7396832" cy="430887"/>
              </a:xfrm>
              <a:prstGeom prst="rect">
                <a:avLst/>
              </a:prstGeom>
              <a:blipFill rotWithShape="1">
                <a:blip r:embed="rId12"/>
                <a:stretch>
                  <a:fillRect b="-112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7566815" y="3656246"/>
                <a:ext cx="1101712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6815" y="3656246"/>
                <a:ext cx="1101712" cy="430887"/>
              </a:xfrm>
              <a:prstGeom prst="rect">
                <a:avLst/>
              </a:prstGeom>
              <a:blipFill rotWithShape="1">
                <a:blip r:embed="rId13"/>
                <a:stretch>
                  <a:fillRect b="-128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350975" y="2897436"/>
                <a:ext cx="125386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𝑶</m:t>
                    </m:r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𝟐</m:t>
                    </m:r>
                    <m:r>
                      <a:rPr lang="en-US" sz="2400" b="1" i="1">
                        <a:solidFill>
                          <a:srgbClr val="7030A0"/>
                        </a:solidFill>
                        <a:latin typeface="Cambria Math"/>
                      </a:rPr>
                      <m:t>;</m:t>
                    </m:r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𝟑</m:t>
                    </m:r>
                    <m:r>
                      <a:rPr lang="en-US" sz="2400" b="1" i="1">
                        <a:solidFill>
                          <a:srgbClr val="7030A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id-ID" sz="2400" b="1" dirty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24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0975" y="2897436"/>
                <a:ext cx="1253869" cy="461665"/>
              </a:xfrm>
              <a:prstGeom prst="rect">
                <a:avLst/>
              </a:prstGeom>
              <a:blipFill rotWithShape="1">
                <a:blip r:embed="rId14"/>
                <a:stretch>
                  <a:fillRect l="-1456"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7628957" y="4117912"/>
                <a:ext cx="148309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𝑶</m:t>
                    </m:r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(−</m:t>
                    </m:r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𝟏</m:t>
                    </m:r>
                    <m:r>
                      <a:rPr lang="en-US" sz="2400" b="1" i="1">
                        <a:solidFill>
                          <a:srgbClr val="7030A0"/>
                        </a:solidFill>
                        <a:latin typeface="Cambria Math"/>
                      </a:rPr>
                      <m:t>;</m:t>
                    </m:r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𝟒</m:t>
                    </m:r>
                    <m:r>
                      <a:rPr lang="en-US" sz="2400" b="1" i="1">
                        <a:solidFill>
                          <a:srgbClr val="7030A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id-ID" sz="2400" b="1" dirty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24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8957" y="4117912"/>
                <a:ext cx="1483098" cy="461665"/>
              </a:xfrm>
              <a:prstGeom prst="rect">
                <a:avLst/>
              </a:prstGeom>
              <a:blipFill rotWithShape="1">
                <a:blip r:embed="rId15"/>
                <a:stretch>
                  <a:fillRect l="-820" b="-18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6655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19" grpId="0"/>
      <p:bldP spid="18" grpId="0"/>
      <p:bldP spid="21" grpId="0"/>
      <p:bldP spid="13" grpId="0"/>
      <p:bldP spid="14" grpId="0"/>
      <p:bldP spid="16" grpId="0"/>
      <p:bldP spid="17" grpId="0"/>
      <p:bldP spid="24" grpId="0"/>
      <p:bldP spid="25" grpId="0"/>
      <p:bldP spid="26" grpId="0"/>
      <p:bldP spid="3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76812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9548" y="139536"/>
            <a:ext cx="9143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ПЕРИОДИЧЕСКИЕ ПРОЦЕССЫ И НАБЛЮДЕНИЯ ЗА НИМИ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2132" y="1968454"/>
            <a:ext cx="88723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изменение погоды в течении года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;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измерение средней температуры по месяцам;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продолжительность дня и ночи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;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глубина воды у берега моря;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число животных в ареале их обитания;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изменение активности солнца;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периодические колебания в механике, в электротехнике;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4100" y="768125"/>
            <a:ext cx="88723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Периодические процессы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широко распространены в природе и в технике. 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Привед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ё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м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примеры периодических процессов:</a:t>
            </a:r>
          </a:p>
        </p:txBody>
      </p:sp>
    </p:spTree>
    <p:extLst>
      <p:ext uri="{BB962C8B-B14F-4D97-AF65-F5344CB8AC3E}">
        <p14:creationId xmlns:p14="http://schemas.microsoft.com/office/powerpoint/2010/main" val="2760774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64558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272" y="61180"/>
            <a:ext cx="9143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ПЕРИОДИЧЕСКИЕ ПРОЦЕССЫ И НАБЛЮДЕНИЯ ЗА НИМИ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645581"/>
            <a:ext cx="892899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этих процессах в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определённые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промежутки времени наблюдаются повторяющиеся ситуации. В зависимости от ситуации, они называются </a:t>
            </a: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периодическими, колебательными или циклическими. 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403" y="1696685"/>
            <a:ext cx="90364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Рассмотрим таблицу, выражающую изменение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максимальной месячной температуры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городе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Кейптаун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(ЮАР):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150323"/>
              </p:ext>
            </p:extLst>
          </p:nvPr>
        </p:nvGraphicFramePr>
        <p:xfrm>
          <a:off x="107506" y="2715766"/>
          <a:ext cx="8959460" cy="108011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1893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039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039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7286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0399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6270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0399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0399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0399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55449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66089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540774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618671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</a:tblGrid>
              <a:tr h="420665">
                <a:tc>
                  <a:txBody>
                    <a:bodyPr/>
                    <a:lstStyle/>
                    <a:p>
                      <a:pPr marL="39370" marR="27305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Месяц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Янв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Фев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7150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Март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Апр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1275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Май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Июнь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Июль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Авг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5400" marR="10795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Сен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9215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Окт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Ноя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9210" marR="15875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Дек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59454">
                <a:tc>
                  <a:txBody>
                    <a:bodyPr/>
                    <a:lstStyle/>
                    <a:p>
                      <a:pPr marL="40005" marR="27305" algn="ctr">
                        <a:spcBef>
                          <a:spcPts val="725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Темп </a:t>
                      </a:r>
                      <a:r>
                        <a:rPr lang="id-ID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(0 °C)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25,5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18,5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5400" marR="1079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21,5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9210" marR="1587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99541" y="3795886"/>
            <a:ext cx="89594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Выразим эти сведения графически. Пусть ось ординат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озна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 чает температуру, а ось абсцисс –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порядковый номер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месяца (например, для месяца февраль </a:t>
            </a:r>
            <a:r>
              <a:rPr lang="en" sz="2400" i="1" dirty="0">
                <a:latin typeface="Arial" panose="020B0604020202020204" pitchFamily="34" charset="0"/>
                <a:cs typeface="Arial" panose="020B0604020202020204" pitchFamily="34" charset="0"/>
              </a:rPr>
              <a:t>t=</a:t>
            </a:r>
            <a:r>
              <a:rPr lang="en" sz="2400" dirty="0">
                <a:latin typeface="Arial" panose="020B0604020202020204" pitchFamily="34" charset="0"/>
                <a:cs typeface="Arial" panose="020B0604020202020204" pitchFamily="34" charset="0"/>
              </a:rPr>
              <a:t>2). </a:t>
            </a:r>
          </a:p>
        </p:txBody>
      </p:sp>
    </p:spTree>
    <p:extLst>
      <p:ext uri="{BB962C8B-B14F-4D97-AF65-F5344CB8AC3E}">
        <p14:creationId xmlns:p14="http://schemas.microsoft.com/office/powerpoint/2010/main" val="363753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64558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2" y="61180"/>
            <a:ext cx="9143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ПЕРИОДИЧЕСКИЕ ПРОЦЕССЫ И НАБЛЮДЕНИЯ ЗА НИМИ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707654"/>
            <a:ext cx="6732747" cy="2982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Прямая со стрелкой 8"/>
          <p:cNvCxnSpPr/>
          <p:nvPr/>
        </p:nvCxnSpPr>
        <p:spPr>
          <a:xfrm flipV="1">
            <a:off x="2195736" y="2571750"/>
            <a:ext cx="0" cy="13681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5862538" y="2512876"/>
            <a:ext cx="0" cy="13681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45525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64558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764" y="61180"/>
            <a:ext cx="9143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ПЕРИОДИЧЕСКИЕ ПРОЦЕССЫ И НАБЛЮДЕНИЯ ЗА НИМИ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475656" y="742290"/>
            <a:ext cx="6629948" cy="1934837"/>
            <a:chOff x="2587" y="164"/>
            <a:chExt cx="5299" cy="2162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6" y="163"/>
              <a:ext cx="5299" cy="21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AutoShape 4"/>
            <p:cNvSpPr>
              <a:spLocks/>
            </p:cNvSpPr>
            <p:nvPr/>
          </p:nvSpPr>
          <p:spPr bwMode="auto">
            <a:xfrm>
              <a:off x="3021" y="2058"/>
              <a:ext cx="2726" cy="267"/>
            </a:xfrm>
            <a:custGeom>
              <a:avLst/>
              <a:gdLst>
                <a:gd name="T0" fmla="+- 0 3524 3021"/>
                <a:gd name="T1" fmla="*/ T0 w 2726"/>
                <a:gd name="T2" fmla="+- 0 2058 2058"/>
                <a:gd name="T3" fmla="*/ 2058 h 267"/>
                <a:gd name="T4" fmla="+- 0 3021 3021"/>
                <a:gd name="T5" fmla="*/ T4 w 2726"/>
                <a:gd name="T6" fmla="+- 0 2058 2058"/>
                <a:gd name="T7" fmla="*/ 2058 h 267"/>
                <a:gd name="T8" fmla="+- 0 3021 3021"/>
                <a:gd name="T9" fmla="*/ T8 w 2726"/>
                <a:gd name="T10" fmla="+- 0 2325 2058"/>
                <a:gd name="T11" fmla="*/ 2325 h 267"/>
                <a:gd name="T12" fmla="+- 0 3524 3021"/>
                <a:gd name="T13" fmla="*/ T12 w 2726"/>
                <a:gd name="T14" fmla="+- 0 2325 2058"/>
                <a:gd name="T15" fmla="*/ 2325 h 267"/>
                <a:gd name="T16" fmla="+- 0 3524 3021"/>
                <a:gd name="T17" fmla="*/ T16 w 2726"/>
                <a:gd name="T18" fmla="+- 0 2058 2058"/>
                <a:gd name="T19" fmla="*/ 2058 h 267"/>
                <a:gd name="T20" fmla="+- 0 5747 3021"/>
                <a:gd name="T21" fmla="*/ T20 w 2726"/>
                <a:gd name="T22" fmla="+- 0 2058 2058"/>
                <a:gd name="T23" fmla="*/ 2058 h 267"/>
                <a:gd name="T24" fmla="+- 0 5244 3021"/>
                <a:gd name="T25" fmla="*/ T24 w 2726"/>
                <a:gd name="T26" fmla="+- 0 2058 2058"/>
                <a:gd name="T27" fmla="*/ 2058 h 267"/>
                <a:gd name="T28" fmla="+- 0 5244 3021"/>
                <a:gd name="T29" fmla="*/ T28 w 2726"/>
                <a:gd name="T30" fmla="+- 0 2325 2058"/>
                <a:gd name="T31" fmla="*/ 2325 h 267"/>
                <a:gd name="T32" fmla="+- 0 5747 3021"/>
                <a:gd name="T33" fmla="*/ T32 w 2726"/>
                <a:gd name="T34" fmla="+- 0 2325 2058"/>
                <a:gd name="T35" fmla="*/ 2325 h 267"/>
                <a:gd name="T36" fmla="+- 0 5747 3021"/>
                <a:gd name="T37" fmla="*/ T36 w 2726"/>
                <a:gd name="T38" fmla="+- 0 2058 2058"/>
                <a:gd name="T39" fmla="*/ 2058 h 26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</a:cxnLst>
              <a:rect l="0" t="0" r="r" b="b"/>
              <a:pathLst>
                <a:path w="2726" h="267">
                  <a:moveTo>
                    <a:pt x="503" y="0"/>
                  </a:moveTo>
                  <a:lnTo>
                    <a:pt x="0" y="0"/>
                  </a:lnTo>
                  <a:lnTo>
                    <a:pt x="0" y="267"/>
                  </a:lnTo>
                  <a:lnTo>
                    <a:pt x="503" y="267"/>
                  </a:lnTo>
                  <a:lnTo>
                    <a:pt x="503" y="0"/>
                  </a:lnTo>
                  <a:close/>
                  <a:moveTo>
                    <a:pt x="2726" y="0"/>
                  </a:moveTo>
                  <a:lnTo>
                    <a:pt x="2223" y="0"/>
                  </a:lnTo>
                  <a:lnTo>
                    <a:pt x="2223" y="267"/>
                  </a:lnTo>
                  <a:lnTo>
                    <a:pt x="2726" y="267"/>
                  </a:lnTo>
                  <a:lnTo>
                    <a:pt x="27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3021" y="2009"/>
              <a:ext cx="382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1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>
                  <a:ln>
                    <a:noFill/>
                  </a:ln>
                  <a:solidFill>
                    <a:srgbClr val="231F20"/>
                  </a:solidFill>
                  <a:effectLst/>
                  <a:latin typeface="Arial" pitchFamily="34" charset="0"/>
                  <a:cs typeface="Arial" pitchFamily="34" charset="0"/>
                </a:rPr>
                <a:t>yan</a:t>
              </a:r>
              <a:endPara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5244" y="2009"/>
              <a:ext cx="382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1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>
                  <a:ln>
                    <a:noFill/>
                  </a:ln>
                  <a:solidFill>
                    <a:srgbClr val="231F20"/>
                  </a:solidFill>
                  <a:effectLst/>
                  <a:latin typeface="Arial" pitchFamily="34" charset="0"/>
                  <a:cs typeface="Arial" pitchFamily="34" charset="0"/>
                </a:rPr>
                <a:t>yan</a:t>
              </a:r>
              <a:endPara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53748" y="2691320"/>
                <a:ext cx="9036498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357188" algn="just"/>
                <a:r>
                  <a:rPr lang="ru-RU" sz="1800" dirty="0">
                    <a:latin typeface="Arial" pitchFamily="34" charset="0"/>
                    <a:cs typeface="Arial" pitchFamily="34" charset="0"/>
                  </a:rPr>
                  <a:t>Отметим, что если функция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(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𝑡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en-US" sz="18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1800" dirty="0">
                    <a:latin typeface="Arial" pitchFamily="34" charset="0"/>
                    <a:cs typeface="Arial" pitchFamily="34" charset="0"/>
                  </a:rPr>
                  <a:t>описывает среднюю температуру за месяц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𝑡</m:t>
                    </m:r>
                    <m:r>
                      <a:rPr lang="ru-RU" sz="1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ru-RU" sz="1800" dirty="0">
                    <a:latin typeface="Arial" pitchFamily="34" charset="0"/>
                    <a:cs typeface="Arial" pitchFamily="34" charset="0"/>
                  </a:rPr>
                  <a:t> то имеем: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e>
                    </m:d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e>
                    </m:d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25</m:t>
                        </m:r>
                      </m:e>
                    </m:d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=…</m:t>
                    </m:r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0</m:t>
                        </m:r>
                      </m:e>
                    </m:d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12</m:t>
                        </m:r>
                      </m:e>
                    </m:d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24</m:t>
                        </m:r>
                      </m:e>
                    </m:d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=…. </m:t>
                    </m:r>
                  </m:oMath>
                </a14:m>
                <a:r>
                  <a:rPr lang="ru-RU" sz="1800" dirty="0">
                    <a:latin typeface="Arial" pitchFamily="34" charset="0"/>
                    <a:cs typeface="Arial" pitchFamily="34" charset="0"/>
                  </a:rPr>
                  <a:t>В общем случае для произвольного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  <a:cs typeface="Arial" pitchFamily="34" charset="0"/>
                      </a:rPr>
                      <m:t>𝑡</m:t>
                    </m:r>
                  </m:oMath>
                </a14:m>
                <a:r>
                  <a:rPr lang="ru-RU" sz="1800" dirty="0">
                    <a:latin typeface="Arial" pitchFamily="34" charset="0"/>
                    <a:cs typeface="Arial" pitchFamily="34" charset="0"/>
                  </a:rPr>
                  <a:t> будет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en-US" sz="1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1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𝑡</m:t>
                        </m:r>
                        <m:r>
                          <a:rPr lang="ru-RU" sz="1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+</m:t>
                        </m:r>
                        <m:r>
                          <a:rPr lang="en-US" sz="1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  <m:r>
                          <a:rPr lang="ru-RU" sz="1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e>
                    </m:d>
                    <m:r>
                      <a:rPr lang="ru-RU" sz="1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180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ru-RU" sz="1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1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𝑡</m:t>
                        </m:r>
                      </m:e>
                    </m:d>
                    <m:r>
                      <a:rPr lang="ru-RU" sz="1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endParaRPr lang="ru-RU" sz="1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48" y="2691320"/>
                <a:ext cx="9036498" cy="923330"/>
              </a:xfrm>
              <a:prstGeom prst="rect">
                <a:avLst/>
              </a:prstGeom>
              <a:blipFill>
                <a:blip r:embed="rId3"/>
                <a:stretch>
                  <a:fillRect l="-562" t="-2703" r="-562" b="-945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 стрелкой 23"/>
          <p:cNvCxnSpPr/>
          <p:nvPr/>
        </p:nvCxnSpPr>
        <p:spPr>
          <a:xfrm flipV="1">
            <a:off x="2195736" y="1210499"/>
            <a:ext cx="0" cy="92920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5004048" y="1228103"/>
            <a:ext cx="0" cy="92920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V="1">
            <a:off x="7524328" y="1254682"/>
            <a:ext cx="0" cy="92920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2D80DF0E-9205-1C4A-B086-0A45C222D4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874" y="3629738"/>
            <a:ext cx="8172245" cy="1420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10830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64558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2" y="61180"/>
            <a:ext cx="9143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ПЕРИОДИЧЕСКИЕ ПРОЦЕССЫ И НАБЛЮДЕНИЯ ЗА НИМИ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751" y="678760"/>
            <a:ext cx="8910738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Если колесо совершает вращательное движение по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прямой,                         то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отмеченная в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нём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точка совершает периодическое движение по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кривой, называемой </a:t>
            </a: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циклоидой.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Необходимо отметить, что циклоида не описывается уравнением вида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y=f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pPr algn="just"/>
            <a:r>
              <a:rPr lang="id-ID" sz="2000" dirty="0" err="1">
                <a:latin typeface="Arial" pitchFamily="34" charset="0"/>
                <a:cs typeface="Arial" pitchFamily="34" charset="0"/>
              </a:rPr>
              <a:t>Aytish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 joizki, sikloida </a:t>
            </a:r>
            <a:r>
              <a:rPr lang="id-ID" sz="2000" i="1" dirty="0">
                <a:latin typeface="Arial" pitchFamily="34" charset="0"/>
                <a:cs typeface="Arial" pitchFamily="34" charset="0"/>
              </a:rPr>
              <a:t>y=f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(</a:t>
            </a:r>
            <a:r>
              <a:rPr lang="id-ID" sz="2000" i="1" dirty="0">
                <a:latin typeface="Arial" pitchFamily="34" charset="0"/>
                <a:cs typeface="Arial" pitchFamily="34" charset="0"/>
              </a:rPr>
              <a:t>x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) ko‘rinishdagi </a:t>
            </a:r>
            <a:r>
              <a:rPr lang="id-ID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tenglamaga </a:t>
            </a:r>
            <a:r>
              <a:rPr lang="id-ID" sz="2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ega emas</a:t>
            </a:r>
            <a:r>
              <a:rPr lang="id-ID" sz="2200" dirty="0">
                <a:latin typeface="Arial" pitchFamily="34" charset="0"/>
                <a:cs typeface="Arial" pitchFamily="34" charset="0"/>
              </a:rPr>
              <a:t>.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6" name="image77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760" y="2221032"/>
            <a:ext cx="8976472" cy="127538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563888" y="2336489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750" y="3496416"/>
            <a:ext cx="8904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Графики периодических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функций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имеют следующую форму: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4543DD4-D218-8344-90A0-65C66175F9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9824" y="3957879"/>
            <a:ext cx="5944344" cy="1185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391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a4bd6419a6446a843c23a473f7229bd41649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17189</TotalTime>
  <Words>685</Words>
  <Application>Microsoft Office PowerPoint</Application>
  <PresentationFormat>Экран (16:9)</PresentationFormat>
  <Paragraphs>207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Закирова Ф.М</cp:lastModifiedBy>
  <cp:revision>1402</cp:revision>
  <dcterms:created xsi:type="dcterms:W3CDTF">2020-04-09T07:32:19Z</dcterms:created>
  <dcterms:modified xsi:type="dcterms:W3CDTF">2021-01-21T19:13:42Z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