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1381" r:id="rId2"/>
    <p:sldId id="1617" r:id="rId3"/>
    <p:sldId id="1618" r:id="rId4"/>
    <p:sldId id="1619" r:id="rId5"/>
    <p:sldId id="1620" r:id="rId6"/>
    <p:sldId id="1621" r:id="rId7"/>
    <p:sldId id="1622" r:id="rId8"/>
    <p:sldId id="1623" r:id="rId9"/>
    <p:sldId id="1624" r:id="rId10"/>
    <p:sldId id="1625" r:id="rId11"/>
    <p:sldId id="1626" r:id="rId12"/>
    <p:sldId id="1627" r:id="rId13"/>
    <p:sldId id="1628" r:id="rId14"/>
    <p:sldId id="1535" r:id="rId15"/>
  </p:sldIdLst>
  <p:sldSz cx="9144000" cy="5143500" type="screen16x9"/>
  <p:notesSz cx="5765800" cy="3244850"/>
  <p:custDataLst>
    <p:tags r:id="rId17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8565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78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270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565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620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832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54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326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600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1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36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5.png"/><Relationship Id="rId4" Type="http://schemas.openxmlformats.org/officeDocument/2006/relationships/image" Target="../media/image24.png"/><Relationship Id="rId9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9.png"/><Relationship Id="rId4" Type="http://schemas.openxmlformats.org/officeDocument/2006/relationships/image" Target="../media/image24.png"/><Relationship Id="rId9" Type="http://schemas.openxmlformats.org/officeDocument/2006/relationships/image" Target="../media/image3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30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6.png"/><Relationship Id="rId5" Type="http://schemas.openxmlformats.org/officeDocument/2006/relationships/image" Target="../media/image18.png"/><Relationship Id="rId15" Type="http://schemas.openxmlformats.org/officeDocument/2006/relationships/image" Target="../media/image40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3532" y="0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0" y="2448684"/>
            <a:ext cx="5976663" cy="1779250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  <a:spcAft>
                <a:spcPts val="1800"/>
              </a:spcAft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ПРОСТЫЕ РАЦИОНАЛЬНЫЕ НЕРАВЕНСТВА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444209" y="361576"/>
            <a:ext cx="213170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444208" y="346336"/>
            <a:ext cx="2119285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499849" y="420164"/>
            <a:ext cx="208823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Cyrl-UZ" sz="3567" b="1" spc="16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355726"/>
            <a:ext cx="1882023" cy="1855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95536" y="2067694"/>
            <a:ext cx="432048" cy="100811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95536" y="3219822"/>
            <a:ext cx="432048" cy="100811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95536" y="987574"/>
                <a:ext cx="8568952" cy="34190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3.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7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7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−5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+4</m:t>
                          </m:r>
                        </m:num>
                        <m:den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27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7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−3≠0   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≠3</m:t>
                      </m:r>
                    </m:oMath>
                  </m:oMathPara>
                </a14:m>
                <a:endParaRPr lang="en-US" sz="27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7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7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7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ru-RU" sz="27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−5</m:t>
                      </m:r>
                      <m:r>
                        <a:rPr lang="en-US" sz="27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+4</m:t>
                      </m:r>
                      <m:r>
                        <a:rPr lang="en-US" sz="27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n-US" sz="27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=1,  </m:t>
                      </m:r>
                      <m:sSub>
                        <m:sSubPr>
                          <m:ctrlP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=4</m:t>
                      </m:r>
                    </m:oMath>
                  </m:oMathPara>
                </a14:m>
                <a:endParaRPr lang="en-US" sz="27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87574"/>
                <a:ext cx="8568952" cy="3419078"/>
              </a:xfrm>
              <a:prstGeom prst="rect">
                <a:avLst/>
              </a:prstGeom>
              <a:blipFill>
                <a:blip r:embed="rId3"/>
                <a:stretch>
                  <a:fillRect l="-1351" t="-1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C0084ED2-C225-41AD-A4CC-0AF5912A7B46}"/>
              </a:ext>
            </a:extLst>
          </p:cNvPr>
          <p:cNvCxnSpPr>
            <a:cxnSpLocks/>
          </p:cNvCxnSpPr>
          <p:nvPr/>
        </p:nvCxnSpPr>
        <p:spPr>
          <a:xfrm flipV="1">
            <a:off x="961107" y="4226736"/>
            <a:ext cx="5256584" cy="11251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F4C7BEF6-7728-4E75-828C-D92256BCAF3C}"/>
              </a:ext>
            </a:extLst>
          </p:cNvPr>
          <p:cNvSpPr/>
          <p:nvPr/>
        </p:nvSpPr>
        <p:spPr>
          <a:xfrm flipH="1">
            <a:off x="4598467" y="4181614"/>
            <a:ext cx="69407" cy="7808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424FAF04-E570-4F12-B14C-A03189F7FF76}"/>
              </a:ext>
            </a:extLst>
          </p:cNvPr>
          <p:cNvSpPr/>
          <p:nvPr/>
        </p:nvSpPr>
        <p:spPr>
          <a:xfrm>
            <a:off x="2090290" y="4186276"/>
            <a:ext cx="59528" cy="4571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8BCE7EC7-26F1-4470-937C-045889CD5541}"/>
              </a:ext>
            </a:extLst>
          </p:cNvPr>
          <p:cNvSpPr/>
          <p:nvPr/>
        </p:nvSpPr>
        <p:spPr>
          <a:xfrm>
            <a:off x="3343699" y="416749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xmlns="" id="{99F4C210-8099-4977-80FB-3B2F964584C9}"/>
              </a:ext>
            </a:extLst>
          </p:cNvPr>
          <p:cNvSpPr/>
          <p:nvPr/>
        </p:nvSpPr>
        <p:spPr>
          <a:xfrm>
            <a:off x="2123728" y="3987590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>
            <a:extLst>
              <a:ext uri="{FF2B5EF4-FFF2-40B4-BE49-F238E27FC236}">
                <a16:creationId xmlns:a16="http://schemas.microsoft.com/office/drawing/2014/main" xmlns="" id="{F5606C53-EB2C-4D21-B848-8903C565ECBB}"/>
              </a:ext>
            </a:extLst>
          </p:cNvPr>
          <p:cNvSpPr/>
          <p:nvPr/>
        </p:nvSpPr>
        <p:spPr>
          <a:xfrm>
            <a:off x="3374097" y="3998699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>
            <a:extLst>
              <a:ext uri="{FF2B5EF4-FFF2-40B4-BE49-F238E27FC236}">
                <a16:creationId xmlns:a16="http://schemas.microsoft.com/office/drawing/2014/main" xmlns="" id="{8E9C1960-AAE5-4D63-84D5-F95774922EE7}"/>
              </a:ext>
            </a:extLst>
          </p:cNvPr>
          <p:cNvSpPr/>
          <p:nvPr/>
        </p:nvSpPr>
        <p:spPr>
          <a:xfrm>
            <a:off x="4634992" y="3950832"/>
            <a:ext cx="2113176" cy="467248"/>
          </a:xfrm>
          <a:prstGeom prst="arc">
            <a:avLst>
              <a:gd name="adj1" fmla="val 10818983"/>
              <a:gd name="adj2" fmla="val 1896944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B3496AD5-638F-46A9-B9E3-F2FD31C49A61}"/>
                  </a:ext>
                </a:extLst>
              </p:cNvPr>
              <p:cNvSpPr txBox="1"/>
              <p:nvPr/>
            </p:nvSpPr>
            <p:spPr>
              <a:xfrm>
                <a:off x="1261655" y="3899592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3496AD5-638F-46A9-B9E3-F2FD31C49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655" y="3899592"/>
                <a:ext cx="298159" cy="369332"/>
              </a:xfrm>
              <a:prstGeom prst="rect">
                <a:avLst/>
              </a:prstGeom>
              <a:blipFill>
                <a:blip r:embed="rId4"/>
                <a:stretch>
                  <a:fillRect l="-6122" r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0D2A60D-00A9-47A6-9CBA-FE68770C65CC}"/>
              </a:ext>
            </a:extLst>
          </p:cNvPr>
          <p:cNvSpPr txBox="1"/>
          <p:nvPr/>
        </p:nvSpPr>
        <p:spPr>
          <a:xfrm>
            <a:off x="5255813" y="3894041"/>
            <a:ext cx="35150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+</a:t>
            </a:r>
            <a:endParaRPr lang="ru-RU" sz="2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78A473A3-198C-4A1D-8450-AC69078C54D0}"/>
                  </a:ext>
                </a:extLst>
              </p:cNvPr>
              <p:cNvSpPr txBox="1"/>
              <p:nvPr/>
            </p:nvSpPr>
            <p:spPr>
              <a:xfrm>
                <a:off x="3801051" y="3894041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8A473A3-198C-4A1D-8450-AC69078C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051" y="3894041"/>
                <a:ext cx="298159" cy="369332"/>
              </a:xfrm>
              <a:prstGeom prst="rect">
                <a:avLst/>
              </a:prstGeom>
              <a:blipFill>
                <a:blip r:embed="rId5"/>
                <a:stretch>
                  <a:fillRect l="-6250" r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9AA2F08C-966B-451F-A794-C7604471889C}"/>
                  </a:ext>
                </a:extLst>
              </p:cNvPr>
              <p:cNvSpPr txBox="1"/>
              <p:nvPr/>
            </p:nvSpPr>
            <p:spPr>
              <a:xfrm>
                <a:off x="2540619" y="3908139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AA2F08C-966B-451F-A794-C760447188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619" y="3908139"/>
                <a:ext cx="298159" cy="369332"/>
              </a:xfrm>
              <a:prstGeom prst="rect">
                <a:avLst/>
              </a:prstGeom>
              <a:blipFill>
                <a:blip r:embed="rId6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Дуга 17">
            <a:extLst>
              <a:ext uri="{FF2B5EF4-FFF2-40B4-BE49-F238E27FC236}">
                <a16:creationId xmlns:a16="http://schemas.microsoft.com/office/drawing/2014/main" xmlns="" id="{CB3863B5-5CC4-4124-A2F0-6D8C6A77E340}"/>
              </a:ext>
            </a:extLst>
          </p:cNvPr>
          <p:cNvSpPr/>
          <p:nvPr/>
        </p:nvSpPr>
        <p:spPr>
          <a:xfrm>
            <a:off x="-6166" y="3922302"/>
            <a:ext cx="2113176" cy="467248"/>
          </a:xfrm>
          <a:prstGeom prst="arc">
            <a:avLst>
              <a:gd name="adj1" fmla="val 15451929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DCF56BF7-E596-4CCD-9A4B-8533C05007F5}"/>
                  </a:ext>
                </a:extLst>
              </p:cNvPr>
              <p:cNvSpPr txBox="1"/>
              <p:nvPr/>
            </p:nvSpPr>
            <p:spPr>
              <a:xfrm>
                <a:off x="1965836" y="4284761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CF56BF7-E596-4CCD-9A4B-8533C05007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5836" y="4284761"/>
                <a:ext cx="288541" cy="4462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9C6EA080-A07C-4AF1-8CA1-814971EB592E}"/>
                  </a:ext>
                </a:extLst>
              </p:cNvPr>
              <p:cNvSpPr txBox="1"/>
              <p:nvPr/>
            </p:nvSpPr>
            <p:spPr>
              <a:xfrm>
                <a:off x="3210927" y="4269924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C6EA080-A07C-4AF1-8CA1-814971EB5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927" y="4269924"/>
                <a:ext cx="288541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B0DE88FE-03E9-4126-A9B4-2B4FC2FC775E}"/>
                  </a:ext>
                </a:extLst>
              </p:cNvPr>
              <p:cNvSpPr txBox="1"/>
              <p:nvPr/>
            </p:nvSpPr>
            <p:spPr>
              <a:xfrm>
                <a:off x="4509009" y="4277471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0DE88FE-03E9-4126-A9B4-2B4FC2FC7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009" y="4277471"/>
                <a:ext cx="288541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CB8BF32D-4492-4D9D-AED7-118A8637087B}"/>
                  </a:ext>
                </a:extLst>
              </p:cNvPr>
              <p:cNvSpPr txBox="1"/>
              <p:nvPr/>
            </p:nvSpPr>
            <p:spPr>
              <a:xfrm>
                <a:off x="5448335" y="4540221"/>
                <a:ext cx="3533660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begChr m:val="["/>
                          <m:endChr m:val=""/>
                          <m:ctrlP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)∪[</m:t>
                          </m:r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;∞)</m:t>
                          </m:r>
                        </m:e>
                      </m:d>
                    </m:oMath>
                  </m:oMathPara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B8BF32D-4492-4D9D-AED7-118A86370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335" y="4540221"/>
                <a:ext cx="3533660" cy="44627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174590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4" grpId="0"/>
      <p:bldP spid="16" grpId="0"/>
      <p:bldP spid="17" grpId="0"/>
      <p:bldP spid="18" grpId="0" animBg="1"/>
      <p:bldP spid="2" grpId="0"/>
      <p:bldP spid="19" grpId="0"/>
      <p:bldP spid="20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02079" y="873942"/>
                <a:ext cx="8568952" cy="2265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52</a:t>
                </a:r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1) 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−6)(3−17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)(2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+8)≤0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=6;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9" y="873942"/>
                <a:ext cx="8568952" cy="2265044"/>
              </a:xfrm>
              <a:prstGeom prst="rect">
                <a:avLst/>
              </a:prstGeom>
              <a:blipFill>
                <a:blip r:embed="rId3"/>
                <a:stretch>
                  <a:fillRect l="-1352" t="-2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86E2949E-F54A-4A30-A13C-5457B51B4AE0}"/>
              </a:ext>
            </a:extLst>
          </p:cNvPr>
          <p:cNvCxnSpPr>
            <a:cxnSpLocks/>
          </p:cNvCxnSpPr>
          <p:nvPr/>
        </p:nvCxnSpPr>
        <p:spPr>
          <a:xfrm flipV="1">
            <a:off x="507920" y="3402142"/>
            <a:ext cx="5256584" cy="11251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FD3C6A0F-780B-45FC-8CFB-F55FBBB0CCE3}"/>
              </a:ext>
            </a:extLst>
          </p:cNvPr>
          <p:cNvSpPr/>
          <p:nvPr/>
        </p:nvSpPr>
        <p:spPr>
          <a:xfrm>
            <a:off x="4158861" y="3360696"/>
            <a:ext cx="45888" cy="4780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80696BAB-0886-4910-AF82-872902D3C575}"/>
              </a:ext>
            </a:extLst>
          </p:cNvPr>
          <p:cNvSpPr/>
          <p:nvPr/>
        </p:nvSpPr>
        <p:spPr>
          <a:xfrm>
            <a:off x="1637104" y="3361681"/>
            <a:ext cx="45888" cy="4780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263E8D4C-8669-49D3-837E-986F0FAD36EC}"/>
              </a:ext>
            </a:extLst>
          </p:cNvPr>
          <p:cNvSpPr/>
          <p:nvPr/>
        </p:nvSpPr>
        <p:spPr>
          <a:xfrm>
            <a:off x="2898429" y="3335886"/>
            <a:ext cx="45888" cy="4780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>
            <a:extLst>
              <a:ext uri="{FF2B5EF4-FFF2-40B4-BE49-F238E27FC236}">
                <a16:creationId xmlns:a16="http://schemas.microsoft.com/office/drawing/2014/main" xmlns="" id="{08030368-4AD2-4311-B842-419B533367BC}"/>
              </a:ext>
            </a:extLst>
          </p:cNvPr>
          <p:cNvSpPr/>
          <p:nvPr/>
        </p:nvSpPr>
        <p:spPr>
          <a:xfrm>
            <a:off x="-458500" y="3126238"/>
            <a:ext cx="2113176" cy="467248"/>
          </a:xfrm>
          <a:prstGeom prst="arc">
            <a:avLst>
              <a:gd name="adj1" fmla="val 15451929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>
            <a:extLst>
              <a:ext uri="{FF2B5EF4-FFF2-40B4-BE49-F238E27FC236}">
                <a16:creationId xmlns:a16="http://schemas.microsoft.com/office/drawing/2014/main" xmlns="" id="{888601D5-D250-40C9-BD45-75EE1FDF8CFF}"/>
              </a:ext>
            </a:extLst>
          </p:cNvPr>
          <p:cNvSpPr/>
          <p:nvPr/>
        </p:nvSpPr>
        <p:spPr>
          <a:xfrm>
            <a:off x="1670541" y="3162996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>
            <a:extLst>
              <a:ext uri="{FF2B5EF4-FFF2-40B4-BE49-F238E27FC236}">
                <a16:creationId xmlns:a16="http://schemas.microsoft.com/office/drawing/2014/main" xmlns="" id="{40CFA9DD-7F7F-4870-8E57-D4F582E99723}"/>
              </a:ext>
            </a:extLst>
          </p:cNvPr>
          <p:cNvSpPr/>
          <p:nvPr/>
        </p:nvSpPr>
        <p:spPr>
          <a:xfrm>
            <a:off x="2920910" y="3174105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>
            <a:extLst>
              <a:ext uri="{FF2B5EF4-FFF2-40B4-BE49-F238E27FC236}">
                <a16:creationId xmlns:a16="http://schemas.microsoft.com/office/drawing/2014/main" xmlns="" id="{5E3AF115-3130-414E-96D0-38B9057B58A3}"/>
              </a:ext>
            </a:extLst>
          </p:cNvPr>
          <p:cNvSpPr/>
          <p:nvPr/>
        </p:nvSpPr>
        <p:spPr>
          <a:xfrm>
            <a:off x="4181805" y="3126238"/>
            <a:ext cx="2113176" cy="467248"/>
          </a:xfrm>
          <a:prstGeom prst="arc">
            <a:avLst>
              <a:gd name="adj1" fmla="val 10818983"/>
              <a:gd name="adj2" fmla="val 1896944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C97F2AFC-F76B-46C5-8148-515AAF76751C}"/>
                  </a:ext>
                </a:extLst>
              </p:cNvPr>
              <p:cNvSpPr txBox="1"/>
              <p:nvPr/>
            </p:nvSpPr>
            <p:spPr>
              <a:xfrm>
                <a:off x="808468" y="3074998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97F2AFC-F76B-46C5-8148-515AAF7675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68" y="3074998"/>
                <a:ext cx="298159" cy="369332"/>
              </a:xfrm>
              <a:prstGeom prst="rect">
                <a:avLst/>
              </a:prstGeom>
              <a:blipFill>
                <a:blip r:embed="rId4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DD1BB27C-130A-41C4-9C4D-985648D5CB49}"/>
                  </a:ext>
                </a:extLst>
              </p:cNvPr>
              <p:cNvSpPr txBox="1"/>
              <p:nvPr/>
            </p:nvSpPr>
            <p:spPr>
              <a:xfrm>
                <a:off x="4802626" y="3069447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D1BB27C-130A-41C4-9C4D-985648D5C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626" y="3069447"/>
                <a:ext cx="298159" cy="369332"/>
              </a:xfrm>
              <a:prstGeom prst="rect">
                <a:avLst/>
              </a:prstGeom>
              <a:blipFill>
                <a:blip r:embed="rId5"/>
                <a:stretch>
                  <a:fillRect l="-6122" r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2B1129DE-5B6A-418D-BCFA-69889E75074A}"/>
                  </a:ext>
                </a:extLst>
              </p:cNvPr>
              <p:cNvSpPr txBox="1"/>
              <p:nvPr/>
            </p:nvSpPr>
            <p:spPr>
              <a:xfrm>
                <a:off x="3347864" y="3069447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B1129DE-5B6A-418D-BCFA-69889E750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069447"/>
                <a:ext cx="298159" cy="369332"/>
              </a:xfrm>
              <a:prstGeom prst="rect">
                <a:avLst/>
              </a:prstGeom>
              <a:blipFill>
                <a:blip r:embed="rId6"/>
                <a:stretch>
                  <a:fillRect l="-20408" r="-2040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F2340169-1DDC-4B0F-85DC-929A437A946D}"/>
                  </a:ext>
                </a:extLst>
              </p:cNvPr>
              <p:cNvSpPr txBox="1"/>
              <p:nvPr/>
            </p:nvSpPr>
            <p:spPr>
              <a:xfrm>
                <a:off x="2087432" y="3083545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2340169-1DDC-4B0F-85DC-929A437A94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432" y="3083545"/>
                <a:ext cx="298159" cy="369332"/>
              </a:xfrm>
              <a:prstGeom prst="rect">
                <a:avLst/>
              </a:prstGeom>
              <a:blipFill>
                <a:blip r:embed="rId7"/>
                <a:stretch>
                  <a:fillRect l="-4082" r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BE938E6A-14B9-4912-9F59-3A2C3C5127D7}"/>
                  </a:ext>
                </a:extLst>
              </p:cNvPr>
              <p:cNvSpPr txBox="1"/>
              <p:nvPr/>
            </p:nvSpPr>
            <p:spPr>
              <a:xfrm>
                <a:off x="1305193" y="3475215"/>
                <a:ext cx="56586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E938E6A-14B9-4912-9F59-3A2C3C5127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93" y="3475215"/>
                <a:ext cx="565861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63F7C4EE-A4D0-427C-9EC5-E56A4465E5B9}"/>
                  </a:ext>
                </a:extLst>
              </p:cNvPr>
              <p:cNvSpPr txBox="1"/>
              <p:nvPr/>
            </p:nvSpPr>
            <p:spPr>
              <a:xfrm>
                <a:off x="2707690" y="3496145"/>
                <a:ext cx="493725" cy="8368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3F7C4EE-A4D0-427C-9EC5-E56A4465E5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690" y="3496145"/>
                <a:ext cx="493725" cy="8368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92D2DA41-F818-407B-9EBD-7E59B5D7F44C}"/>
                  </a:ext>
                </a:extLst>
              </p:cNvPr>
              <p:cNvSpPr txBox="1"/>
              <p:nvPr/>
            </p:nvSpPr>
            <p:spPr>
              <a:xfrm>
                <a:off x="1804281" y="3420612"/>
                <a:ext cx="470916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D2DA41-F818-407B-9EBD-7E59B5D7F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4281" y="3420612"/>
                <a:ext cx="470916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9A18BF8-65EE-4142-9F4D-A0A597E84ADC}"/>
                  </a:ext>
                </a:extLst>
              </p:cNvPr>
              <p:cNvSpPr txBox="1"/>
              <p:nvPr/>
            </p:nvSpPr>
            <p:spPr>
              <a:xfrm>
                <a:off x="3923928" y="4111442"/>
                <a:ext cx="3859775" cy="6823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ru-RU" b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0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b="1" i="0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𝟏𝟕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∪[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;∞)</m:t>
                    </m:r>
                  </m:oMath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A18BF8-65EE-4142-9F4D-A0A597E84A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4111442"/>
                <a:ext cx="3859775" cy="682366"/>
              </a:xfrm>
              <a:prstGeom prst="rect">
                <a:avLst/>
              </a:prstGeom>
              <a:blipFill>
                <a:blip r:embed="rId11"/>
                <a:stretch>
                  <a:fillRect l="-5845" b="-13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625592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2" grpId="0"/>
      <p:bldP spid="35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02079" y="873942"/>
                <a:ext cx="8568952" cy="2402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52</a:t>
                </a:r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 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+5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)(2</m:t>
                    </m:r>
                    <m:sSup>
                      <m:sSupPr>
                        <m:ctrlPr>
                          <a:rPr lang="ru-RU" sz="27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−6</m:t>
                    </m:r>
                    <m:r>
                      <a:rPr lang="en-US" sz="2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+4)&lt;0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a:rPr lang="ru-RU" sz="2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9" y="873942"/>
                <a:ext cx="8568952" cy="2402004"/>
              </a:xfrm>
              <a:prstGeom prst="rect">
                <a:avLst/>
              </a:prstGeom>
              <a:blipFill>
                <a:blip r:embed="rId3"/>
                <a:stretch>
                  <a:fillRect l="-1352" t="-2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86E2949E-F54A-4A30-A13C-5457B51B4AE0}"/>
              </a:ext>
            </a:extLst>
          </p:cNvPr>
          <p:cNvCxnSpPr>
            <a:cxnSpLocks/>
          </p:cNvCxnSpPr>
          <p:nvPr/>
        </p:nvCxnSpPr>
        <p:spPr>
          <a:xfrm flipV="1">
            <a:off x="507920" y="3402142"/>
            <a:ext cx="5256584" cy="11251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FD3C6A0F-780B-45FC-8CFB-F55FBBB0CCE3}"/>
              </a:ext>
            </a:extLst>
          </p:cNvPr>
          <p:cNvSpPr/>
          <p:nvPr/>
        </p:nvSpPr>
        <p:spPr>
          <a:xfrm>
            <a:off x="4158861" y="3360696"/>
            <a:ext cx="45888" cy="4780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80696BAB-0886-4910-AF82-872902D3C575}"/>
              </a:ext>
            </a:extLst>
          </p:cNvPr>
          <p:cNvSpPr/>
          <p:nvPr/>
        </p:nvSpPr>
        <p:spPr>
          <a:xfrm>
            <a:off x="1637104" y="3361681"/>
            <a:ext cx="45888" cy="4780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263E8D4C-8669-49D3-837E-986F0FAD36EC}"/>
              </a:ext>
            </a:extLst>
          </p:cNvPr>
          <p:cNvSpPr/>
          <p:nvPr/>
        </p:nvSpPr>
        <p:spPr>
          <a:xfrm>
            <a:off x="2898429" y="3335886"/>
            <a:ext cx="45888" cy="4780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>
            <a:extLst>
              <a:ext uri="{FF2B5EF4-FFF2-40B4-BE49-F238E27FC236}">
                <a16:creationId xmlns:a16="http://schemas.microsoft.com/office/drawing/2014/main" xmlns="" id="{08030368-4AD2-4311-B842-419B533367BC}"/>
              </a:ext>
            </a:extLst>
          </p:cNvPr>
          <p:cNvSpPr/>
          <p:nvPr/>
        </p:nvSpPr>
        <p:spPr>
          <a:xfrm>
            <a:off x="-458500" y="3126238"/>
            <a:ext cx="2113176" cy="467248"/>
          </a:xfrm>
          <a:prstGeom prst="arc">
            <a:avLst>
              <a:gd name="adj1" fmla="val 15451929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>
            <a:extLst>
              <a:ext uri="{FF2B5EF4-FFF2-40B4-BE49-F238E27FC236}">
                <a16:creationId xmlns:a16="http://schemas.microsoft.com/office/drawing/2014/main" xmlns="" id="{888601D5-D250-40C9-BD45-75EE1FDF8CFF}"/>
              </a:ext>
            </a:extLst>
          </p:cNvPr>
          <p:cNvSpPr/>
          <p:nvPr/>
        </p:nvSpPr>
        <p:spPr>
          <a:xfrm>
            <a:off x="1670541" y="3162996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noFill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>
            <a:extLst>
              <a:ext uri="{FF2B5EF4-FFF2-40B4-BE49-F238E27FC236}">
                <a16:creationId xmlns:a16="http://schemas.microsoft.com/office/drawing/2014/main" xmlns="" id="{40CFA9DD-7F7F-4870-8E57-D4F582E99723}"/>
              </a:ext>
            </a:extLst>
          </p:cNvPr>
          <p:cNvSpPr/>
          <p:nvPr/>
        </p:nvSpPr>
        <p:spPr>
          <a:xfrm>
            <a:off x="2920910" y="3174105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>
            <a:extLst>
              <a:ext uri="{FF2B5EF4-FFF2-40B4-BE49-F238E27FC236}">
                <a16:creationId xmlns:a16="http://schemas.microsoft.com/office/drawing/2014/main" xmlns="" id="{5E3AF115-3130-414E-96D0-38B9057B58A3}"/>
              </a:ext>
            </a:extLst>
          </p:cNvPr>
          <p:cNvSpPr/>
          <p:nvPr/>
        </p:nvSpPr>
        <p:spPr>
          <a:xfrm>
            <a:off x="4181805" y="3126238"/>
            <a:ext cx="2113176" cy="467248"/>
          </a:xfrm>
          <a:prstGeom prst="arc">
            <a:avLst>
              <a:gd name="adj1" fmla="val 10818983"/>
              <a:gd name="adj2" fmla="val 18969445"/>
            </a:avLst>
          </a:prstGeom>
          <a:noFill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C97F2AFC-F76B-46C5-8148-515AAF76751C}"/>
                  </a:ext>
                </a:extLst>
              </p:cNvPr>
              <p:cNvSpPr txBox="1"/>
              <p:nvPr/>
            </p:nvSpPr>
            <p:spPr>
              <a:xfrm>
                <a:off x="808468" y="3074998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97F2AFC-F76B-46C5-8148-515AAF7675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68" y="3074998"/>
                <a:ext cx="298159" cy="369332"/>
              </a:xfrm>
              <a:prstGeom prst="rect">
                <a:avLst/>
              </a:prstGeom>
              <a:blipFill>
                <a:blip r:embed="rId4"/>
                <a:stretch>
                  <a:fillRect l="-6122" r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DD1BB27C-130A-41C4-9C4D-985648D5CB49}"/>
                  </a:ext>
                </a:extLst>
              </p:cNvPr>
              <p:cNvSpPr txBox="1"/>
              <p:nvPr/>
            </p:nvSpPr>
            <p:spPr>
              <a:xfrm>
                <a:off x="4802626" y="3069447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D1BB27C-130A-41C4-9C4D-985648D5C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626" y="3069447"/>
                <a:ext cx="298159" cy="369332"/>
              </a:xfrm>
              <a:prstGeom prst="rect">
                <a:avLst/>
              </a:prstGeom>
              <a:blipFill>
                <a:blip r:embed="rId5"/>
                <a:stretch>
                  <a:fillRect l="-20408" r="-2040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2B1129DE-5B6A-418D-BCFA-69889E75074A}"/>
                  </a:ext>
                </a:extLst>
              </p:cNvPr>
              <p:cNvSpPr txBox="1"/>
              <p:nvPr/>
            </p:nvSpPr>
            <p:spPr>
              <a:xfrm>
                <a:off x="3347864" y="3069447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B1129DE-5B6A-418D-BCFA-69889E750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069447"/>
                <a:ext cx="298159" cy="369332"/>
              </a:xfrm>
              <a:prstGeom prst="rect">
                <a:avLst/>
              </a:prstGeom>
              <a:blipFill>
                <a:blip r:embed="rId6"/>
                <a:stretch>
                  <a:fillRect l="-4082" r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F2340169-1DDC-4B0F-85DC-929A437A946D}"/>
                  </a:ext>
                </a:extLst>
              </p:cNvPr>
              <p:cNvSpPr txBox="1"/>
              <p:nvPr/>
            </p:nvSpPr>
            <p:spPr>
              <a:xfrm>
                <a:off x="2087432" y="3083545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2340169-1DDC-4B0F-85DC-929A437A94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432" y="3083545"/>
                <a:ext cx="298159" cy="369332"/>
              </a:xfrm>
              <a:prstGeom prst="rect">
                <a:avLst/>
              </a:prstGeom>
              <a:blipFill>
                <a:blip r:embed="rId7"/>
                <a:stretch>
                  <a:fillRect l="-20408" r="-2040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BE938E6A-14B9-4912-9F59-3A2C3C5127D7}"/>
                  </a:ext>
                </a:extLst>
              </p:cNvPr>
              <p:cNvSpPr txBox="1"/>
              <p:nvPr/>
            </p:nvSpPr>
            <p:spPr>
              <a:xfrm>
                <a:off x="1305193" y="3475215"/>
                <a:ext cx="627864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E938E6A-14B9-4912-9F59-3A2C3C5127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93" y="3475215"/>
                <a:ext cx="627864" cy="8384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63F7C4EE-A4D0-427C-9EC5-E56A4465E5B9}"/>
                  </a:ext>
                </a:extLst>
              </p:cNvPr>
              <p:cNvSpPr txBox="1"/>
              <p:nvPr/>
            </p:nvSpPr>
            <p:spPr>
              <a:xfrm>
                <a:off x="2707690" y="3496145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3F7C4EE-A4D0-427C-9EC5-E56A4465E5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690" y="3496145"/>
                <a:ext cx="288541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92D2DA41-F818-407B-9EBD-7E59B5D7F44C}"/>
                  </a:ext>
                </a:extLst>
              </p:cNvPr>
              <p:cNvSpPr txBox="1"/>
              <p:nvPr/>
            </p:nvSpPr>
            <p:spPr>
              <a:xfrm>
                <a:off x="1827225" y="3427294"/>
                <a:ext cx="4709160" cy="5386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D2DA41-F818-407B-9EBD-7E59B5D7F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225" y="3427294"/>
                <a:ext cx="4709160" cy="53860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9A18BF8-65EE-4142-9F4D-A0A597E84ADC}"/>
                  </a:ext>
                </a:extLst>
              </p:cNvPr>
              <p:cNvSpPr txBox="1"/>
              <p:nvPr/>
            </p:nvSpPr>
            <p:spPr>
              <a:xfrm>
                <a:off x="3923928" y="4111442"/>
                <a:ext cx="4097404" cy="644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ru-RU" b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(−</m:t>
                    </m:r>
                    <m:r>
                      <a:rPr lang="en-US" b="1" i="1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)∪(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A18BF8-65EE-4142-9F4D-A0A597E84A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4111442"/>
                <a:ext cx="4097404" cy="644664"/>
              </a:xfrm>
              <a:prstGeom prst="rect">
                <a:avLst/>
              </a:prstGeom>
              <a:blipFill>
                <a:blip r:embed="rId11"/>
                <a:stretch>
                  <a:fillRect l="-5506" t="-1887" b="-17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8D92CF1C-F417-44EE-8873-882129BFF6F0}"/>
                  </a:ext>
                </a:extLst>
              </p:cNvPr>
              <p:cNvSpPr txBox="1"/>
              <p:nvPr/>
            </p:nvSpPr>
            <p:spPr>
              <a:xfrm>
                <a:off x="3940401" y="2058357"/>
                <a:ext cx="470916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sSup>
                        <m:sSupPr>
                          <m:ctrlPr>
                            <a:rPr lang="ru-RU" sz="240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−6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+4=0</m:t>
                      </m:r>
                    </m:oMath>
                  </m:oMathPara>
                </a14:m>
                <a:endParaRPr lang="en-US" sz="2400" b="0" dirty="0"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D92CF1C-F417-44EE-8873-882129BFF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401" y="2058357"/>
                <a:ext cx="4709160" cy="830997"/>
              </a:xfrm>
              <a:prstGeom prst="rect">
                <a:avLst/>
              </a:prstGeom>
              <a:blipFill>
                <a:blip r:embed="rId12"/>
                <a:stretch>
                  <a:fillRect l="-259" b="-15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214616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2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02079" y="873942"/>
                <a:ext cx="8568952" cy="2402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52</a:t>
                </a:r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 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+5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)(2</m:t>
                    </m:r>
                    <m:sSup>
                      <m:sSupPr>
                        <m:ctrlPr>
                          <a:rPr lang="ru-RU" sz="27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7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−6</m:t>
                    </m:r>
                    <m:r>
                      <a:rPr lang="en-US" sz="2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+4)&lt;0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a:rPr lang="ru-RU" sz="2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9" y="873942"/>
                <a:ext cx="8568952" cy="2402004"/>
              </a:xfrm>
              <a:prstGeom prst="rect">
                <a:avLst/>
              </a:prstGeom>
              <a:blipFill>
                <a:blip r:embed="rId3"/>
                <a:stretch>
                  <a:fillRect l="-1352" t="-2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86E2949E-F54A-4A30-A13C-5457B51B4AE0}"/>
              </a:ext>
            </a:extLst>
          </p:cNvPr>
          <p:cNvCxnSpPr>
            <a:cxnSpLocks/>
          </p:cNvCxnSpPr>
          <p:nvPr/>
        </p:nvCxnSpPr>
        <p:spPr>
          <a:xfrm flipV="1">
            <a:off x="507920" y="3402142"/>
            <a:ext cx="5256584" cy="11251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>
            <a:extLst>
              <a:ext uri="{FF2B5EF4-FFF2-40B4-BE49-F238E27FC236}">
                <a16:creationId xmlns:a16="http://schemas.microsoft.com/office/drawing/2014/main" xmlns="" id="{FD3C6A0F-780B-45FC-8CFB-F55FBBB0CCE3}"/>
              </a:ext>
            </a:extLst>
          </p:cNvPr>
          <p:cNvSpPr/>
          <p:nvPr/>
        </p:nvSpPr>
        <p:spPr>
          <a:xfrm>
            <a:off x="4158861" y="3360696"/>
            <a:ext cx="45888" cy="4780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80696BAB-0886-4910-AF82-872902D3C575}"/>
              </a:ext>
            </a:extLst>
          </p:cNvPr>
          <p:cNvSpPr/>
          <p:nvPr/>
        </p:nvSpPr>
        <p:spPr>
          <a:xfrm>
            <a:off x="1637104" y="3361681"/>
            <a:ext cx="45888" cy="4780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263E8D4C-8669-49D3-837E-986F0FAD36EC}"/>
              </a:ext>
            </a:extLst>
          </p:cNvPr>
          <p:cNvSpPr/>
          <p:nvPr/>
        </p:nvSpPr>
        <p:spPr>
          <a:xfrm>
            <a:off x="2898429" y="3335886"/>
            <a:ext cx="45888" cy="47809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>
            <a:extLst>
              <a:ext uri="{FF2B5EF4-FFF2-40B4-BE49-F238E27FC236}">
                <a16:creationId xmlns:a16="http://schemas.microsoft.com/office/drawing/2014/main" xmlns="" id="{08030368-4AD2-4311-B842-419B533367BC}"/>
              </a:ext>
            </a:extLst>
          </p:cNvPr>
          <p:cNvSpPr/>
          <p:nvPr/>
        </p:nvSpPr>
        <p:spPr>
          <a:xfrm>
            <a:off x="-458500" y="3126238"/>
            <a:ext cx="2113176" cy="467248"/>
          </a:xfrm>
          <a:prstGeom prst="arc">
            <a:avLst>
              <a:gd name="adj1" fmla="val 15451929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>
            <a:extLst>
              <a:ext uri="{FF2B5EF4-FFF2-40B4-BE49-F238E27FC236}">
                <a16:creationId xmlns:a16="http://schemas.microsoft.com/office/drawing/2014/main" xmlns="" id="{888601D5-D250-40C9-BD45-75EE1FDF8CFF}"/>
              </a:ext>
            </a:extLst>
          </p:cNvPr>
          <p:cNvSpPr/>
          <p:nvPr/>
        </p:nvSpPr>
        <p:spPr>
          <a:xfrm>
            <a:off x="1670541" y="3162996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noFill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>
            <a:extLst>
              <a:ext uri="{FF2B5EF4-FFF2-40B4-BE49-F238E27FC236}">
                <a16:creationId xmlns:a16="http://schemas.microsoft.com/office/drawing/2014/main" xmlns="" id="{40CFA9DD-7F7F-4870-8E57-D4F582E99723}"/>
              </a:ext>
            </a:extLst>
          </p:cNvPr>
          <p:cNvSpPr/>
          <p:nvPr/>
        </p:nvSpPr>
        <p:spPr>
          <a:xfrm>
            <a:off x="2920910" y="3174105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>
            <a:extLst>
              <a:ext uri="{FF2B5EF4-FFF2-40B4-BE49-F238E27FC236}">
                <a16:creationId xmlns:a16="http://schemas.microsoft.com/office/drawing/2014/main" xmlns="" id="{5E3AF115-3130-414E-96D0-38B9057B58A3}"/>
              </a:ext>
            </a:extLst>
          </p:cNvPr>
          <p:cNvSpPr/>
          <p:nvPr/>
        </p:nvSpPr>
        <p:spPr>
          <a:xfrm>
            <a:off x="4181805" y="3126238"/>
            <a:ext cx="2113176" cy="467248"/>
          </a:xfrm>
          <a:prstGeom prst="arc">
            <a:avLst>
              <a:gd name="adj1" fmla="val 10818983"/>
              <a:gd name="adj2" fmla="val 18969445"/>
            </a:avLst>
          </a:prstGeom>
          <a:noFill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C97F2AFC-F76B-46C5-8148-515AAF76751C}"/>
                  </a:ext>
                </a:extLst>
              </p:cNvPr>
              <p:cNvSpPr txBox="1"/>
              <p:nvPr/>
            </p:nvSpPr>
            <p:spPr>
              <a:xfrm>
                <a:off x="808468" y="3074998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97F2AFC-F76B-46C5-8148-515AAF7675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68" y="3074998"/>
                <a:ext cx="298159" cy="369332"/>
              </a:xfrm>
              <a:prstGeom prst="rect">
                <a:avLst/>
              </a:prstGeom>
              <a:blipFill>
                <a:blip r:embed="rId4"/>
                <a:stretch>
                  <a:fillRect l="-6122" r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DD1BB27C-130A-41C4-9C4D-985648D5CB49}"/>
                  </a:ext>
                </a:extLst>
              </p:cNvPr>
              <p:cNvSpPr txBox="1"/>
              <p:nvPr/>
            </p:nvSpPr>
            <p:spPr>
              <a:xfrm>
                <a:off x="4802626" y="3069447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D1BB27C-130A-41C4-9C4D-985648D5C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626" y="3069447"/>
                <a:ext cx="298159" cy="369332"/>
              </a:xfrm>
              <a:prstGeom prst="rect">
                <a:avLst/>
              </a:prstGeom>
              <a:blipFill>
                <a:blip r:embed="rId5"/>
                <a:stretch>
                  <a:fillRect l="-20408" r="-2040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2B1129DE-5B6A-418D-BCFA-69889E75074A}"/>
                  </a:ext>
                </a:extLst>
              </p:cNvPr>
              <p:cNvSpPr txBox="1"/>
              <p:nvPr/>
            </p:nvSpPr>
            <p:spPr>
              <a:xfrm>
                <a:off x="3347864" y="3069447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B1129DE-5B6A-418D-BCFA-69889E750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069447"/>
                <a:ext cx="298159" cy="369332"/>
              </a:xfrm>
              <a:prstGeom prst="rect">
                <a:avLst/>
              </a:prstGeom>
              <a:blipFill>
                <a:blip r:embed="rId6"/>
                <a:stretch>
                  <a:fillRect l="-4082" r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F2340169-1DDC-4B0F-85DC-929A437A946D}"/>
                  </a:ext>
                </a:extLst>
              </p:cNvPr>
              <p:cNvSpPr txBox="1"/>
              <p:nvPr/>
            </p:nvSpPr>
            <p:spPr>
              <a:xfrm>
                <a:off x="2087432" y="3083545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2340169-1DDC-4B0F-85DC-929A437A94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7432" y="3083545"/>
                <a:ext cx="298159" cy="369332"/>
              </a:xfrm>
              <a:prstGeom prst="rect">
                <a:avLst/>
              </a:prstGeom>
              <a:blipFill>
                <a:blip r:embed="rId7"/>
                <a:stretch>
                  <a:fillRect l="-20408" r="-2040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BE938E6A-14B9-4912-9F59-3A2C3C5127D7}"/>
                  </a:ext>
                </a:extLst>
              </p:cNvPr>
              <p:cNvSpPr txBox="1"/>
              <p:nvPr/>
            </p:nvSpPr>
            <p:spPr>
              <a:xfrm>
                <a:off x="1305193" y="3475215"/>
                <a:ext cx="627864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E938E6A-14B9-4912-9F59-3A2C3C5127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193" y="3475215"/>
                <a:ext cx="627864" cy="8384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xmlns="" id="{63F7C4EE-A4D0-427C-9EC5-E56A4465E5B9}"/>
                  </a:ext>
                </a:extLst>
              </p:cNvPr>
              <p:cNvSpPr txBox="1"/>
              <p:nvPr/>
            </p:nvSpPr>
            <p:spPr>
              <a:xfrm>
                <a:off x="2707690" y="3496145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3F7C4EE-A4D0-427C-9EC5-E56A4465E5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690" y="3496145"/>
                <a:ext cx="288541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92D2DA41-F818-407B-9EBD-7E59B5D7F44C}"/>
                  </a:ext>
                </a:extLst>
              </p:cNvPr>
              <p:cNvSpPr txBox="1"/>
              <p:nvPr/>
            </p:nvSpPr>
            <p:spPr>
              <a:xfrm>
                <a:off x="1827225" y="3427294"/>
                <a:ext cx="4709160" cy="5386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2D2DA41-F818-407B-9EBD-7E59B5D7F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225" y="3427294"/>
                <a:ext cx="4709160" cy="53860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9A18BF8-65EE-4142-9F4D-A0A597E84ADC}"/>
                  </a:ext>
                </a:extLst>
              </p:cNvPr>
              <p:cNvSpPr txBox="1"/>
              <p:nvPr/>
            </p:nvSpPr>
            <p:spPr>
              <a:xfrm>
                <a:off x="3923928" y="4111442"/>
                <a:ext cx="4097404" cy="6446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ru-RU" b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(−</m:t>
                    </m:r>
                    <m:r>
                      <a:rPr lang="en-US" b="1" i="1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)∪(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A18BF8-65EE-4142-9F4D-A0A597E84A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4111442"/>
                <a:ext cx="4097404" cy="644664"/>
              </a:xfrm>
              <a:prstGeom prst="rect">
                <a:avLst/>
              </a:prstGeom>
              <a:blipFill>
                <a:blip r:embed="rId11"/>
                <a:stretch>
                  <a:fillRect l="-5506" t="-1887" b="-17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8D92CF1C-F417-44EE-8873-882129BFF6F0}"/>
                  </a:ext>
                </a:extLst>
              </p:cNvPr>
              <p:cNvSpPr txBox="1"/>
              <p:nvPr/>
            </p:nvSpPr>
            <p:spPr>
              <a:xfrm>
                <a:off x="3940401" y="2058357"/>
                <a:ext cx="4709160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sSup>
                        <m:sSupPr>
                          <m:ctrlPr>
                            <a:rPr lang="ru-RU" sz="240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−6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+4=0</m:t>
                      </m:r>
                    </m:oMath>
                  </m:oMathPara>
                </a14:m>
                <a:endParaRPr lang="en-US" sz="2400" b="0" dirty="0"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D92CF1C-F417-44EE-8873-882129BFF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401" y="2058357"/>
                <a:ext cx="4709160" cy="830997"/>
              </a:xfrm>
              <a:prstGeom prst="rect">
                <a:avLst/>
              </a:prstGeom>
              <a:blipFill>
                <a:blip r:embed="rId12"/>
                <a:stretch>
                  <a:fillRect l="-259" b="-15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178748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2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95686"/>
            <a:ext cx="439248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26207" y="138426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9073008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78</a:t>
            </a:r>
            <a:endParaRPr lang="ru-RU" sz="3200" b="1" dirty="0">
              <a:solidFill>
                <a:srgbClr val="7030A0"/>
              </a:solidFill>
            </a:endParaRPr>
          </a:p>
          <a:p>
            <a:pPr algn="ctr"/>
            <a:r>
              <a:rPr lang="ru-RU" sz="3200" b="1" dirty="0">
                <a:solidFill>
                  <a:srgbClr val="7030A0"/>
                </a:solidFill>
              </a:rPr>
              <a:t>№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52 (2, 4, 6, 8, 10)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 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70876" y="751947"/>
                <a:ext cx="8653440" cy="83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48. 1)</a:t>
                </a:r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b="1" dirty="0">
                    <a:cs typeface="Arial" panose="020B0604020202020204" pitchFamily="34" charset="0"/>
                  </a:rPr>
                  <a:t>Найдите </a:t>
                </a:r>
                <a:r>
                  <a:rPr lang="ru-RU" sz="2400" b="1" dirty="0" smtClean="0">
                    <a:cs typeface="Arial" panose="020B0604020202020204" pitchFamily="34" charset="0"/>
                  </a:rPr>
                  <a:t>приближённое </a:t>
                </a:r>
                <a:r>
                  <a:rPr lang="ru-RU" sz="2400" b="1" dirty="0">
                    <a:cs typeface="Arial" panose="020B0604020202020204" pitchFamily="34" charset="0"/>
                  </a:rPr>
                  <a:t>значение корня уравнения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latin typeface="Cambria Math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𝟑</m:t>
                    </m:r>
                    <m:sSup>
                      <m:sSup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latin typeface="Cambria Math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latin typeface="Cambria Math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uz-Cyrl-UZ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𝒙</m:t>
                    </m:r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+</m:t>
                    </m:r>
                    <m:r>
                      <a:rPr lang="uz-Cyrl-UZ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400" b="1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с заданной точностью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b="1" i="1" smtClean="0">
                        <a:latin typeface="Cambria Math"/>
                        <a:cs typeface="Arial" panose="020B0604020202020204" pitchFamily="34" charset="0"/>
                      </a:rPr>
                      <m:t>𝝃</m:t>
                    </m:r>
                    <m:r>
                      <a:rPr lang="en-US" sz="2400" b="1" i="1" smtClean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400" b="1" i="1" smtClean="0"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  <m:r>
                      <a:rPr lang="en-US" sz="2400" b="1" i="1" smtClean="0">
                        <a:latin typeface="Cambria Math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endParaRPr lang="en-US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76" y="751947"/>
                <a:ext cx="8653440" cy="839332"/>
              </a:xfrm>
              <a:prstGeom prst="rect">
                <a:avLst/>
              </a:prstGeom>
              <a:blipFill rotWithShape="0">
                <a:blip r:embed="rId3"/>
                <a:stretch>
                  <a:fillRect l="-1056" t="-6522" b="-159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1415" y="1817117"/>
                <a:ext cx="1981632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𝒙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∈(−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15" y="1817117"/>
                <a:ext cx="1981632" cy="5078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69586" y="1563638"/>
                <a:ext cx="3256020" cy="8701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700" b="1" i="1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num>
                        <m:den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𝟓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586" y="1563638"/>
                <a:ext cx="3256020" cy="8701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114" y="2427734"/>
                <a:ext cx="8718669" cy="517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𝟑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ru-RU" sz="27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</m:e>
                      </m:d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𝟖𝟕𝟓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4" y="2427734"/>
                <a:ext cx="8718669" cy="5172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7666" y="3185269"/>
                <a:ext cx="2316660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𝒙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∈(−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66" y="3185269"/>
                <a:ext cx="2316660" cy="5078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035837" y="2931790"/>
                <a:ext cx="3797835" cy="8786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700" b="1" i="1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num>
                        <m:den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𝟐𝟓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837" y="2931790"/>
                <a:ext cx="3797835" cy="8786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0784" y="3871242"/>
                <a:ext cx="7662482" cy="9327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𝟐𝟓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𝟑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ru-RU" sz="27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𝟐𝟓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𝟐𝟓</m:t>
                          </m:r>
                        </m:e>
                      </m:d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700" b="1" i="1" dirty="0"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700" b="1" i="1" smtClean="0">
                        <a:latin typeface="Cambria Math"/>
                        <a:ea typeface="Cambria Math"/>
                      </a:rPr>
                      <m:t>=−</m:t>
                    </m:r>
                    <m:r>
                      <a:rPr lang="en-US" sz="27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7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700" b="1" i="1" smtClean="0">
                        <a:latin typeface="Cambria Math"/>
                        <a:ea typeface="Cambria Math"/>
                      </a:rPr>
                      <m:t>𝟎𝟕𝟖</m:t>
                    </m:r>
                  </m:oMath>
                </a14:m>
                <a:r>
                  <a:rPr lang="en-US" sz="2700" b="1" i="1" dirty="0">
                    <a:latin typeface="Cambria Math"/>
                    <a:ea typeface="Cambria Math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84" y="3871242"/>
                <a:ext cx="7662482" cy="93275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91678" y="4443959"/>
                <a:ext cx="2689711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7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</a:rPr>
                            <m:t>𝟎𝟕𝟖</m:t>
                          </m:r>
                        </m:e>
                      </m:d>
                      <m:r>
                        <a:rPr lang="en-US" sz="2700" b="1" i="1" smtClean="0">
                          <a:latin typeface="Cambria Math"/>
                        </a:rPr>
                        <m:t>&lt;</m:t>
                      </m:r>
                      <m:r>
                        <a:rPr lang="en-US" sz="2700" b="1" i="1" smtClean="0">
                          <a:latin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678" y="4443959"/>
                <a:ext cx="2689711" cy="5078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39714" y="4443958"/>
                <a:ext cx="1920718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𝒙</m:t>
                      </m:r>
                      <m:r>
                        <a:rPr lang="en-US" sz="2700" b="1" i="1" smtClean="0">
                          <a:latin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9714" y="4443958"/>
                <a:ext cx="1920718" cy="5078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19231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 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90395" y="782882"/>
                <a:ext cx="865344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49. 1) </a:t>
                </a:r>
                <a:r>
                  <a:rPr lang="ru-RU" sz="2400" dirty="0">
                    <a:cs typeface="Arial" panose="020B0604020202020204" pitchFamily="34" charset="0"/>
                  </a:rPr>
                  <a:t>Найдите </a:t>
                </a:r>
                <a:r>
                  <a:rPr lang="ru-RU" sz="2400" dirty="0" err="1" smtClean="0">
                    <a:cs typeface="Arial" panose="020B0604020202020204" pitchFamily="34" charset="0"/>
                  </a:rPr>
                  <a:t>приближёенное</a:t>
                </a:r>
                <a:r>
                  <a:rPr lang="ru-RU" sz="2400" dirty="0" smtClean="0"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cs typeface="Arial" panose="020B0604020202020204" pitchFamily="34" charset="0"/>
                  </a:rPr>
                  <a:t>значение корня уравнения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b="0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>
                            <a:latin typeface="Cambria Math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2400" b="0" i="1">
                        <a:latin typeface="Cambria Math"/>
                        <a:cs typeface="Arial" panose="020B0604020202020204" pitchFamily="34" charset="0"/>
                      </a:rPr>
                      <m:t>+4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>
                            <a:latin typeface="Cambria Math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>
                        <a:latin typeface="Cambria Math"/>
                        <a:cs typeface="Arial" panose="020B0604020202020204" pitchFamily="34" charset="0"/>
                      </a:rPr>
                      <m:t>+5</m:t>
                    </m:r>
                    <m:r>
                      <a:rPr lang="en-US" sz="2400" b="0" i="1">
                        <a:latin typeface="Cambria Math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>
                        <a:latin typeface="Cambria Math"/>
                        <a:cs typeface="Arial" panose="020B0604020202020204" pitchFamily="34" charset="0"/>
                      </a:rPr>
                      <m:t>+1=0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с заданной точностью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b="0" i="1" smtClean="0">
                        <a:latin typeface="Cambria Math"/>
                        <a:cs typeface="Arial" panose="020B0604020202020204" pitchFamily="34" charset="0"/>
                      </a:rPr>
                      <m:t>𝜉</m:t>
                    </m:r>
                    <m:r>
                      <a:rPr lang="en-US" sz="2400" b="0" i="1" smtClean="0">
                        <a:latin typeface="Cambria Math"/>
                        <a:cs typeface="Arial" panose="020B0604020202020204" pitchFamily="34" charset="0"/>
                      </a:rPr>
                      <m:t>=0,1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95" y="782882"/>
                <a:ext cx="8653440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1056" t="-6569" b="-16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1415" y="1817117"/>
                <a:ext cx="1981632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𝒙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∈(−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15" y="1817117"/>
                <a:ext cx="1981632" cy="5078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69586" y="1563638"/>
                <a:ext cx="3256020" cy="8701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700" b="1" i="1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num>
                        <m:den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𝟓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9586" y="1563638"/>
                <a:ext cx="3256020" cy="8701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1751" y="2427734"/>
                <a:ext cx="8750729" cy="517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𝟐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ru-RU" sz="27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</m:e>
                      </m:d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𝟕𝟓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51" y="2427734"/>
                <a:ext cx="8750729" cy="5172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7666" y="3185269"/>
                <a:ext cx="2316660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𝒙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∈(−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66" y="3185269"/>
                <a:ext cx="2316660" cy="50783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035837" y="2931790"/>
                <a:ext cx="3797835" cy="8786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700" b="1" i="1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𝟓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num>
                        <m:den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𝟐𝟓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837" y="2931790"/>
                <a:ext cx="3797835" cy="8786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50784" y="3871242"/>
                <a:ext cx="7812973" cy="9327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7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ru-RU" sz="27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𝟐𝟓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𝟒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ru-RU" sz="27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7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700" b="1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2700" b="1" i="1" smtClean="0">
                                  <a:latin typeface="Cambria Math"/>
                                </a:rPr>
                                <m:t>𝟐𝟓</m:t>
                              </m:r>
                            </m:e>
                          </m:d>
                        </m:e>
                        <m:sup>
                          <m:r>
                            <a:rPr lang="en-US" sz="27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700" b="1" i="1" smtClean="0">
                          <a:latin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</a:rPr>
                        <m:t>𝟓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7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  <a:ea typeface="Cambria Math"/>
                            </a:rPr>
                            <m:t>𝟐𝟓</m:t>
                          </m:r>
                        </m:e>
                      </m:d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700" b="1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2700" b="1" i="1" dirty="0"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700" b="1" i="1" smtClean="0">
                        <a:latin typeface="Cambria Math"/>
                        <a:ea typeface="Cambria Math"/>
                      </a:rPr>
                      <m:t>=−</m:t>
                    </m:r>
                    <m:r>
                      <a:rPr lang="en-US" sz="2700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700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700" b="1" i="1" smtClean="0">
                        <a:latin typeface="Cambria Math"/>
                        <a:ea typeface="Cambria Math"/>
                      </a:rPr>
                      <m:t>𝟎𝟑𝟏</m:t>
                    </m:r>
                  </m:oMath>
                </a14:m>
                <a:r>
                  <a:rPr lang="en-US" sz="2700" b="1" i="1" dirty="0">
                    <a:latin typeface="Cambria Math"/>
                    <a:ea typeface="Cambria Math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784" y="3871242"/>
                <a:ext cx="7812973" cy="93275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91678" y="4443959"/>
                <a:ext cx="2689711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ru-RU" sz="27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7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7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en-US" sz="2700" b="1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2700" b="1" i="1" smtClean="0">
                              <a:latin typeface="Cambria Math"/>
                            </a:rPr>
                            <m:t>𝟎𝟑𝟏</m:t>
                          </m:r>
                        </m:e>
                      </m:d>
                      <m:r>
                        <a:rPr lang="en-US" sz="2700" b="1" i="1" smtClean="0">
                          <a:latin typeface="Cambria Math"/>
                        </a:rPr>
                        <m:t>&lt;</m:t>
                      </m:r>
                      <m:r>
                        <a:rPr lang="en-US" sz="2700" b="1" i="1" smtClean="0">
                          <a:latin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1678" y="4443959"/>
                <a:ext cx="2689711" cy="5078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39714" y="4443958"/>
                <a:ext cx="1920718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1" i="1" smtClean="0">
                          <a:latin typeface="Cambria Math"/>
                        </a:rPr>
                        <m:t>𝒙</m:t>
                      </m:r>
                      <m:r>
                        <a:rPr lang="en-US" sz="2700" b="1" i="1" smtClean="0">
                          <a:latin typeface="Cambria Math"/>
                        </a:rPr>
                        <m:t>=−</m:t>
                      </m:r>
                      <m:r>
                        <a:rPr lang="en-US" sz="2700" b="1" i="1" smtClean="0">
                          <a:latin typeface="Cambria Math"/>
                        </a:rPr>
                        <m:t>𝟎</m:t>
                      </m:r>
                      <m:r>
                        <a:rPr lang="en-US" sz="2700" b="1" i="1" smtClean="0">
                          <a:latin typeface="Cambria Math"/>
                        </a:rPr>
                        <m:t>,</m:t>
                      </m:r>
                      <m:r>
                        <a:rPr lang="en-US" sz="2700" b="1" i="1" smtClean="0"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ru-RU" sz="27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9714" y="4443958"/>
                <a:ext cx="1920718" cy="50783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033402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287524" y="748892"/>
                <a:ext cx="8568952" cy="38318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700" b="1" i="1" dirty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Рациональные неравенства одной переменной и методы их решения</a:t>
                </a:r>
              </a:p>
              <a:p>
                <a:pPr algn="just"/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Пусть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– рациональные выражения. Отношения вида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)&gt;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)&lt;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)≤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называются </a:t>
                </a:r>
                <a:r>
                  <a:rPr lang="ru-RU" sz="27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рациональными неравенствами.</a:t>
                </a:r>
                <a:endParaRPr lang="ru-RU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524" y="748892"/>
                <a:ext cx="8568952" cy="3831818"/>
              </a:xfrm>
              <a:prstGeom prst="rect">
                <a:avLst/>
              </a:prstGeom>
              <a:blipFill>
                <a:blip r:embed="rId3"/>
                <a:stretch>
                  <a:fillRect l="-1351" t="-1433" r="-1778" b="-33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663919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95536" y="1707654"/>
                <a:ext cx="8568952" cy="13388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Всякое значение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ru-RU" sz="27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обращающее неравенство </a:t>
                </a:r>
                <a:r>
                  <a:rPr lang="ru-RU" sz="27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в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истинное числовое неравенство, называется решением неравенства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707654"/>
                <a:ext cx="8568952" cy="1338828"/>
              </a:xfrm>
              <a:prstGeom prst="rect">
                <a:avLst/>
              </a:prstGeom>
              <a:blipFill rotWithShape="0">
                <a:blip r:embed="rId3"/>
                <a:stretch>
                  <a:fillRect l="-1351" t="-4091" r="-1351" b="-113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499315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95536" y="987574"/>
                <a:ext cx="8568952" cy="391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1.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2(2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−5)(3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−8)(5−4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)&lt;0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Будем решать неравенство методом интервалов. </a:t>
                </a:r>
              </a:p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Приравняв выражения в скобках к нулю, получим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ru-RU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Эти числа разбивают числовую прямую на интервалы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∞;</m:t>
                          </m:r>
                          <m:f>
                            <m:fPr>
                              <m:ctrlP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ru-RU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  <m:d>
                        <m:dPr>
                          <m:ctrlP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ru-RU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d>
                        <m:dPr>
                          <m:ctrlP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ru-RU" sz="27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ru-RU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,(</m:t>
                      </m:r>
                      <m:f>
                        <m:fPr>
                          <m:ctrlP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a:rPr lang="ru-RU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ru-RU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;∞)</m:t>
                      </m:r>
                    </m:oMath>
                  </m:oMathPara>
                </a14:m>
                <a:endParaRPr lang="ru-RU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87574"/>
                <a:ext cx="8568952" cy="3910301"/>
              </a:xfrm>
              <a:prstGeom prst="rect">
                <a:avLst/>
              </a:prstGeom>
              <a:blipFill>
                <a:blip r:embed="rId3"/>
                <a:stretch>
                  <a:fillRect l="-1351" t="-14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47802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23528" y="915566"/>
                <a:ext cx="8568952" cy="3569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1.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2(2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−5)(3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−8)(5−4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)&lt;0</m:t>
                    </m:r>
                  </m:oMath>
                </a14:m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Выберем произвольное значение, например,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из интервала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;∞)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и, подставим в неравенство, заключаем, что на этом интервале наше неравенство верно. Значит оно верно и на интервале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num>
                          <m:den>
                            <m:r>
                              <a:rPr lang="ru-RU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f>
                          <m:fPr>
                            <m:ctrlPr>
                              <a:rPr lang="ru-RU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num>
                          <m:den>
                            <m:r>
                              <a:rPr lang="ru-RU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ru-RU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;∞)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15566"/>
                <a:ext cx="8568952" cy="3569888"/>
              </a:xfrm>
              <a:prstGeom prst="rect">
                <a:avLst/>
              </a:prstGeom>
              <a:blipFill>
                <a:blip r:embed="rId3"/>
                <a:stretch>
                  <a:fillRect l="-1351" t="-1536" r="-1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64EDF9B4-2CC7-40EA-AE7C-F21DBB1B576B}"/>
                  </a:ext>
                </a:extLst>
              </p:cNvPr>
              <p:cNvSpPr txBox="1"/>
              <p:nvPr/>
            </p:nvSpPr>
            <p:spPr>
              <a:xfrm>
                <a:off x="1891313" y="4475897"/>
                <a:ext cx="396262" cy="6748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EDF9B4-2CC7-40EA-AE7C-F21DBB1B57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313" y="4475897"/>
                <a:ext cx="396262" cy="6748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A797F395-A351-49A5-BB90-BBDC1A0A7AE1}"/>
                  </a:ext>
                </a:extLst>
              </p:cNvPr>
              <p:cNvSpPr txBox="1"/>
              <p:nvPr/>
            </p:nvSpPr>
            <p:spPr>
              <a:xfrm>
                <a:off x="3242658" y="4447233"/>
                <a:ext cx="396262" cy="6748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797F395-A351-49A5-BB90-BBDC1A0A7A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658" y="4447233"/>
                <a:ext cx="396262" cy="6748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C9AA427E-C5BD-4B41-9C86-4C551FF56A23}"/>
              </a:ext>
            </a:extLst>
          </p:cNvPr>
          <p:cNvCxnSpPr>
            <a:cxnSpLocks/>
          </p:cNvCxnSpPr>
          <p:nvPr/>
        </p:nvCxnSpPr>
        <p:spPr>
          <a:xfrm flipV="1">
            <a:off x="1043608" y="4480075"/>
            <a:ext cx="5256584" cy="11251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93A4841A-E83B-450B-8093-D9E2298B70D6}"/>
              </a:ext>
            </a:extLst>
          </p:cNvPr>
          <p:cNvSpPr/>
          <p:nvPr/>
        </p:nvSpPr>
        <p:spPr>
          <a:xfrm>
            <a:off x="4694549" y="443862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6C31DC56-3CBB-4966-A07F-C9230D98F9F0}"/>
                  </a:ext>
                </a:extLst>
              </p:cNvPr>
              <p:cNvSpPr txBox="1"/>
              <p:nvPr/>
            </p:nvSpPr>
            <p:spPr>
              <a:xfrm>
                <a:off x="4500605" y="4462534"/>
                <a:ext cx="396262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2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C31DC56-3CBB-4966-A07F-C9230D98F9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605" y="4462534"/>
                <a:ext cx="396262" cy="6705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E2D1FCB0-9475-47D4-9698-B27E4B603893}"/>
              </a:ext>
            </a:extLst>
          </p:cNvPr>
          <p:cNvSpPr/>
          <p:nvPr/>
        </p:nvSpPr>
        <p:spPr>
          <a:xfrm>
            <a:off x="2172792" y="44396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9289EBED-738E-4601-937A-2EF2E471CBA0}"/>
              </a:ext>
            </a:extLst>
          </p:cNvPr>
          <p:cNvSpPr/>
          <p:nvPr/>
        </p:nvSpPr>
        <p:spPr>
          <a:xfrm>
            <a:off x="3388923" y="442037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уга 1">
            <a:extLst>
              <a:ext uri="{FF2B5EF4-FFF2-40B4-BE49-F238E27FC236}">
                <a16:creationId xmlns:a16="http://schemas.microsoft.com/office/drawing/2014/main" xmlns="" id="{907DAEF4-C3E1-4318-AB12-1952C6064511}"/>
              </a:ext>
            </a:extLst>
          </p:cNvPr>
          <p:cNvSpPr/>
          <p:nvPr/>
        </p:nvSpPr>
        <p:spPr>
          <a:xfrm>
            <a:off x="77188" y="4204171"/>
            <a:ext cx="2113176" cy="467248"/>
          </a:xfrm>
          <a:prstGeom prst="arc">
            <a:avLst>
              <a:gd name="adj1" fmla="val 15451929"/>
              <a:gd name="adj2" fmla="val 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уга 2">
            <a:extLst>
              <a:ext uri="{FF2B5EF4-FFF2-40B4-BE49-F238E27FC236}">
                <a16:creationId xmlns:a16="http://schemas.microsoft.com/office/drawing/2014/main" xmlns="" id="{A02D344D-68E4-40B3-887F-B7BCAC6DC279}"/>
              </a:ext>
            </a:extLst>
          </p:cNvPr>
          <p:cNvSpPr/>
          <p:nvPr/>
        </p:nvSpPr>
        <p:spPr>
          <a:xfrm>
            <a:off x="2206229" y="4240929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>
            <a:extLst>
              <a:ext uri="{FF2B5EF4-FFF2-40B4-BE49-F238E27FC236}">
                <a16:creationId xmlns:a16="http://schemas.microsoft.com/office/drawing/2014/main" xmlns="" id="{11364EA3-7548-4BC8-A393-46DE532D073F}"/>
              </a:ext>
            </a:extLst>
          </p:cNvPr>
          <p:cNvSpPr/>
          <p:nvPr/>
        </p:nvSpPr>
        <p:spPr>
          <a:xfrm>
            <a:off x="3456598" y="4252038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>
            <a:extLst>
              <a:ext uri="{FF2B5EF4-FFF2-40B4-BE49-F238E27FC236}">
                <a16:creationId xmlns:a16="http://schemas.microsoft.com/office/drawing/2014/main" xmlns="" id="{423CF8D8-ACC3-4F43-A432-2DAED2849887}"/>
              </a:ext>
            </a:extLst>
          </p:cNvPr>
          <p:cNvSpPr/>
          <p:nvPr/>
        </p:nvSpPr>
        <p:spPr>
          <a:xfrm>
            <a:off x="4717493" y="4204171"/>
            <a:ext cx="2113176" cy="467248"/>
          </a:xfrm>
          <a:prstGeom prst="arc">
            <a:avLst>
              <a:gd name="adj1" fmla="val 10818983"/>
              <a:gd name="adj2" fmla="val 189694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22CE6ADD-D2C5-4B21-B42B-AF6E328B8FA0}"/>
                  </a:ext>
                </a:extLst>
              </p:cNvPr>
              <p:cNvSpPr txBox="1"/>
              <p:nvPr/>
            </p:nvSpPr>
            <p:spPr>
              <a:xfrm>
                <a:off x="1344156" y="4152931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2CE6ADD-D2C5-4B21-B42B-AF6E328B8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156" y="4152931"/>
                <a:ext cx="298159" cy="369332"/>
              </a:xfrm>
              <a:prstGeom prst="rect">
                <a:avLst/>
              </a:prstGeom>
              <a:blipFill>
                <a:blip r:embed="rId7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B9F9017A-7282-4ABE-BCCF-E4E546D34D9F}"/>
                  </a:ext>
                </a:extLst>
              </p:cNvPr>
              <p:cNvSpPr txBox="1"/>
              <p:nvPr/>
            </p:nvSpPr>
            <p:spPr>
              <a:xfrm>
                <a:off x="5338314" y="4147380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9F9017A-7282-4ABE-BCCF-E4E546D34D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8314" y="4147380"/>
                <a:ext cx="298159" cy="369332"/>
              </a:xfrm>
              <a:prstGeom prst="rect">
                <a:avLst/>
              </a:prstGeom>
              <a:blipFill>
                <a:blip r:embed="rId8"/>
                <a:stretch>
                  <a:fillRect l="-6122" r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xmlns="" id="{69D296FA-7F5A-4F93-A67A-95B8667F42B4}"/>
                  </a:ext>
                </a:extLst>
              </p:cNvPr>
              <p:cNvSpPr txBox="1"/>
              <p:nvPr/>
            </p:nvSpPr>
            <p:spPr>
              <a:xfrm>
                <a:off x="3883552" y="4147380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9D296FA-7F5A-4F93-A67A-95B8667F42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3552" y="4147380"/>
                <a:ext cx="298159" cy="369332"/>
              </a:xfrm>
              <a:prstGeom prst="rect">
                <a:avLst/>
              </a:prstGeom>
              <a:blipFill>
                <a:blip r:embed="rId9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CFDB15D0-FF82-457D-8656-64869FA08CEA}"/>
                  </a:ext>
                </a:extLst>
              </p:cNvPr>
              <p:cNvSpPr txBox="1"/>
              <p:nvPr/>
            </p:nvSpPr>
            <p:spPr>
              <a:xfrm>
                <a:off x="2623120" y="4161478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FDB15D0-FF82-457D-8656-64869FA08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3120" y="4161478"/>
                <a:ext cx="298159" cy="369332"/>
              </a:xfrm>
              <a:prstGeom prst="rect">
                <a:avLst/>
              </a:prstGeom>
              <a:blipFill>
                <a:blip r:embed="rId10"/>
                <a:stretch>
                  <a:fillRect l="-4082" r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136548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  <p:bldP spid="10" grpId="0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A2B00C43-EDF0-4997-878F-B67399181E98}"/>
                  </a:ext>
                </a:extLst>
              </p:cNvPr>
              <p:cNvSpPr txBox="1"/>
              <p:nvPr/>
            </p:nvSpPr>
            <p:spPr>
              <a:xfrm>
                <a:off x="395536" y="987574"/>
                <a:ext cx="8568952" cy="3646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Bef>
                    <a:spcPts val="600"/>
                  </a:spcBef>
                </a:pPr>
                <a:r>
                  <a:rPr lang="ru-RU" sz="2700" b="1" i="1" dirty="0">
                    <a:solidFill>
                      <a:srgbClr val="92D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2. </a:t>
                </a:r>
                <a:r>
                  <a:rPr lang="ru-RU" sz="27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неравенство: </a:t>
                </a:r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7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7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+1)(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−3)</m:t>
                          </m:r>
                        </m:num>
                        <m:den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−2)(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27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−4)</m:t>
                          </m:r>
                        </m:den>
                      </m:f>
                      <m:r>
                        <a:rPr lang="en-US" sz="27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7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−2≠0   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≠2</m:t>
                      </m:r>
                    </m:oMath>
                  </m:oMathPara>
                </a14:m>
                <a:endParaRPr lang="en-US" sz="27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−4≠0   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≠4</m:t>
                      </m:r>
                    </m:oMath>
                  </m:oMathPara>
                </a14:m>
                <a:endParaRPr lang="en-US" sz="27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:r>
                  <a:rPr lang="ru-RU" sz="27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Умножим обе части уравнения 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−2)</m:t>
                        </m:r>
                      </m:e>
                      <m:sup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ru-RU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−4)</m:t>
                        </m:r>
                      </m:e>
                      <m:sup>
                        <m:r>
                          <a:rPr lang="en-US" sz="27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7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:r>
                  <a:rPr lang="ru-RU" sz="27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и получим равносильное неравенство: </a:t>
                </a:r>
                <a:endParaRPr lang="en-US" sz="27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+1)</m:t>
                      </m:r>
                      <m:sSup>
                        <m:sSupPr>
                          <m:ctrlP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7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−3)(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−2)(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−4)&gt;0</m:t>
                      </m:r>
                    </m:oMath>
                  </m:oMathPara>
                </a14:m>
                <a:endParaRPr lang="en-US" sz="2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2B00C43-EDF0-4997-878F-B6739918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87574"/>
                <a:ext cx="8568952" cy="3646704"/>
              </a:xfrm>
              <a:prstGeom prst="rect">
                <a:avLst/>
              </a:prstGeom>
              <a:blipFill rotWithShape="0">
                <a:blip r:embed="rId3"/>
                <a:stretch>
                  <a:fillRect l="-1351" t="-1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1265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Дуга 19">
            <a:extLst>
              <a:ext uri="{FF2B5EF4-FFF2-40B4-BE49-F238E27FC236}">
                <a16:creationId xmlns:a16="http://schemas.microsoft.com/office/drawing/2014/main" xmlns="" id="{D0DB7AD2-1159-4B35-8B54-0E0966C281BE}"/>
              </a:ext>
            </a:extLst>
          </p:cNvPr>
          <p:cNvSpPr/>
          <p:nvPr/>
        </p:nvSpPr>
        <p:spPr>
          <a:xfrm>
            <a:off x="-142009" y="2227690"/>
            <a:ext cx="2113176" cy="467248"/>
          </a:xfrm>
          <a:prstGeom prst="arc">
            <a:avLst>
              <a:gd name="adj1" fmla="val 15451929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object 2"/>
          <p:cNvSpPr/>
          <p:nvPr/>
        </p:nvSpPr>
        <p:spPr>
          <a:xfrm>
            <a:off x="14556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4"/>
          <p:cNvSpPr txBox="1">
            <a:spLocks/>
          </p:cNvSpPr>
          <p:nvPr/>
        </p:nvSpPr>
        <p:spPr>
          <a:xfrm>
            <a:off x="35496" y="57562"/>
            <a:ext cx="9108501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РАЦИОНАЛЬНЫЕ НЕРАВЕНСТВА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A8E249C1-8B7B-4FA4-838B-FB29AC62BC33}"/>
                  </a:ext>
                </a:extLst>
              </p:cNvPr>
              <p:cNvSpPr txBox="1"/>
              <p:nvPr/>
            </p:nvSpPr>
            <p:spPr>
              <a:xfrm>
                <a:off x="395536" y="987574"/>
                <a:ext cx="8496944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+1)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−3)(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−2)(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−4)&gt;0</m:t>
                      </m:r>
                    </m:oMath>
                  </m:oMathPara>
                </a14:m>
                <a:endParaRPr lang="en-US" sz="28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=−1,</m:t>
                    </m:r>
                  </m:oMath>
                </a14:m>
                <a:r>
                  <a:rPr lang="en-US" sz="28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</m:t>
                    </m:r>
                  </m:oMath>
                </a14:m>
                <a:r>
                  <a:rPr lang="en-US" sz="28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b>
                    </m:sSub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</m:oMath>
                </a14:m>
                <a:endParaRPr lang="en-US" sz="28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E249C1-8B7B-4FA4-838B-FB29AC62B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87574"/>
                <a:ext cx="8496944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7714B55A-5BAF-47F2-B0B9-8CCC40399B9A}"/>
              </a:ext>
            </a:extLst>
          </p:cNvPr>
          <p:cNvCxnSpPr>
            <a:cxnSpLocks/>
          </p:cNvCxnSpPr>
          <p:nvPr/>
        </p:nvCxnSpPr>
        <p:spPr>
          <a:xfrm>
            <a:off x="832248" y="2532267"/>
            <a:ext cx="7556176" cy="13527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B6A5451-2A55-4923-9941-78E724ED480E}"/>
              </a:ext>
            </a:extLst>
          </p:cNvPr>
          <p:cNvSpPr/>
          <p:nvPr/>
        </p:nvSpPr>
        <p:spPr>
          <a:xfrm>
            <a:off x="4483189" y="2479569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72A85910-C4C6-4490-BE48-0B9143BF7621}"/>
              </a:ext>
            </a:extLst>
          </p:cNvPr>
          <p:cNvSpPr/>
          <p:nvPr/>
        </p:nvSpPr>
        <p:spPr>
          <a:xfrm>
            <a:off x="1961432" y="248055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0A6C4D9E-617C-4D9E-9BD5-68D3AA183CDF}"/>
              </a:ext>
            </a:extLst>
          </p:cNvPr>
          <p:cNvSpPr/>
          <p:nvPr/>
        </p:nvSpPr>
        <p:spPr>
          <a:xfrm>
            <a:off x="3177563" y="2461314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>
            <a:extLst>
              <a:ext uri="{FF2B5EF4-FFF2-40B4-BE49-F238E27FC236}">
                <a16:creationId xmlns:a16="http://schemas.microsoft.com/office/drawing/2014/main" xmlns="" id="{0D4CF251-AD9C-41DD-A335-E82D0A95F52C}"/>
              </a:ext>
            </a:extLst>
          </p:cNvPr>
          <p:cNvSpPr/>
          <p:nvPr/>
        </p:nvSpPr>
        <p:spPr>
          <a:xfrm>
            <a:off x="1994869" y="2281869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>
            <a:extLst>
              <a:ext uri="{FF2B5EF4-FFF2-40B4-BE49-F238E27FC236}">
                <a16:creationId xmlns:a16="http://schemas.microsoft.com/office/drawing/2014/main" xmlns="" id="{1C37D6FA-9AAF-4A34-A227-286D1F47ABB7}"/>
              </a:ext>
            </a:extLst>
          </p:cNvPr>
          <p:cNvSpPr/>
          <p:nvPr/>
        </p:nvSpPr>
        <p:spPr>
          <a:xfrm>
            <a:off x="3245238" y="2292978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>
            <a:extLst>
              <a:ext uri="{FF2B5EF4-FFF2-40B4-BE49-F238E27FC236}">
                <a16:creationId xmlns:a16="http://schemas.microsoft.com/office/drawing/2014/main" xmlns="" id="{9E52EE78-D163-43B0-9C3E-B3C6744A1757}"/>
              </a:ext>
            </a:extLst>
          </p:cNvPr>
          <p:cNvSpPr/>
          <p:nvPr/>
        </p:nvSpPr>
        <p:spPr>
          <a:xfrm>
            <a:off x="7021356" y="2222720"/>
            <a:ext cx="2113176" cy="467248"/>
          </a:xfrm>
          <a:prstGeom prst="arc">
            <a:avLst>
              <a:gd name="adj1" fmla="val 10818983"/>
              <a:gd name="adj2" fmla="val 1896944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B3E2FC1C-58FF-4044-A84A-F586376A451D}"/>
                  </a:ext>
                </a:extLst>
              </p:cNvPr>
              <p:cNvSpPr txBox="1"/>
              <p:nvPr/>
            </p:nvSpPr>
            <p:spPr>
              <a:xfrm>
                <a:off x="1132796" y="2193871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E2FC1C-58FF-4044-A84A-F586376A4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796" y="2193871"/>
                <a:ext cx="298159" cy="369332"/>
              </a:xfrm>
              <a:prstGeom prst="rect">
                <a:avLst/>
              </a:prstGeom>
              <a:blipFill>
                <a:blip r:embed="rId4"/>
                <a:stretch>
                  <a:fillRect l="-20408" r="-20408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56C2D6FE-596B-4115-AB9D-813FE3CDFEBE}"/>
                  </a:ext>
                </a:extLst>
              </p:cNvPr>
              <p:cNvSpPr txBox="1"/>
              <p:nvPr/>
            </p:nvSpPr>
            <p:spPr>
              <a:xfrm>
                <a:off x="6188368" y="2205109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6C2D6FE-596B-4115-AB9D-813FE3CDFE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8368" y="2205109"/>
                <a:ext cx="298159" cy="369332"/>
              </a:xfrm>
              <a:prstGeom prst="rect">
                <a:avLst/>
              </a:prstGeom>
              <a:blipFill>
                <a:blip r:embed="rId5"/>
                <a:stretch>
                  <a:fillRect l="-4082" r="-61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D64AAEEF-99F6-40AC-9542-F9BA2C8DC12A}"/>
                  </a:ext>
                </a:extLst>
              </p:cNvPr>
              <p:cNvSpPr txBox="1"/>
              <p:nvPr/>
            </p:nvSpPr>
            <p:spPr>
              <a:xfrm>
                <a:off x="2411760" y="2202418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64AAEEF-99F6-40AC-9542-F9BA2C8DC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202418"/>
                <a:ext cx="298159" cy="369332"/>
              </a:xfrm>
              <a:prstGeom prst="rect">
                <a:avLst/>
              </a:prstGeom>
              <a:blipFill>
                <a:blip r:embed="rId6"/>
                <a:stretch>
                  <a:fillRect l="-6122" r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Овал 28">
            <a:extLst>
              <a:ext uri="{FF2B5EF4-FFF2-40B4-BE49-F238E27FC236}">
                <a16:creationId xmlns:a16="http://schemas.microsoft.com/office/drawing/2014/main" xmlns="" id="{66ADE275-E951-449C-A555-8E2A9815D9FA}"/>
              </a:ext>
            </a:extLst>
          </p:cNvPr>
          <p:cNvSpPr/>
          <p:nvPr/>
        </p:nvSpPr>
        <p:spPr>
          <a:xfrm>
            <a:off x="6995164" y="2468807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xmlns="" id="{8B580EC9-6B98-479B-A775-D25DC832A156}"/>
              </a:ext>
            </a:extLst>
          </p:cNvPr>
          <p:cNvSpPr/>
          <p:nvPr/>
        </p:nvSpPr>
        <p:spPr>
          <a:xfrm>
            <a:off x="4473407" y="2469792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xmlns="" id="{CA1B3CCB-231F-478F-8700-56FDDA31C08C}"/>
              </a:ext>
            </a:extLst>
          </p:cNvPr>
          <p:cNvSpPr/>
          <p:nvPr/>
        </p:nvSpPr>
        <p:spPr>
          <a:xfrm>
            <a:off x="5689538" y="2450552"/>
            <a:ext cx="45888" cy="47809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Дуга 31">
            <a:extLst>
              <a:ext uri="{FF2B5EF4-FFF2-40B4-BE49-F238E27FC236}">
                <a16:creationId xmlns:a16="http://schemas.microsoft.com/office/drawing/2014/main" xmlns="" id="{745E51FE-50FC-4E50-899A-03BD61A4A34E}"/>
              </a:ext>
            </a:extLst>
          </p:cNvPr>
          <p:cNvSpPr/>
          <p:nvPr/>
        </p:nvSpPr>
        <p:spPr>
          <a:xfrm>
            <a:off x="4483189" y="2273607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>
            <a:extLst>
              <a:ext uri="{FF2B5EF4-FFF2-40B4-BE49-F238E27FC236}">
                <a16:creationId xmlns:a16="http://schemas.microsoft.com/office/drawing/2014/main" xmlns="" id="{CB07F2C6-B1DE-4DBF-9194-A54D0C382250}"/>
              </a:ext>
            </a:extLst>
          </p:cNvPr>
          <p:cNvSpPr/>
          <p:nvPr/>
        </p:nvSpPr>
        <p:spPr>
          <a:xfrm>
            <a:off x="5757213" y="2282216"/>
            <a:ext cx="1242356" cy="336672"/>
          </a:xfrm>
          <a:prstGeom prst="arc">
            <a:avLst>
              <a:gd name="adj1" fmla="val 10860807"/>
              <a:gd name="adj2" fmla="val 2153441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F658DCD8-1019-45D0-BA2C-F1C1E00F3E87}"/>
                  </a:ext>
                </a:extLst>
              </p:cNvPr>
              <p:cNvSpPr txBox="1"/>
              <p:nvPr/>
            </p:nvSpPr>
            <p:spPr>
              <a:xfrm>
                <a:off x="4998204" y="2214984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658DCD8-1019-45D0-BA2C-F1C1E00F3E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204" y="2214984"/>
                <a:ext cx="298159" cy="369332"/>
              </a:xfrm>
              <a:prstGeom prst="rect">
                <a:avLst/>
              </a:prstGeom>
              <a:blipFill>
                <a:blip r:embed="rId7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xmlns="" id="{DED38B19-5DE7-454F-B426-3D63AD36EEC5}"/>
                  </a:ext>
                </a:extLst>
              </p:cNvPr>
              <p:cNvSpPr txBox="1"/>
              <p:nvPr/>
            </p:nvSpPr>
            <p:spPr>
              <a:xfrm>
                <a:off x="3715903" y="2227690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ED38B19-5DE7-454F-B426-3D63AD36EE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903" y="2227690"/>
                <a:ext cx="298159" cy="369332"/>
              </a:xfrm>
              <a:prstGeom prst="rect">
                <a:avLst/>
              </a:prstGeom>
              <a:blipFill>
                <a:blip r:embed="rId8"/>
                <a:stretch>
                  <a:fillRect l="-6250" r="-6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CBC0FA10-4FB4-4859-8561-7BDD67DDCF02}"/>
                  </a:ext>
                </a:extLst>
              </p:cNvPr>
              <p:cNvSpPr txBox="1"/>
              <p:nvPr/>
            </p:nvSpPr>
            <p:spPr>
              <a:xfrm>
                <a:off x="7572149" y="2219483"/>
                <a:ext cx="2981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BC0FA10-4FB4-4859-8561-7BDD67DDCF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149" y="2219483"/>
                <a:ext cx="298159" cy="369332"/>
              </a:xfrm>
              <a:prstGeom prst="rect">
                <a:avLst/>
              </a:prstGeom>
              <a:blipFill>
                <a:blip r:embed="rId9"/>
                <a:stretch>
                  <a:fillRect l="-20408" r="-20408"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F1B0997-1847-4D63-BA94-6A1065A332CB}"/>
                  </a:ext>
                </a:extLst>
              </p:cNvPr>
              <p:cNvSpPr txBox="1"/>
              <p:nvPr/>
            </p:nvSpPr>
            <p:spPr>
              <a:xfrm>
                <a:off x="1625602" y="2607551"/>
                <a:ext cx="56586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F1B0997-1847-4D63-BA94-6A1065A332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5602" y="2607551"/>
                <a:ext cx="565861" cy="4462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19576EEC-AE75-462B-9AB1-7CCC709DDE25}"/>
                  </a:ext>
                </a:extLst>
              </p:cNvPr>
              <p:cNvSpPr txBox="1"/>
              <p:nvPr/>
            </p:nvSpPr>
            <p:spPr>
              <a:xfrm>
                <a:off x="3074233" y="2627233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9576EEC-AE75-462B-9AB1-7CCC709DDE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233" y="2627233"/>
                <a:ext cx="288541" cy="44627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xmlns="" id="{7D5BBE00-B579-4ABB-A0D4-9F18D8C27787}"/>
                  </a:ext>
                </a:extLst>
              </p:cNvPr>
              <p:cNvSpPr txBox="1"/>
              <p:nvPr/>
            </p:nvSpPr>
            <p:spPr>
              <a:xfrm>
                <a:off x="4356782" y="2590549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7D5BBE00-B579-4ABB-A0D4-9F18D8C27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782" y="2590549"/>
                <a:ext cx="288541" cy="44627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C5CBA45F-FF05-4460-8243-CDB92C3CC57F}"/>
                  </a:ext>
                </a:extLst>
              </p:cNvPr>
              <p:cNvSpPr txBox="1"/>
              <p:nvPr/>
            </p:nvSpPr>
            <p:spPr>
              <a:xfrm>
                <a:off x="5588429" y="2597629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5CBA45F-FF05-4460-8243-CDB92C3CC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8429" y="2597629"/>
                <a:ext cx="288541" cy="44627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3AE38E96-8561-4529-A5B2-737B6E260C7D}"/>
                  </a:ext>
                </a:extLst>
              </p:cNvPr>
              <p:cNvSpPr txBox="1"/>
              <p:nvPr/>
            </p:nvSpPr>
            <p:spPr>
              <a:xfrm>
                <a:off x="6870160" y="2606262"/>
                <a:ext cx="28854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AE38E96-8561-4529-A5B2-737B6E260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0160" y="2606262"/>
                <a:ext cx="288541" cy="44627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717B1857-5BB9-4575-9F02-524FC2CA3D05}"/>
                  </a:ext>
                </a:extLst>
              </p:cNvPr>
              <p:cNvSpPr txBox="1"/>
              <p:nvPr/>
            </p:nvSpPr>
            <p:spPr>
              <a:xfrm>
                <a:off x="8151891" y="2635440"/>
                <a:ext cx="252969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17B1857-5BB9-4575-9F02-524FC2CA3D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1891" y="2635440"/>
                <a:ext cx="252969" cy="44627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xmlns="" id="{1A0CEB9A-1885-45C4-A8B9-CA4140F09405}"/>
                  </a:ext>
                </a:extLst>
              </p:cNvPr>
              <p:cNvSpPr txBox="1"/>
              <p:nvPr/>
            </p:nvSpPr>
            <p:spPr>
              <a:xfrm>
                <a:off x="2807603" y="3709650"/>
                <a:ext cx="556165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∞;−</m:t>
                          </m:r>
                          <m:r>
                            <a:rPr lang="ru-RU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ru-RU" b="1" i="1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)∪(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ru-RU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;∞)</m:t>
                      </m:r>
                    </m:oMath>
                  </m:oMathPara>
                </a14:m>
                <a:endParaRPr lang="ru-RU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1A0CEB9A-1885-45C4-A8B9-CA4140F09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603" y="3709650"/>
                <a:ext cx="5561651" cy="44627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82335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9" grpId="0" animBg="1"/>
      <p:bldP spid="30" grpId="0" animBg="1"/>
      <p:bldP spid="31" grpId="0" animBg="1"/>
      <p:bldP spid="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145276ff445974ea4c4ae548255ccea9a7056a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14758</TotalTime>
  <Words>478</Words>
  <Application>Microsoft Office PowerPoint</Application>
  <PresentationFormat>Экран (16:9)</PresentationFormat>
  <Paragraphs>155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1257</cp:revision>
  <dcterms:created xsi:type="dcterms:W3CDTF">2020-04-09T07:32:19Z</dcterms:created>
  <dcterms:modified xsi:type="dcterms:W3CDTF">2020-12-18T01:50:30Z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