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1381" r:id="rId2"/>
    <p:sldId id="1617" r:id="rId3"/>
    <p:sldId id="1618" r:id="rId4"/>
    <p:sldId id="1619" r:id="rId5"/>
    <p:sldId id="1620" r:id="rId6"/>
    <p:sldId id="1621" r:id="rId7"/>
    <p:sldId id="1622" r:id="rId8"/>
    <p:sldId id="1623" r:id="rId9"/>
    <p:sldId id="1624" r:id="rId10"/>
    <p:sldId id="1625" r:id="rId11"/>
    <p:sldId id="1626" r:id="rId12"/>
    <p:sldId id="1627" r:id="rId13"/>
    <p:sldId id="1628" r:id="rId14"/>
    <p:sldId id="1535" r:id="rId15"/>
  </p:sldIdLst>
  <p:sldSz cx="9144000" cy="5143500" type="screen16x9"/>
  <p:notesSz cx="5765800" cy="3244850"/>
  <p:custDataLst>
    <p:tags r:id="rId17"/>
  </p:custDataLst>
  <p:defaultTextStyle>
    <a:defPPr>
      <a:defRPr lang="ru-RU"/>
    </a:defPPr>
    <a:lvl1pPr marL="0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4883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49768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4652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899537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24422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49305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74190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799074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6391">
          <p15:clr>
            <a:srgbClr val="A4A3A4"/>
          </p15:clr>
        </p15:guide>
        <p15:guide id="4" pos="4451">
          <p15:clr>
            <a:srgbClr val="A4A3A4"/>
          </p15:clr>
        </p15:guide>
        <p15:guide id="5" orient="horz" pos="2057">
          <p15:clr>
            <a:srgbClr val="A4A3A4"/>
          </p15:clr>
        </p15:guide>
        <p15:guide id="6" orient="horz" pos="4566">
          <p15:clr>
            <a:srgbClr val="A4A3A4"/>
          </p15:clr>
        </p15:guide>
        <p15:guide id="7" pos="1662">
          <p15:clr>
            <a:srgbClr val="A4A3A4"/>
          </p15:clr>
        </p15:guide>
        <p15:guide id="8" pos="342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67" autoAdjust="0"/>
    <p:restoredTop sz="94624" autoAdjust="0"/>
  </p:normalViewPr>
  <p:slideViewPr>
    <p:cSldViewPr>
      <p:cViewPr varScale="1">
        <p:scale>
          <a:sx n="65" d="100"/>
          <a:sy n="65" d="100"/>
        </p:scale>
        <p:origin x="806" y="53"/>
      </p:cViewPr>
      <p:guideLst>
        <p:guide orient="horz" pos="2880"/>
        <p:guide pos="2160"/>
        <p:guide orient="horz" pos="6391"/>
        <p:guide pos="4451"/>
        <p:guide orient="horz" pos="2057"/>
        <p:guide orient="horz" pos="4566"/>
        <p:guide pos="1662"/>
        <p:guide pos="342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3350CF-C603-4114-B932-646F91D14650}" type="datetimeFigureOut">
              <a:rPr lang="ru-RU" smtClean="0"/>
              <a:pPr/>
              <a:t>18.12.2020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909EBE-9F82-4E48-A1EA-E1BF2E0BBA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046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42319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684637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026958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369276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711595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053914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396234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738553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868EE-76B2-4234-9CC4-914D81A95F84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8756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868EE-76B2-4234-9CC4-914D81A95F84}" type="slidenum">
              <a:rPr lang="ru-RU" smtClean="0">
                <a:solidFill>
                  <a:prstClr val="black"/>
                </a:solidFill>
              </a:rPr>
              <a:pPr/>
              <a:t>11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8565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868EE-76B2-4234-9CC4-914D81A95F84}" type="slidenum">
              <a:rPr lang="ru-RU" smtClean="0">
                <a:solidFill>
                  <a:prstClr val="black"/>
                </a:solidFill>
              </a:rPr>
              <a:pPr/>
              <a:t>12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26781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868EE-76B2-4234-9CC4-914D81A95F84}" type="slidenum">
              <a:rPr lang="ru-RU" smtClean="0">
                <a:solidFill>
                  <a:prstClr val="black"/>
                </a:solidFill>
              </a:rPr>
              <a:pPr/>
              <a:t>13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82709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868EE-76B2-4234-9CC4-914D81A95F84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8756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868EE-76B2-4234-9CC4-914D81A95F84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95655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868EE-76B2-4234-9CC4-914D81A95F84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6207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868EE-76B2-4234-9CC4-914D81A95F84}" type="slidenum">
              <a:rPr lang="ru-RU" smtClean="0">
                <a:solidFill>
                  <a:prstClr val="black"/>
                </a:solidFill>
              </a:rPr>
              <a:pPr/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38327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868EE-76B2-4234-9CC4-914D81A95F84}" type="slidenum">
              <a:rPr lang="ru-RU" smtClean="0">
                <a:solidFill>
                  <a:prstClr val="black"/>
                </a:solidFill>
              </a:rPr>
              <a:pPr/>
              <a:t>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82542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868EE-76B2-4234-9CC4-914D81A95F84}" type="slidenum">
              <a:rPr lang="ru-RU" smtClean="0">
                <a:solidFill>
                  <a:prstClr val="black"/>
                </a:solidFill>
              </a:rPr>
              <a:pPr/>
              <a:t>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3267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868EE-76B2-4234-9CC4-914D81A95F84}" type="slidenum">
              <a:rPr lang="ru-RU" smtClean="0">
                <a:solidFill>
                  <a:prstClr val="black"/>
                </a:solidFill>
              </a:rPr>
              <a:pPr/>
              <a:t>9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6009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868EE-76B2-4234-9CC4-914D81A95F84}" type="slidenum">
              <a:rPr lang="ru-RU" smtClean="0">
                <a:solidFill>
                  <a:prstClr val="black"/>
                </a:solidFill>
              </a:rPr>
              <a:pPr/>
              <a:t>10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615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1" y="1594483"/>
            <a:ext cx="777240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1" y="2880359"/>
            <a:ext cx="6400801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9"/>
            <a:ext cx="2555002" cy="635157"/>
          </a:xfrm>
        </p:spPr>
        <p:txBody>
          <a:bodyPr lIns="0" tIns="0" rIns="0" bIns="0"/>
          <a:lstStyle>
            <a:lvl1pPr>
              <a:defRPr sz="4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16988" y="1557182"/>
            <a:ext cx="6310028" cy="537440"/>
          </a:xfrm>
        </p:spPr>
        <p:txBody>
          <a:bodyPr lIns="0" tIns="0" rIns="0" bIns="0"/>
          <a:lstStyle>
            <a:lvl1pPr>
              <a:defRPr sz="35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002" y="849896"/>
            <a:ext cx="8961724" cy="419935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06015" y="112796"/>
            <a:ext cx="8961724" cy="68043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9"/>
            <a:ext cx="2555002" cy="635157"/>
          </a:xfrm>
        </p:spPr>
        <p:txBody>
          <a:bodyPr lIns="0" tIns="0" rIns="0" bIns="0"/>
          <a:lstStyle>
            <a:lvl1pPr>
              <a:defRPr sz="4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93481" y="1142501"/>
            <a:ext cx="2893250" cy="3420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1" y="1183005"/>
            <a:ext cx="3977641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12/18/2020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508137" y="1674387"/>
            <a:ext cx="4158102" cy="1639679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9"/>
            <a:ext cx="2555002" cy="635157"/>
          </a:xfrm>
        </p:spPr>
        <p:txBody>
          <a:bodyPr lIns="0" tIns="0" rIns="0" bIns="0"/>
          <a:lstStyle>
            <a:lvl1pPr>
              <a:defRPr sz="4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12/18/2020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12/18/2020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4078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6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7" indent="-114287">
              <a:buFont typeface="Arial" panose="020B0604020202020204" pitchFamily="34" charset="0"/>
              <a:buChar char="•"/>
              <a:defRPr sz="1049"/>
            </a:lvl2pPr>
            <a:lvl3pPr marL="228575" indent="-114287">
              <a:defRPr sz="1049"/>
            </a:lvl3pPr>
            <a:lvl4pPr marL="400006" indent="-171431">
              <a:defRPr sz="1049"/>
            </a:lvl4pPr>
            <a:lvl5pPr marL="571437" indent="-171431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6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7" indent="-114287">
              <a:buFont typeface="Arial" panose="020B0604020202020204" pitchFamily="34" charset="0"/>
              <a:buChar char="•"/>
              <a:defRPr sz="1049"/>
            </a:lvl2pPr>
            <a:lvl3pPr marL="228575" indent="-114287">
              <a:defRPr sz="1049"/>
            </a:lvl3pPr>
            <a:lvl4pPr marL="400006" indent="-171431">
              <a:defRPr sz="1049"/>
            </a:lvl4pPr>
            <a:lvl5pPr marL="571437" indent="-171431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6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7" indent="-114287">
              <a:buFont typeface="Arial" panose="020B0604020202020204" pitchFamily="34" charset="0"/>
              <a:buChar char="•"/>
              <a:defRPr sz="1049"/>
            </a:lvl2pPr>
            <a:lvl3pPr marL="228575" indent="-114287">
              <a:defRPr sz="1049"/>
            </a:lvl3pPr>
            <a:lvl4pPr marL="400006" indent="-171431">
              <a:defRPr sz="1049"/>
            </a:lvl4pPr>
            <a:lvl5pPr marL="571437" indent="-171431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6032455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002" y="849896"/>
            <a:ext cx="8961724" cy="419935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7"/>
            <a:ext cx="2555002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16988" y="1557182"/>
            <a:ext cx="6310028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6"/>
            <a:ext cx="292608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1" y="4783456"/>
            <a:ext cx="210312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6"/>
            <a:ext cx="210312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724883">
        <a:defRPr>
          <a:latin typeface="+mn-lt"/>
          <a:ea typeface="+mn-ea"/>
          <a:cs typeface="+mn-cs"/>
        </a:defRPr>
      </a:lvl2pPr>
      <a:lvl3pPr marL="1449768">
        <a:defRPr>
          <a:latin typeface="+mn-lt"/>
          <a:ea typeface="+mn-ea"/>
          <a:cs typeface="+mn-cs"/>
        </a:defRPr>
      </a:lvl3pPr>
      <a:lvl4pPr marL="2174652">
        <a:defRPr>
          <a:latin typeface="+mn-lt"/>
          <a:ea typeface="+mn-ea"/>
          <a:cs typeface="+mn-cs"/>
        </a:defRPr>
      </a:lvl4pPr>
      <a:lvl5pPr marL="2899537">
        <a:defRPr>
          <a:latin typeface="+mn-lt"/>
          <a:ea typeface="+mn-ea"/>
          <a:cs typeface="+mn-cs"/>
        </a:defRPr>
      </a:lvl5pPr>
      <a:lvl6pPr marL="3624422">
        <a:defRPr>
          <a:latin typeface="+mn-lt"/>
          <a:ea typeface="+mn-ea"/>
          <a:cs typeface="+mn-cs"/>
        </a:defRPr>
      </a:lvl6pPr>
      <a:lvl7pPr marL="4349305">
        <a:defRPr>
          <a:latin typeface="+mn-lt"/>
          <a:ea typeface="+mn-ea"/>
          <a:cs typeface="+mn-cs"/>
        </a:defRPr>
      </a:lvl7pPr>
      <a:lvl8pPr marL="5074190">
        <a:defRPr>
          <a:latin typeface="+mn-lt"/>
          <a:ea typeface="+mn-ea"/>
          <a:cs typeface="+mn-cs"/>
        </a:defRPr>
      </a:lvl8pPr>
      <a:lvl9pPr marL="5799074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724883">
        <a:defRPr>
          <a:latin typeface="+mn-lt"/>
          <a:ea typeface="+mn-ea"/>
          <a:cs typeface="+mn-cs"/>
        </a:defRPr>
      </a:lvl2pPr>
      <a:lvl3pPr marL="1449768">
        <a:defRPr>
          <a:latin typeface="+mn-lt"/>
          <a:ea typeface="+mn-ea"/>
          <a:cs typeface="+mn-cs"/>
        </a:defRPr>
      </a:lvl3pPr>
      <a:lvl4pPr marL="2174652">
        <a:defRPr>
          <a:latin typeface="+mn-lt"/>
          <a:ea typeface="+mn-ea"/>
          <a:cs typeface="+mn-cs"/>
        </a:defRPr>
      </a:lvl4pPr>
      <a:lvl5pPr marL="2899537">
        <a:defRPr>
          <a:latin typeface="+mn-lt"/>
          <a:ea typeface="+mn-ea"/>
          <a:cs typeface="+mn-cs"/>
        </a:defRPr>
      </a:lvl5pPr>
      <a:lvl6pPr marL="3624422">
        <a:defRPr>
          <a:latin typeface="+mn-lt"/>
          <a:ea typeface="+mn-ea"/>
          <a:cs typeface="+mn-cs"/>
        </a:defRPr>
      </a:lvl6pPr>
      <a:lvl7pPr marL="4349305">
        <a:defRPr>
          <a:latin typeface="+mn-lt"/>
          <a:ea typeface="+mn-ea"/>
          <a:cs typeface="+mn-cs"/>
        </a:defRPr>
      </a:lvl7pPr>
      <a:lvl8pPr marL="5074190">
        <a:defRPr>
          <a:latin typeface="+mn-lt"/>
          <a:ea typeface="+mn-ea"/>
          <a:cs typeface="+mn-cs"/>
        </a:defRPr>
      </a:lvl8pPr>
      <a:lvl9pPr marL="5799074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3" Type="http://schemas.openxmlformats.org/officeDocument/2006/relationships/image" Target="../media/image42.png"/><Relationship Id="rId7" Type="http://schemas.openxmlformats.org/officeDocument/2006/relationships/image" Target="../media/image4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10" Type="http://schemas.openxmlformats.org/officeDocument/2006/relationships/image" Target="../media/image36.png"/><Relationship Id="rId4" Type="http://schemas.openxmlformats.org/officeDocument/2006/relationships/image" Target="../media/image43.png"/><Relationship Id="rId9" Type="http://schemas.openxmlformats.org/officeDocument/2006/relationships/image" Target="../media/image48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png"/><Relationship Id="rId3" Type="http://schemas.openxmlformats.org/officeDocument/2006/relationships/image" Target="../media/image50.png"/><Relationship Id="rId7" Type="http://schemas.openxmlformats.org/officeDocument/2006/relationships/image" Target="../media/image5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3.png"/><Relationship Id="rId11" Type="http://schemas.openxmlformats.org/officeDocument/2006/relationships/image" Target="../media/image58.png"/><Relationship Id="rId5" Type="http://schemas.openxmlformats.org/officeDocument/2006/relationships/image" Target="../media/image52.png"/><Relationship Id="rId10" Type="http://schemas.openxmlformats.org/officeDocument/2006/relationships/image" Target="../media/image57.png"/><Relationship Id="rId4" Type="http://schemas.openxmlformats.org/officeDocument/2006/relationships/image" Target="../media/image51.png"/><Relationship Id="rId9" Type="http://schemas.openxmlformats.org/officeDocument/2006/relationships/image" Target="../media/image56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png"/><Relationship Id="rId3" Type="http://schemas.openxmlformats.org/officeDocument/2006/relationships/image" Target="../media/image59.png"/><Relationship Id="rId7" Type="http://schemas.openxmlformats.org/officeDocument/2006/relationships/image" Target="../media/image63.png"/><Relationship Id="rId12" Type="http://schemas.openxmlformats.org/officeDocument/2006/relationships/image" Target="../media/image6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2.png"/><Relationship Id="rId11" Type="http://schemas.openxmlformats.org/officeDocument/2006/relationships/image" Target="../media/image67.png"/><Relationship Id="rId5" Type="http://schemas.openxmlformats.org/officeDocument/2006/relationships/image" Target="../media/image61.png"/><Relationship Id="rId10" Type="http://schemas.openxmlformats.org/officeDocument/2006/relationships/image" Target="../media/image66.png"/><Relationship Id="rId4" Type="http://schemas.openxmlformats.org/officeDocument/2006/relationships/image" Target="../media/image60.png"/><Relationship Id="rId9" Type="http://schemas.openxmlformats.org/officeDocument/2006/relationships/image" Target="../media/image65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png"/><Relationship Id="rId3" Type="http://schemas.openxmlformats.org/officeDocument/2006/relationships/image" Target="../media/image59.png"/><Relationship Id="rId7" Type="http://schemas.openxmlformats.org/officeDocument/2006/relationships/image" Target="../media/image63.png"/><Relationship Id="rId12" Type="http://schemas.openxmlformats.org/officeDocument/2006/relationships/image" Target="../media/image6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2.png"/><Relationship Id="rId11" Type="http://schemas.openxmlformats.org/officeDocument/2006/relationships/image" Target="../media/image67.png"/><Relationship Id="rId5" Type="http://schemas.openxmlformats.org/officeDocument/2006/relationships/image" Target="../media/image61.png"/><Relationship Id="rId10" Type="http://schemas.openxmlformats.org/officeDocument/2006/relationships/image" Target="../media/image66.png"/><Relationship Id="rId4" Type="http://schemas.openxmlformats.org/officeDocument/2006/relationships/image" Target="../media/image60.png"/><Relationship Id="rId9" Type="http://schemas.openxmlformats.org/officeDocument/2006/relationships/image" Target="../media/image65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gi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.png"/><Relationship Id="rId7" Type="http://schemas.openxmlformats.org/officeDocument/2006/relationships/image" Target="../media/image2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11" Type="http://schemas.openxmlformats.org/officeDocument/2006/relationships/image" Target="../media/image31.png"/><Relationship Id="rId5" Type="http://schemas.openxmlformats.org/officeDocument/2006/relationships/image" Target="../media/image25.png"/><Relationship Id="rId10" Type="http://schemas.openxmlformats.org/officeDocument/2006/relationships/image" Target="../media/image35.png"/><Relationship Id="rId4" Type="http://schemas.openxmlformats.org/officeDocument/2006/relationships/image" Target="../media/image24.png"/><Relationship Id="rId9" Type="http://schemas.openxmlformats.org/officeDocument/2006/relationships/image" Target="../media/image3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3.png"/><Relationship Id="rId7" Type="http://schemas.openxmlformats.org/officeDocument/2006/relationships/image" Target="../media/image2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11" Type="http://schemas.openxmlformats.org/officeDocument/2006/relationships/image" Target="../media/image31.png"/><Relationship Id="rId5" Type="http://schemas.openxmlformats.org/officeDocument/2006/relationships/image" Target="../media/image25.png"/><Relationship Id="rId10" Type="http://schemas.openxmlformats.org/officeDocument/2006/relationships/image" Target="../media/image39.png"/><Relationship Id="rId4" Type="http://schemas.openxmlformats.org/officeDocument/2006/relationships/image" Target="../media/image24.png"/><Relationship Id="rId9" Type="http://schemas.openxmlformats.org/officeDocument/2006/relationships/image" Target="../media/image3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30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12" Type="http://schemas.openxmlformats.org/officeDocument/2006/relationships/image" Target="../media/image29.png"/><Relationship Id="rId2" Type="http://schemas.openxmlformats.org/officeDocument/2006/relationships/notesSlide" Target="../notesSlides/notesSlide8.xml"/><Relationship Id="rId16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11" Type="http://schemas.openxmlformats.org/officeDocument/2006/relationships/image" Target="../media/image26.png"/><Relationship Id="rId5" Type="http://schemas.openxmlformats.org/officeDocument/2006/relationships/image" Target="../media/image18.png"/><Relationship Id="rId15" Type="http://schemas.openxmlformats.org/officeDocument/2006/relationships/image" Target="../media/image40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Relationship Id="rId14" Type="http://schemas.openxmlformats.org/officeDocument/2006/relationships/image" Target="../media/image3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xmlns="" id="{EE80F0AA-4DF1-4DBF-9AA2-5439157D8912}"/>
              </a:ext>
            </a:extLst>
          </p:cNvPr>
          <p:cNvSpPr/>
          <p:nvPr/>
        </p:nvSpPr>
        <p:spPr>
          <a:xfrm>
            <a:off x="13532" y="0"/>
            <a:ext cx="9130468" cy="161854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xmlns="" id="{96789AA7-9596-4F83-89FD-AEC28EE179F1}"/>
              </a:ext>
            </a:extLst>
          </p:cNvPr>
          <p:cNvSpPr txBox="1"/>
          <p:nvPr/>
        </p:nvSpPr>
        <p:spPr>
          <a:xfrm>
            <a:off x="971600" y="2448684"/>
            <a:ext cx="5976663" cy="1779250"/>
          </a:xfrm>
          <a:prstGeom prst="rect">
            <a:avLst/>
          </a:prstGeom>
        </p:spPr>
        <p:txBody>
          <a:bodyPr vert="horz" wrap="square" lIns="0" tIns="22143" rIns="0" bIns="0" rtlCol="0">
            <a:spAutoFit/>
          </a:bodyPr>
          <a:lstStyle/>
          <a:p>
            <a:pPr marL="29189">
              <a:lnSpc>
                <a:spcPts val="3099"/>
              </a:lnSpc>
              <a:spcBef>
                <a:spcPts val="175"/>
              </a:spcBef>
              <a:spcAft>
                <a:spcPts val="1800"/>
              </a:spcAft>
            </a:pPr>
            <a:r>
              <a:rPr lang="ru-RU" sz="3200" b="1" dirty="0">
                <a:solidFill>
                  <a:srgbClr val="2365C7"/>
                </a:solidFill>
                <a:latin typeface="Arial"/>
                <a:cs typeface="Arial"/>
              </a:rPr>
              <a:t>ТЕМА</a:t>
            </a:r>
            <a:r>
              <a:rPr sz="3200" b="1" dirty="0">
                <a:solidFill>
                  <a:srgbClr val="2365C7"/>
                </a:solidFill>
                <a:latin typeface="Arial"/>
                <a:cs typeface="Arial"/>
              </a:rPr>
              <a:t>:</a:t>
            </a:r>
            <a:endParaRPr sz="3200" b="1" dirty="0">
              <a:latin typeface="Arial"/>
              <a:cs typeface="Arial"/>
            </a:endParaRPr>
          </a:p>
          <a:p>
            <a:pPr marL="20131">
              <a:lnSpc>
                <a:spcPts val="4431"/>
              </a:lnSpc>
            </a:pPr>
            <a:r>
              <a:rPr lang="ru-RU" sz="3200" b="1" dirty="0">
                <a:solidFill>
                  <a:srgbClr val="002060"/>
                </a:solidFill>
                <a:latin typeface="Arial"/>
                <a:cs typeface="Arial"/>
              </a:rPr>
              <a:t>ПРОСТЫЕ РАЦИОНАЛЬНЫЕ НЕРАВЕНСТВА</a:t>
            </a:r>
            <a:endParaRPr lang="en-US" sz="32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xmlns="" id="{F294EAD7-CAB8-401C-B12D-6064AA1177E0}"/>
              </a:ext>
            </a:extLst>
          </p:cNvPr>
          <p:cNvSpPr/>
          <p:nvPr/>
        </p:nvSpPr>
        <p:spPr>
          <a:xfrm>
            <a:off x="6444209" y="361576"/>
            <a:ext cx="2131708" cy="834319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xmlns="" id="{27824596-7DE1-4136-95E4-49A51856B6D3}"/>
              </a:ext>
            </a:extLst>
          </p:cNvPr>
          <p:cNvSpPr/>
          <p:nvPr/>
        </p:nvSpPr>
        <p:spPr>
          <a:xfrm>
            <a:off x="6444208" y="346336"/>
            <a:ext cx="2119285" cy="834319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xmlns="" id="{CAFE6579-511C-4CCB-9A5C-300ACC2F553A}"/>
              </a:ext>
            </a:extLst>
          </p:cNvPr>
          <p:cNvSpPr txBox="1"/>
          <p:nvPr/>
        </p:nvSpPr>
        <p:spPr>
          <a:xfrm>
            <a:off x="6499849" y="420164"/>
            <a:ext cx="2088232" cy="574343"/>
          </a:xfrm>
          <a:prstGeom prst="rect">
            <a:avLst/>
          </a:prstGeom>
        </p:spPr>
        <p:txBody>
          <a:bodyPr vert="horz" wrap="square" lIns="0" tIns="25164" rIns="0" bIns="0" rtlCol="0">
            <a:spAutoFit/>
          </a:bodyPr>
          <a:lstStyle/>
          <a:p>
            <a:pPr>
              <a:spcBef>
                <a:spcPts val="198"/>
              </a:spcBef>
            </a:pPr>
            <a:r>
              <a:rPr lang="en-US" sz="3567" b="1" spc="16" dirty="0">
                <a:solidFill>
                  <a:srgbClr val="FEFEFE"/>
                </a:solidFill>
                <a:latin typeface="Arial"/>
                <a:cs typeface="Arial"/>
              </a:rPr>
              <a:t>10</a:t>
            </a:r>
            <a:r>
              <a:rPr lang="uz-Cyrl-UZ" sz="3567" b="1" spc="16" dirty="0">
                <a:solidFill>
                  <a:srgbClr val="FEFEFE"/>
                </a:solidFill>
                <a:latin typeface="Arial"/>
                <a:cs typeface="Arial"/>
              </a:rPr>
              <a:t> </a:t>
            </a:r>
            <a:r>
              <a:rPr lang="ru-RU" sz="3567" b="1" spc="16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3567" dirty="0">
              <a:latin typeface="Arial"/>
              <a:cs typeface="Arial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:a16="http://schemas.microsoft.com/office/drawing/2014/main" xmlns="" id="{97CDA16A-066A-4BED-8F29-21556D7AB731}"/>
              </a:ext>
            </a:extLst>
          </p:cNvPr>
          <p:cNvSpPr txBox="1">
            <a:spLocks/>
          </p:cNvSpPr>
          <p:nvPr/>
        </p:nvSpPr>
        <p:spPr>
          <a:xfrm>
            <a:off x="1348127" y="341809"/>
            <a:ext cx="4808049" cy="854086"/>
          </a:xfrm>
          <a:prstGeom prst="rect">
            <a:avLst/>
          </a:prstGeom>
        </p:spPr>
        <p:txBody>
          <a:bodyPr vert="horz" wrap="square" lIns="0" tIns="23183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0161" algn="ctr" defTabSz="1451610">
              <a:spcBef>
                <a:spcPts val="181"/>
              </a:spcBef>
              <a:defRPr/>
            </a:pPr>
            <a:r>
              <a:rPr lang="ru-RU" sz="5398" kern="0" spc="8" dirty="0">
                <a:solidFill>
                  <a:sysClr val="window" lastClr="FFFFFF"/>
                </a:solidFill>
              </a:rPr>
              <a:t>АЛГЕБРА</a:t>
            </a:r>
            <a:endParaRPr lang="en-US" sz="5398" kern="0" spc="8" dirty="0">
              <a:solidFill>
                <a:sysClr val="window" lastClr="FFFFFF"/>
              </a:solidFill>
            </a:endParaRPr>
          </a:p>
        </p:txBody>
      </p:sp>
      <p:sp>
        <p:nvSpPr>
          <p:cNvPr id="27" name="object 11">
            <a:extLst>
              <a:ext uri="{FF2B5EF4-FFF2-40B4-BE49-F238E27FC236}">
                <a16:creationId xmlns:a16="http://schemas.microsoft.com/office/drawing/2014/main" xmlns="" id="{D2168EAD-EAD9-4C91-B3BA-D0FB4D707556}"/>
              </a:ext>
            </a:extLst>
          </p:cNvPr>
          <p:cNvSpPr/>
          <p:nvPr/>
        </p:nvSpPr>
        <p:spPr>
          <a:xfrm>
            <a:off x="568083" y="1062322"/>
            <a:ext cx="25201" cy="49394"/>
          </a:xfrm>
          <a:custGeom>
            <a:avLst/>
            <a:gdLst/>
            <a:ahLst/>
            <a:cxnLst/>
            <a:rect l="l" t="t" r="r" b="b"/>
            <a:pathLst>
              <a:path w="15875" h="31115">
                <a:moveTo>
                  <a:pt x="15652" y="0"/>
                </a:moveTo>
                <a:lnTo>
                  <a:pt x="0" y="0"/>
                </a:lnTo>
                <a:lnTo>
                  <a:pt x="0" y="30786"/>
                </a:lnTo>
                <a:lnTo>
                  <a:pt x="15652" y="30786"/>
                </a:lnTo>
                <a:lnTo>
                  <a:pt x="15652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" name="object 12">
            <a:extLst>
              <a:ext uri="{FF2B5EF4-FFF2-40B4-BE49-F238E27FC236}">
                <a16:creationId xmlns:a16="http://schemas.microsoft.com/office/drawing/2014/main" xmlns="" id="{5AAAE1A5-5083-45BC-BB77-451BC6095476}"/>
              </a:ext>
            </a:extLst>
          </p:cNvPr>
          <p:cNvSpPr/>
          <p:nvPr/>
        </p:nvSpPr>
        <p:spPr>
          <a:xfrm>
            <a:off x="519209" y="1049896"/>
            <a:ext cx="614902" cy="0"/>
          </a:xfrm>
          <a:custGeom>
            <a:avLst/>
            <a:gdLst/>
            <a:ahLst/>
            <a:cxnLst/>
            <a:rect l="l" t="t" r="r" b="b"/>
            <a:pathLst>
              <a:path w="387350">
                <a:moveTo>
                  <a:pt x="0" y="0"/>
                </a:moveTo>
                <a:lnTo>
                  <a:pt x="387158" y="0"/>
                </a:lnTo>
              </a:path>
            </a:pathLst>
          </a:custGeom>
          <a:ln w="15654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" name="object 13">
            <a:extLst>
              <a:ext uri="{FF2B5EF4-FFF2-40B4-BE49-F238E27FC236}">
                <a16:creationId xmlns:a16="http://schemas.microsoft.com/office/drawing/2014/main" xmlns="" id="{42562BD1-38C5-4FEF-BE28-9E2028CE083A}"/>
              </a:ext>
            </a:extLst>
          </p:cNvPr>
          <p:cNvSpPr/>
          <p:nvPr/>
        </p:nvSpPr>
        <p:spPr>
          <a:xfrm>
            <a:off x="580507" y="496597"/>
            <a:ext cx="0" cy="541315"/>
          </a:xfrm>
          <a:custGeom>
            <a:avLst/>
            <a:gdLst/>
            <a:ahLst/>
            <a:cxnLst/>
            <a:rect l="l" t="t" r="r" b="b"/>
            <a:pathLst>
              <a:path h="340995">
                <a:moveTo>
                  <a:pt x="0" y="0"/>
                </a:moveTo>
                <a:lnTo>
                  <a:pt x="0" y="340718"/>
                </a:lnTo>
              </a:path>
            </a:pathLst>
          </a:custGeom>
          <a:ln w="15652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" name="object 14">
            <a:extLst>
              <a:ext uri="{FF2B5EF4-FFF2-40B4-BE49-F238E27FC236}">
                <a16:creationId xmlns:a16="http://schemas.microsoft.com/office/drawing/2014/main" xmlns="" id="{199D57BF-AFEE-4760-B709-A1E005ECDEF4}"/>
              </a:ext>
            </a:extLst>
          </p:cNvPr>
          <p:cNvSpPr/>
          <p:nvPr/>
        </p:nvSpPr>
        <p:spPr>
          <a:xfrm>
            <a:off x="640771" y="539961"/>
            <a:ext cx="448576" cy="467728"/>
          </a:xfrm>
          <a:custGeom>
            <a:avLst/>
            <a:gdLst/>
            <a:ahLst/>
            <a:cxnLst/>
            <a:rect l="l" t="t" r="r" b="b"/>
            <a:pathLst>
              <a:path w="282575" h="294640">
                <a:moveTo>
                  <a:pt x="15652" y="0"/>
                </a:moveTo>
                <a:lnTo>
                  <a:pt x="0" y="0"/>
                </a:lnTo>
                <a:lnTo>
                  <a:pt x="2607" y="57118"/>
                </a:lnTo>
                <a:lnTo>
                  <a:pt x="10266" y="111280"/>
                </a:lnTo>
                <a:lnTo>
                  <a:pt x="22734" y="161224"/>
                </a:lnTo>
                <a:lnTo>
                  <a:pt x="39766" y="205689"/>
                </a:lnTo>
                <a:lnTo>
                  <a:pt x="61329" y="243530"/>
                </a:lnTo>
                <a:lnTo>
                  <a:pt x="112612" y="288250"/>
                </a:lnTo>
                <a:lnTo>
                  <a:pt x="141088" y="294044"/>
                </a:lnTo>
                <a:lnTo>
                  <a:pt x="169563" y="288250"/>
                </a:lnTo>
                <a:lnTo>
                  <a:pt x="185084" y="278391"/>
                </a:lnTo>
                <a:lnTo>
                  <a:pt x="141088" y="278391"/>
                </a:lnTo>
                <a:lnTo>
                  <a:pt x="117162" y="273190"/>
                </a:lnTo>
                <a:lnTo>
                  <a:pt x="73063" y="233046"/>
                </a:lnTo>
                <a:lnTo>
                  <a:pt x="53957" y="199078"/>
                </a:lnTo>
                <a:lnTo>
                  <a:pt x="37551" y="156187"/>
                </a:lnTo>
                <a:lnTo>
                  <a:pt x="25542" y="107896"/>
                </a:lnTo>
                <a:lnTo>
                  <a:pt x="18164" y="55426"/>
                </a:lnTo>
                <a:lnTo>
                  <a:pt x="15652" y="0"/>
                </a:lnTo>
                <a:close/>
              </a:path>
              <a:path w="282575" h="294640">
                <a:moveTo>
                  <a:pt x="282174" y="0"/>
                </a:moveTo>
                <a:lnTo>
                  <a:pt x="266522" y="0"/>
                </a:lnTo>
                <a:lnTo>
                  <a:pt x="264011" y="55426"/>
                </a:lnTo>
                <a:lnTo>
                  <a:pt x="256634" y="107896"/>
                </a:lnTo>
                <a:lnTo>
                  <a:pt x="244628" y="156187"/>
                </a:lnTo>
                <a:lnTo>
                  <a:pt x="228225" y="199078"/>
                </a:lnTo>
                <a:lnTo>
                  <a:pt x="209114" y="233046"/>
                </a:lnTo>
                <a:lnTo>
                  <a:pt x="165012" y="273190"/>
                </a:lnTo>
                <a:lnTo>
                  <a:pt x="141088" y="278391"/>
                </a:lnTo>
                <a:lnTo>
                  <a:pt x="185084" y="278391"/>
                </a:lnTo>
                <a:lnTo>
                  <a:pt x="220845" y="243530"/>
                </a:lnTo>
                <a:lnTo>
                  <a:pt x="242409" y="205689"/>
                </a:lnTo>
                <a:lnTo>
                  <a:pt x="259442" y="161224"/>
                </a:lnTo>
                <a:lnTo>
                  <a:pt x="271909" y="111280"/>
                </a:lnTo>
                <a:lnTo>
                  <a:pt x="279568" y="57118"/>
                </a:lnTo>
                <a:lnTo>
                  <a:pt x="282174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1" name="object 15">
            <a:extLst>
              <a:ext uri="{FF2B5EF4-FFF2-40B4-BE49-F238E27FC236}">
                <a16:creationId xmlns:a16="http://schemas.microsoft.com/office/drawing/2014/main" xmlns="" id="{DFF3D60F-1869-4734-8178-4BFE8F5C0368}"/>
              </a:ext>
            </a:extLst>
          </p:cNvPr>
          <p:cNvSpPr/>
          <p:nvPr/>
        </p:nvSpPr>
        <p:spPr>
          <a:xfrm>
            <a:off x="1068705" y="1084186"/>
            <a:ext cx="67538" cy="67538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66"/>
                </a:lnTo>
                <a:lnTo>
                  <a:pt x="10119" y="21186"/>
                </a:lnTo>
                <a:lnTo>
                  <a:pt x="0" y="31305"/>
                </a:lnTo>
                <a:lnTo>
                  <a:pt x="11066" y="42372"/>
                </a:lnTo>
                <a:lnTo>
                  <a:pt x="21186" y="32251"/>
                </a:lnTo>
                <a:lnTo>
                  <a:pt x="41426" y="32251"/>
                </a:lnTo>
                <a:lnTo>
                  <a:pt x="42372" y="31305"/>
                </a:lnTo>
                <a:lnTo>
                  <a:pt x="32252" y="21186"/>
                </a:lnTo>
                <a:lnTo>
                  <a:pt x="42372" y="11066"/>
                </a:lnTo>
                <a:lnTo>
                  <a:pt x="41424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41426" y="32251"/>
                </a:moveTo>
                <a:lnTo>
                  <a:pt x="21186" y="32251"/>
                </a:lnTo>
                <a:lnTo>
                  <a:pt x="31305" y="42372"/>
                </a:lnTo>
                <a:lnTo>
                  <a:pt x="41426" y="32251"/>
                </a:lnTo>
                <a:close/>
              </a:path>
              <a:path w="42545" h="42545">
                <a:moveTo>
                  <a:pt x="31305" y="0"/>
                </a:moveTo>
                <a:lnTo>
                  <a:pt x="21186" y="10119"/>
                </a:lnTo>
                <a:lnTo>
                  <a:pt x="41424" y="10119"/>
                </a:lnTo>
                <a:lnTo>
                  <a:pt x="31305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" name="object 16">
            <a:extLst>
              <a:ext uri="{FF2B5EF4-FFF2-40B4-BE49-F238E27FC236}">
                <a16:creationId xmlns:a16="http://schemas.microsoft.com/office/drawing/2014/main" xmlns="" id="{C22A3C16-3643-4C83-83DD-E1EA8CC4BADD}"/>
              </a:ext>
            </a:extLst>
          </p:cNvPr>
          <p:cNvSpPr/>
          <p:nvPr/>
        </p:nvSpPr>
        <p:spPr>
          <a:xfrm>
            <a:off x="487236" y="515970"/>
            <a:ext cx="67538" cy="67538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73"/>
                </a:lnTo>
                <a:lnTo>
                  <a:pt x="10120" y="21188"/>
                </a:lnTo>
                <a:lnTo>
                  <a:pt x="0" y="31305"/>
                </a:lnTo>
                <a:lnTo>
                  <a:pt x="11066" y="42378"/>
                </a:lnTo>
                <a:lnTo>
                  <a:pt x="42372" y="11073"/>
                </a:lnTo>
                <a:lnTo>
                  <a:pt x="41419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31306" y="0"/>
                </a:moveTo>
                <a:lnTo>
                  <a:pt x="21186" y="10119"/>
                </a:lnTo>
                <a:lnTo>
                  <a:pt x="41419" y="10119"/>
                </a:lnTo>
                <a:lnTo>
                  <a:pt x="31306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2355726"/>
            <a:ext cx="1882023" cy="1855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395536" y="2067694"/>
            <a:ext cx="432048" cy="1008112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914114"/>
            <a:endParaRPr sz="1100">
              <a:solidFill>
                <a:prstClr val="black"/>
              </a:solidFill>
            </a:endParaRPr>
          </a:p>
        </p:txBody>
      </p:sp>
      <p:sp>
        <p:nvSpPr>
          <p:cNvPr id="19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395536" y="3219822"/>
            <a:ext cx="432048" cy="1008112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txBody>
          <a:bodyPr wrap="square" lIns="0" tIns="0" rIns="0" bIns="0" rtlCol="0"/>
          <a:lstStyle/>
          <a:p>
            <a:pPr defTabSz="914114"/>
            <a:endParaRPr sz="11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28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"/>
          <p:cNvSpPr/>
          <p:nvPr/>
        </p:nvSpPr>
        <p:spPr>
          <a:xfrm>
            <a:off x="14556" y="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object 4"/>
          <p:cNvSpPr txBox="1">
            <a:spLocks/>
          </p:cNvSpPr>
          <p:nvPr/>
        </p:nvSpPr>
        <p:spPr>
          <a:xfrm>
            <a:off x="35496" y="57562"/>
            <a:ext cx="9108501" cy="518869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lvl="0" algn="ctr"/>
            <a:r>
              <a:rPr lang="ru-RU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ПРОСТЫЕ РАЦИОНАЛЬНЫЕ НЕРАВЕНСТВА</a:t>
            </a:r>
            <a:endParaRPr lang="en-US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xmlns="" id="{A2B00C43-EDF0-4997-878F-B67399181E98}"/>
                  </a:ext>
                </a:extLst>
              </p:cNvPr>
              <p:cNvSpPr txBox="1"/>
              <p:nvPr/>
            </p:nvSpPr>
            <p:spPr>
              <a:xfrm>
                <a:off x="395536" y="987574"/>
                <a:ext cx="8568952" cy="34190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ru-RU" sz="2700" b="1" i="1" dirty="0">
                    <a:solidFill>
                      <a:srgbClr val="92D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Пример 3. </a:t>
                </a:r>
                <a:r>
                  <a:rPr lang="ru-RU" sz="2700" dirty="0">
                    <a:latin typeface="Arial" panose="020B0604020202020204" pitchFamily="34" charset="0"/>
                    <a:cs typeface="Arial" panose="020B0604020202020204" pitchFamily="34" charset="0"/>
                  </a:rPr>
                  <a:t>Решите неравенство: </a:t>
                </a:r>
                <a:endParaRPr lang="en-US" sz="27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7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70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sz="27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7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ru-RU" sz="27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−5</m:t>
                          </m:r>
                          <m:r>
                            <a:rPr lang="en-US" sz="27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  <m:r>
                            <a:rPr lang="en-US" sz="27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+4</m:t>
                          </m:r>
                        </m:num>
                        <m:den>
                          <m:r>
                            <a:rPr lang="en-US" sz="27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  <m:r>
                            <a:rPr lang="en-US" sz="27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−3</m:t>
                          </m:r>
                        </m:den>
                      </m:f>
                      <m:r>
                        <a:rPr lang="en-US" sz="27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≥</m:t>
                      </m:r>
                      <m:r>
                        <a:rPr lang="en-US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0</m:t>
                      </m:r>
                    </m:oMath>
                  </m:oMathPara>
                </a14:m>
                <a:endParaRPr lang="en-US" sz="27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7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US" sz="27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−3≠0   </m:t>
                      </m:r>
                      <m:r>
                        <a:rPr lang="en-US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US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≠3</m:t>
                      </m:r>
                    </m:oMath>
                  </m:oMathPara>
                </a14:m>
                <a:endParaRPr lang="en-US" sz="2700" b="0" dirty="0"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7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27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</m:e>
                        <m:sup>
                          <m:r>
                            <a:rPr lang="en-US" sz="27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r>
                        <a:rPr lang="ru-RU" sz="27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−5</m:t>
                      </m:r>
                      <m:r>
                        <a:rPr lang="en-US" sz="27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US" sz="27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+4</m:t>
                      </m:r>
                      <m:r>
                        <a:rPr lang="en-US" sz="2700" b="0" i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=0</m:t>
                      </m:r>
                    </m:oMath>
                  </m:oMathPara>
                </a14:m>
                <a:endParaRPr lang="en-US" sz="2700" b="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7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27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</m:e>
                        <m:sub>
                          <m:r>
                            <a:rPr lang="en-US" sz="27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sub>
                      </m:sSub>
                      <m:r>
                        <a:rPr lang="en-US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=1,  </m:t>
                      </m:r>
                      <m:sSub>
                        <m:sSubPr>
                          <m:ctrlPr>
                            <a:rPr lang="en-US" sz="27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27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</m:e>
                        <m:sub>
                          <m:r>
                            <a:rPr lang="en-US" sz="27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  <m:r>
                        <a:rPr lang="en-US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=4</m:t>
                      </m:r>
                    </m:oMath>
                  </m:oMathPara>
                </a14:m>
                <a:endParaRPr lang="en-US" sz="2700" b="0" dirty="0"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algn="just"/>
                <a:endParaRPr lang="en-US" sz="27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endParaRPr lang="en-US" sz="27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2B00C43-EDF0-4997-878F-B67399181E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987574"/>
                <a:ext cx="8568952" cy="3419078"/>
              </a:xfrm>
              <a:prstGeom prst="rect">
                <a:avLst/>
              </a:prstGeom>
              <a:blipFill>
                <a:blip r:embed="rId3"/>
                <a:stretch>
                  <a:fillRect l="-1351" t="-160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Прямая со стрелкой 4">
            <a:extLst>
              <a:ext uri="{FF2B5EF4-FFF2-40B4-BE49-F238E27FC236}">
                <a16:creationId xmlns:a16="http://schemas.microsoft.com/office/drawing/2014/main" xmlns="" id="{C0084ED2-C225-41AD-A4CC-0AF5912A7B46}"/>
              </a:ext>
            </a:extLst>
          </p:cNvPr>
          <p:cNvCxnSpPr>
            <a:cxnSpLocks/>
          </p:cNvCxnSpPr>
          <p:nvPr/>
        </p:nvCxnSpPr>
        <p:spPr>
          <a:xfrm flipV="1">
            <a:off x="961107" y="4226736"/>
            <a:ext cx="5256584" cy="11251"/>
          </a:xfrm>
          <a:prstGeom prst="straightConnector1">
            <a:avLst/>
          </a:prstGeom>
          <a:ln w="28575">
            <a:solidFill>
              <a:srgbClr val="00A85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5">
            <a:extLst>
              <a:ext uri="{FF2B5EF4-FFF2-40B4-BE49-F238E27FC236}">
                <a16:creationId xmlns:a16="http://schemas.microsoft.com/office/drawing/2014/main" xmlns="" id="{F4C7BEF6-7728-4E75-828C-D92256BCAF3C}"/>
              </a:ext>
            </a:extLst>
          </p:cNvPr>
          <p:cNvSpPr/>
          <p:nvPr/>
        </p:nvSpPr>
        <p:spPr>
          <a:xfrm flipH="1">
            <a:off x="4598467" y="4181614"/>
            <a:ext cx="69407" cy="78083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xmlns="" id="{424FAF04-E570-4F12-B14C-A03189F7FF76}"/>
              </a:ext>
            </a:extLst>
          </p:cNvPr>
          <p:cNvSpPr/>
          <p:nvPr/>
        </p:nvSpPr>
        <p:spPr>
          <a:xfrm>
            <a:off x="2090290" y="4186276"/>
            <a:ext cx="59528" cy="45719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xmlns="" id="{8BCE7EC7-26F1-4470-937C-045889CD5541}"/>
              </a:ext>
            </a:extLst>
          </p:cNvPr>
          <p:cNvSpPr/>
          <p:nvPr/>
        </p:nvSpPr>
        <p:spPr>
          <a:xfrm>
            <a:off x="3343699" y="4167499"/>
            <a:ext cx="45888" cy="4780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Дуга 8">
            <a:extLst>
              <a:ext uri="{FF2B5EF4-FFF2-40B4-BE49-F238E27FC236}">
                <a16:creationId xmlns:a16="http://schemas.microsoft.com/office/drawing/2014/main" xmlns="" id="{99F4C210-8099-4977-80FB-3B2F964584C9}"/>
              </a:ext>
            </a:extLst>
          </p:cNvPr>
          <p:cNvSpPr/>
          <p:nvPr/>
        </p:nvSpPr>
        <p:spPr>
          <a:xfrm>
            <a:off x="2123728" y="3987590"/>
            <a:ext cx="1242356" cy="336672"/>
          </a:xfrm>
          <a:prstGeom prst="arc">
            <a:avLst>
              <a:gd name="adj1" fmla="val 10860807"/>
              <a:gd name="adj2" fmla="val 21534419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Дуга 9">
            <a:extLst>
              <a:ext uri="{FF2B5EF4-FFF2-40B4-BE49-F238E27FC236}">
                <a16:creationId xmlns:a16="http://schemas.microsoft.com/office/drawing/2014/main" xmlns="" id="{F5606C53-EB2C-4D21-B848-8903C565ECBB}"/>
              </a:ext>
            </a:extLst>
          </p:cNvPr>
          <p:cNvSpPr/>
          <p:nvPr/>
        </p:nvSpPr>
        <p:spPr>
          <a:xfrm>
            <a:off x="3374097" y="3998699"/>
            <a:ext cx="1242356" cy="336672"/>
          </a:xfrm>
          <a:prstGeom prst="arc">
            <a:avLst>
              <a:gd name="adj1" fmla="val 10860807"/>
              <a:gd name="adj2" fmla="val 21534419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Дуга 10">
            <a:extLst>
              <a:ext uri="{FF2B5EF4-FFF2-40B4-BE49-F238E27FC236}">
                <a16:creationId xmlns:a16="http://schemas.microsoft.com/office/drawing/2014/main" xmlns="" id="{8E9C1960-AAE5-4D63-84D5-F95774922EE7}"/>
              </a:ext>
            </a:extLst>
          </p:cNvPr>
          <p:cNvSpPr/>
          <p:nvPr/>
        </p:nvSpPr>
        <p:spPr>
          <a:xfrm>
            <a:off x="4634992" y="3950832"/>
            <a:ext cx="2113176" cy="467248"/>
          </a:xfrm>
          <a:prstGeom prst="arc">
            <a:avLst>
              <a:gd name="adj1" fmla="val 10818983"/>
              <a:gd name="adj2" fmla="val 18969445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xmlns="" id="{B3496AD5-638F-46A9-B9E3-F2FD31C49A61}"/>
                  </a:ext>
                </a:extLst>
              </p:cNvPr>
              <p:cNvSpPr txBox="1"/>
              <p:nvPr/>
            </p:nvSpPr>
            <p:spPr>
              <a:xfrm>
                <a:off x="1261655" y="3899592"/>
                <a:ext cx="29815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ru-RU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B3496AD5-638F-46A9-B9E3-F2FD31C49A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1655" y="3899592"/>
                <a:ext cx="298159" cy="369332"/>
              </a:xfrm>
              <a:prstGeom prst="rect">
                <a:avLst/>
              </a:prstGeom>
              <a:blipFill>
                <a:blip r:embed="rId4"/>
                <a:stretch>
                  <a:fillRect l="-6122" r="-40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10D2A60D-00A9-47A6-9CBA-FE68770C65CC}"/>
              </a:ext>
            </a:extLst>
          </p:cNvPr>
          <p:cNvSpPr txBox="1"/>
          <p:nvPr/>
        </p:nvSpPr>
        <p:spPr>
          <a:xfrm>
            <a:off x="5255813" y="3894041"/>
            <a:ext cx="35150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+</a:t>
            </a:r>
            <a:endParaRPr lang="ru-RU" sz="24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xmlns="" id="{78A473A3-198C-4A1D-8450-AC69078C54D0}"/>
                  </a:ext>
                </a:extLst>
              </p:cNvPr>
              <p:cNvSpPr txBox="1"/>
              <p:nvPr/>
            </p:nvSpPr>
            <p:spPr>
              <a:xfrm>
                <a:off x="3801051" y="3894041"/>
                <a:ext cx="29815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ru-RU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8A473A3-198C-4A1D-8450-AC69078C54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1051" y="3894041"/>
                <a:ext cx="298159" cy="369332"/>
              </a:xfrm>
              <a:prstGeom prst="rect">
                <a:avLst/>
              </a:prstGeom>
              <a:blipFill>
                <a:blip r:embed="rId5"/>
                <a:stretch>
                  <a:fillRect l="-6250" r="-62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xmlns="" id="{9AA2F08C-966B-451F-A794-C7604471889C}"/>
                  </a:ext>
                </a:extLst>
              </p:cNvPr>
              <p:cNvSpPr txBox="1"/>
              <p:nvPr/>
            </p:nvSpPr>
            <p:spPr>
              <a:xfrm>
                <a:off x="2540619" y="3908139"/>
                <a:ext cx="29815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ru-RU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AA2F08C-966B-451F-A794-C760447188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0619" y="3908139"/>
                <a:ext cx="298159" cy="369332"/>
              </a:xfrm>
              <a:prstGeom prst="rect">
                <a:avLst/>
              </a:prstGeom>
              <a:blipFill>
                <a:blip r:embed="rId6"/>
                <a:stretch>
                  <a:fillRect l="-20408" r="-20408" b="-49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Дуга 17">
            <a:extLst>
              <a:ext uri="{FF2B5EF4-FFF2-40B4-BE49-F238E27FC236}">
                <a16:creationId xmlns:a16="http://schemas.microsoft.com/office/drawing/2014/main" xmlns="" id="{CB3863B5-5CC4-4124-A2F0-6D8C6A77E340}"/>
              </a:ext>
            </a:extLst>
          </p:cNvPr>
          <p:cNvSpPr/>
          <p:nvPr/>
        </p:nvSpPr>
        <p:spPr>
          <a:xfrm>
            <a:off x="-6166" y="3922302"/>
            <a:ext cx="2113176" cy="467248"/>
          </a:xfrm>
          <a:prstGeom prst="arc">
            <a:avLst>
              <a:gd name="adj1" fmla="val 15451929"/>
              <a:gd name="adj2" fmla="val 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xmlns="" id="{DCF56BF7-E596-4CCD-9A4B-8533C05007F5}"/>
                  </a:ext>
                </a:extLst>
              </p:cNvPr>
              <p:cNvSpPr txBox="1"/>
              <p:nvPr/>
            </p:nvSpPr>
            <p:spPr>
              <a:xfrm>
                <a:off x="1965836" y="4284761"/>
                <a:ext cx="288541" cy="4462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DCF56BF7-E596-4CCD-9A4B-8533C05007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5836" y="4284761"/>
                <a:ext cx="288541" cy="44627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xmlns="" id="{9C6EA080-A07C-4AF1-8CA1-814971EB592E}"/>
                  </a:ext>
                </a:extLst>
              </p:cNvPr>
              <p:cNvSpPr txBox="1"/>
              <p:nvPr/>
            </p:nvSpPr>
            <p:spPr>
              <a:xfrm>
                <a:off x="3210927" y="4269924"/>
                <a:ext cx="288541" cy="4462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C6EA080-A07C-4AF1-8CA1-814971EB59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0927" y="4269924"/>
                <a:ext cx="288541" cy="44627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xmlns="" id="{B0DE88FE-03E9-4126-A9B4-2B4FC2FC775E}"/>
                  </a:ext>
                </a:extLst>
              </p:cNvPr>
              <p:cNvSpPr txBox="1"/>
              <p:nvPr/>
            </p:nvSpPr>
            <p:spPr>
              <a:xfrm>
                <a:off x="4509009" y="4277471"/>
                <a:ext cx="288541" cy="4462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B0DE88FE-03E9-4126-A9B4-2B4FC2FC77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9009" y="4277471"/>
                <a:ext cx="288541" cy="44627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xmlns="" id="{CB8BF32D-4492-4D9D-AED7-118A8637087B}"/>
                  </a:ext>
                </a:extLst>
              </p:cNvPr>
              <p:cNvSpPr txBox="1"/>
              <p:nvPr/>
            </p:nvSpPr>
            <p:spPr>
              <a:xfrm>
                <a:off x="5448335" y="4540221"/>
                <a:ext cx="3533660" cy="4462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1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Ответ:</m:t>
                      </m:r>
                      <m:d>
                        <m:dPr>
                          <m:begChr m:val="["/>
                          <m:endChr m:val=""/>
                          <m:ctrlPr>
                            <a:rPr lang="ru-RU" b="1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b="1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ru-RU" b="1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;</m:t>
                          </m:r>
                          <m:r>
                            <a:rPr lang="ru-RU" b="1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ru-RU" b="1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)∪[</m:t>
                          </m:r>
                          <m:r>
                            <a:rPr lang="en-US" b="1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b="1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;∞)</m:t>
                          </m:r>
                        </m:e>
                      </m:d>
                    </m:oMath>
                  </m:oMathPara>
                </a14:m>
                <a:endParaRPr lang="ru-RU" b="1" dirty="0">
                  <a:solidFill>
                    <a:srgbClr val="92D050"/>
                  </a:solidFill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CB8BF32D-4492-4D9D-AED7-118A863708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8335" y="4540221"/>
                <a:ext cx="3533660" cy="446276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5174590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4" grpId="0"/>
      <p:bldP spid="16" grpId="0"/>
      <p:bldP spid="17" grpId="0"/>
      <p:bldP spid="18" grpId="0" animBg="1"/>
      <p:bldP spid="2" grpId="0"/>
      <p:bldP spid="19" grpId="0"/>
      <p:bldP spid="20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"/>
          <p:cNvSpPr/>
          <p:nvPr/>
        </p:nvSpPr>
        <p:spPr>
          <a:xfrm>
            <a:off x="14556" y="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object 4"/>
          <p:cNvSpPr txBox="1">
            <a:spLocks/>
          </p:cNvSpPr>
          <p:nvPr/>
        </p:nvSpPr>
        <p:spPr>
          <a:xfrm>
            <a:off x="35496" y="57562"/>
            <a:ext cx="9108501" cy="518869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lvl="0" algn="ctr"/>
            <a:r>
              <a:rPr lang="ru-RU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ПРОСТЫЕ РАЦИОНАЛЬНЫЕ НЕРАВЕНСТВА</a:t>
            </a:r>
            <a:endParaRPr lang="en-US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xmlns="" id="{A2B00C43-EDF0-4997-878F-B67399181E98}"/>
                  </a:ext>
                </a:extLst>
              </p:cNvPr>
              <p:cNvSpPr txBox="1"/>
              <p:nvPr/>
            </p:nvSpPr>
            <p:spPr>
              <a:xfrm>
                <a:off x="302079" y="873942"/>
                <a:ext cx="8568952" cy="22650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2700" b="1" i="1" dirty="0">
                    <a:solidFill>
                      <a:srgbClr val="92D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52</a:t>
                </a:r>
                <a:r>
                  <a:rPr lang="ru-RU" sz="2700" b="1" i="1" dirty="0">
                    <a:solidFill>
                      <a:srgbClr val="92D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ru-RU" sz="2700" dirty="0">
                    <a:latin typeface="Arial" panose="020B0604020202020204" pitchFamily="34" charset="0"/>
                    <a:cs typeface="Arial" panose="020B0604020202020204" pitchFamily="34" charset="0"/>
                  </a:rPr>
                  <a:t>Решите неравенство: </a:t>
                </a:r>
                <a:endParaRPr lang="en-US" sz="27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14:m>
                  <m:oMath xmlns:m="http://schemas.openxmlformats.org/officeDocument/2006/math">
                    <m:r>
                      <a:rPr lang="ru-RU" sz="27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1) </m:t>
                    </m:r>
                    <m:r>
                      <a:rPr lang="en-US" sz="27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US" sz="27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sz="27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−6)(3−17</m:t>
                    </m:r>
                    <m:r>
                      <a:rPr lang="en-US" sz="27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sz="27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)(2</m:t>
                    </m:r>
                    <m:r>
                      <a:rPr lang="en-US" sz="27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sz="27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+8)≤0</m:t>
                    </m:r>
                  </m:oMath>
                </a14:m>
                <a:r>
                  <a:rPr lang="ru-RU" sz="27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27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endParaRPr lang="en-US" sz="27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=6; 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17</m:t>
                        </m:r>
                      </m:den>
                    </m:f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24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−4</m:t>
                    </m:r>
                    <m:r>
                      <a:rPr lang="ru-RU" sz="24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 </m:t>
                    </m:r>
                  </m:oMath>
                </a14:m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2B00C43-EDF0-4997-878F-B67399181E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079" y="873942"/>
                <a:ext cx="8568952" cy="2265044"/>
              </a:xfrm>
              <a:prstGeom prst="rect">
                <a:avLst/>
              </a:prstGeom>
              <a:blipFill>
                <a:blip r:embed="rId3"/>
                <a:stretch>
                  <a:fillRect l="-1352" t="-215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Прямая со стрелкой 22">
            <a:extLst>
              <a:ext uri="{FF2B5EF4-FFF2-40B4-BE49-F238E27FC236}">
                <a16:creationId xmlns:a16="http://schemas.microsoft.com/office/drawing/2014/main" xmlns="" id="{86E2949E-F54A-4A30-A13C-5457B51B4AE0}"/>
              </a:ext>
            </a:extLst>
          </p:cNvPr>
          <p:cNvCxnSpPr>
            <a:cxnSpLocks/>
          </p:cNvCxnSpPr>
          <p:nvPr/>
        </p:nvCxnSpPr>
        <p:spPr>
          <a:xfrm flipV="1">
            <a:off x="507920" y="3402142"/>
            <a:ext cx="5256584" cy="11251"/>
          </a:xfrm>
          <a:prstGeom prst="straightConnector1">
            <a:avLst/>
          </a:prstGeom>
          <a:ln w="28575">
            <a:solidFill>
              <a:srgbClr val="00A85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Овал 23">
            <a:extLst>
              <a:ext uri="{FF2B5EF4-FFF2-40B4-BE49-F238E27FC236}">
                <a16:creationId xmlns:a16="http://schemas.microsoft.com/office/drawing/2014/main" xmlns="" id="{FD3C6A0F-780B-45FC-8CFB-F55FBBB0CCE3}"/>
              </a:ext>
            </a:extLst>
          </p:cNvPr>
          <p:cNvSpPr/>
          <p:nvPr/>
        </p:nvSpPr>
        <p:spPr>
          <a:xfrm>
            <a:off x="4158861" y="3360696"/>
            <a:ext cx="45888" cy="47809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>
            <a:extLst>
              <a:ext uri="{FF2B5EF4-FFF2-40B4-BE49-F238E27FC236}">
                <a16:creationId xmlns:a16="http://schemas.microsoft.com/office/drawing/2014/main" xmlns="" id="{80696BAB-0886-4910-AF82-872902D3C575}"/>
              </a:ext>
            </a:extLst>
          </p:cNvPr>
          <p:cNvSpPr/>
          <p:nvPr/>
        </p:nvSpPr>
        <p:spPr>
          <a:xfrm>
            <a:off x="1637104" y="3361681"/>
            <a:ext cx="45888" cy="47809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>
            <a:extLst>
              <a:ext uri="{FF2B5EF4-FFF2-40B4-BE49-F238E27FC236}">
                <a16:creationId xmlns:a16="http://schemas.microsoft.com/office/drawing/2014/main" xmlns="" id="{263E8D4C-8669-49D3-837E-986F0FAD36EC}"/>
              </a:ext>
            </a:extLst>
          </p:cNvPr>
          <p:cNvSpPr/>
          <p:nvPr/>
        </p:nvSpPr>
        <p:spPr>
          <a:xfrm>
            <a:off x="2898429" y="3335886"/>
            <a:ext cx="45888" cy="47809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Дуга 26">
            <a:extLst>
              <a:ext uri="{FF2B5EF4-FFF2-40B4-BE49-F238E27FC236}">
                <a16:creationId xmlns:a16="http://schemas.microsoft.com/office/drawing/2014/main" xmlns="" id="{08030368-4AD2-4311-B842-419B533367BC}"/>
              </a:ext>
            </a:extLst>
          </p:cNvPr>
          <p:cNvSpPr/>
          <p:nvPr/>
        </p:nvSpPr>
        <p:spPr>
          <a:xfrm>
            <a:off x="-458500" y="3126238"/>
            <a:ext cx="2113176" cy="467248"/>
          </a:xfrm>
          <a:prstGeom prst="arc">
            <a:avLst>
              <a:gd name="adj1" fmla="val 15451929"/>
              <a:gd name="adj2" fmla="val 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Дуга 27">
            <a:extLst>
              <a:ext uri="{FF2B5EF4-FFF2-40B4-BE49-F238E27FC236}">
                <a16:creationId xmlns:a16="http://schemas.microsoft.com/office/drawing/2014/main" xmlns="" id="{888601D5-D250-40C9-BD45-75EE1FDF8CFF}"/>
              </a:ext>
            </a:extLst>
          </p:cNvPr>
          <p:cNvSpPr/>
          <p:nvPr/>
        </p:nvSpPr>
        <p:spPr>
          <a:xfrm>
            <a:off x="1670541" y="3162996"/>
            <a:ext cx="1242356" cy="336672"/>
          </a:xfrm>
          <a:prstGeom prst="arc">
            <a:avLst>
              <a:gd name="adj1" fmla="val 10860807"/>
              <a:gd name="adj2" fmla="val 21534419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Дуга 28">
            <a:extLst>
              <a:ext uri="{FF2B5EF4-FFF2-40B4-BE49-F238E27FC236}">
                <a16:creationId xmlns:a16="http://schemas.microsoft.com/office/drawing/2014/main" xmlns="" id="{40CFA9DD-7F7F-4870-8E57-D4F582E99723}"/>
              </a:ext>
            </a:extLst>
          </p:cNvPr>
          <p:cNvSpPr/>
          <p:nvPr/>
        </p:nvSpPr>
        <p:spPr>
          <a:xfrm>
            <a:off x="2920910" y="3174105"/>
            <a:ext cx="1242356" cy="336672"/>
          </a:xfrm>
          <a:prstGeom prst="arc">
            <a:avLst>
              <a:gd name="adj1" fmla="val 10860807"/>
              <a:gd name="adj2" fmla="val 21534419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Дуга 29">
            <a:extLst>
              <a:ext uri="{FF2B5EF4-FFF2-40B4-BE49-F238E27FC236}">
                <a16:creationId xmlns:a16="http://schemas.microsoft.com/office/drawing/2014/main" xmlns="" id="{5E3AF115-3130-414E-96D0-38B9057B58A3}"/>
              </a:ext>
            </a:extLst>
          </p:cNvPr>
          <p:cNvSpPr/>
          <p:nvPr/>
        </p:nvSpPr>
        <p:spPr>
          <a:xfrm>
            <a:off x="4181805" y="3126238"/>
            <a:ext cx="2113176" cy="467248"/>
          </a:xfrm>
          <a:prstGeom prst="arc">
            <a:avLst>
              <a:gd name="adj1" fmla="val 10818983"/>
              <a:gd name="adj2" fmla="val 18969445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xmlns="" id="{C97F2AFC-F76B-46C5-8148-515AAF76751C}"/>
                  </a:ext>
                </a:extLst>
              </p:cNvPr>
              <p:cNvSpPr txBox="1"/>
              <p:nvPr/>
            </p:nvSpPr>
            <p:spPr>
              <a:xfrm>
                <a:off x="808468" y="3074998"/>
                <a:ext cx="29815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ru-RU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C97F2AFC-F76B-46C5-8148-515AAF7675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8468" y="3074998"/>
                <a:ext cx="298159" cy="369332"/>
              </a:xfrm>
              <a:prstGeom prst="rect">
                <a:avLst/>
              </a:prstGeom>
              <a:blipFill>
                <a:blip r:embed="rId4"/>
                <a:stretch>
                  <a:fillRect l="-20408" r="-20408" b="-49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xmlns="" id="{DD1BB27C-130A-41C4-9C4D-985648D5CB49}"/>
                  </a:ext>
                </a:extLst>
              </p:cNvPr>
              <p:cNvSpPr txBox="1"/>
              <p:nvPr/>
            </p:nvSpPr>
            <p:spPr>
              <a:xfrm>
                <a:off x="4802626" y="3069447"/>
                <a:ext cx="29815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ru-RU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DD1BB27C-130A-41C4-9C4D-985648D5CB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2626" y="3069447"/>
                <a:ext cx="298159" cy="369332"/>
              </a:xfrm>
              <a:prstGeom prst="rect">
                <a:avLst/>
              </a:prstGeom>
              <a:blipFill>
                <a:blip r:embed="rId5"/>
                <a:stretch>
                  <a:fillRect l="-6122" r="-40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xmlns="" id="{2B1129DE-5B6A-418D-BCFA-69889E75074A}"/>
                  </a:ext>
                </a:extLst>
              </p:cNvPr>
              <p:cNvSpPr txBox="1"/>
              <p:nvPr/>
            </p:nvSpPr>
            <p:spPr>
              <a:xfrm>
                <a:off x="3347864" y="3069447"/>
                <a:ext cx="29815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ru-RU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2B1129DE-5B6A-418D-BCFA-69889E7507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7864" y="3069447"/>
                <a:ext cx="298159" cy="369332"/>
              </a:xfrm>
              <a:prstGeom prst="rect">
                <a:avLst/>
              </a:prstGeom>
              <a:blipFill>
                <a:blip r:embed="rId6"/>
                <a:stretch>
                  <a:fillRect l="-20408" r="-20408" b="-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xmlns="" id="{F2340169-1DDC-4B0F-85DC-929A437A946D}"/>
                  </a:ext>
                </a:extLst>
              </p:cNvPr>
              <p:cNvSpPr txBox="1"/>
              <p:nvPr/>
            </p:nvSpPr>
            <p:spPr>
              <a:xfrm>
                <a:off x="2087432" y="3083545"/>
                <a:ext cx="29815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ru-RU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F2340169-1DDC-4B0F-85DC-929A437A94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7432" y="3083545"/>
                <a:ext cx="298159" cy="369332"/>
              </a:xfrm>
              <a:prstGeom prst="rect">
                <a:avLst/>
              </a:prstGeom>
              <a:blipFill>
                <a:blip r:embed="rId7"/>
                <a:stretch>
                  <a:fillRect l="-4082" r="-61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xmlns="" id="{BE938E6A-14B9-4912-9F59-3A2C3C5127D7}"/>
                  </a:ext>
                </a:extLst>
              </p:cNvPr>
              <p:cNvSpPr txBox="1"/>
              <p:nvPr/>
            </p:nvSpPr>
            <p:spPr>
              <a:xfrm>
                <a:off x="1305193" y="3475215"/>
                <a:ext cx="565861" cy="4462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−4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BE938E6A-14B9-4912-9F59-3A2C3C5127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5193" y="3475215"/>
                <a:ext cx="565861" cy="44627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xmlns="" id="{63F7C4EE-A4D0-427C-9EC5-E56A4465E5B9}"/>
                  </a:ext>
                </a:extLst>
              </p:cNvPr>
              <p:cNvSpPr txBox="1"/>
              <p:nvPr/>
            </p:nvSpPr>
            <p:spPr>
              <a:xfrm>
                <a:off x="2707690" y="3496145"/>
                <a:ext cx="493725" cy="8368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17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63F7C4EE-A4D0-427C-9EC5-E56A4465E5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7690" y="3496145"/>
                <a:ext cx="493725" cy="8368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xmlns="" id="{92D2DA41-F818-407B-9EBD-7E59B5D7F44C}"/>
                  </a:ext>
                </a:extLst>
              </p:cNvPr>
              <p:cNvSpPr txBox="1"/>
              <p:nvPr/>
            </p:nvSpPr>
            <p:spPr>
              <a:xfrm>
                <a:off x="1804281" y="3420612"/>
                <a:ext cx="4709160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6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92D2DA41-F818-407B-9EBD-7E59B5D7F4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4281" y="3420612"/>
                <a:ext cx="4709160" cy="58477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xmlns="" id="{39A18BF8-65EE-4142-9F4D-A0A597E84ADC}"/>
                  </a:ext>
                </a:extLst>
              </p:cNvPr>
              <p:cNvSpPr txBox="1"/>
              <p:nvPr/>
            </p:nvSpPr>
            <p:spPr>
              <a:xfrm>
                <a:off x="3923928" y="4111442"/>
                <a:ext cx="3859775" cy="6823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ru-RU" b="1" dirty="0">
                    <a:solidFill>
                      <a:srgbClr val="92D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Ответ: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b="1" i="1" smtClean="0">
                            <a:solidFill>
                              <a:srgbClr val="92D05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0" smtClean="0">
                            <a:solidFill>
                              <a:srgbClr val="92D05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1" i="0" smtClean="0">
                            <a:solidFill>
                              <a:srgbClr val="92D05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en-US" b="1" i="0" smtClean="0">
                            <a:solidFill>
                              <a:srgbClr val="92D050"/>
                            </a:solidFill>
                            <a:latin typeface="Cambria Math" panose="02040503050406030204" pitchFamily="18" charset="0"/>
                          </a:rPr>
                          <m:t>:</m:t>
                        </m:r>
                        <m:f>
                          <m:fPr>
                            <m:ctrlPr>
                              <a:rPr lang="en-US" b="1" i="1">
                                <a:solidFill>
                                  <a:srgbClr val="92D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1" i="1" smtClean="0">
                                <a:solidFill>
                                  <a:srgbClr val="92D050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num>
                          <m:den>
                            <m:r>
                              <a:rPr lang="en-US" b="1" i="1" smtClean="0">
                                <a:solidFill>
                                  <a:srgbClr val="92D050"/>
                                </a:solidFill>
                                <a:latin typeface="Cambria Math" panose="02040503050406030204" pitchFamily="18" charset="0"/>
                              </a:rPr>
                              <m:t>𝟏𝟕</m:t>
                            </m:r>
                          </m:den>
                        </m:f>
                      </m:e>
                    </m:d>
                    <m:r>
                      <a:rPr lang="en-US" b="1" i="1" smtClean="0">
                        <a:solidFill>
                          <a:srgbClr val="92D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∪[</m:t>
                    </m:r>
                    <m:r>
                      <a:rPr lang="en-US" b="1" i="1" smtClean="0">
                        <a:solidFill>
                          <a:srgbClr val="92D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𝟔</m:t>
                    </m:r>
                    <m:r>
                      <a:rPr lang="en-US" b="1" i="1" smtClean="0">
                        <a:solidFill>
                          <a:srgbClr val="92D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;∞)</m:t>
                    </m:r>
                  </m:oMath>
                </a14:m>
                <a:endParaRPr lang="ru-RU" b="1" dirty="0">
                  <a:solidFill>
                    <a:srgbClr val="92D050"/>
                  </a:solidFill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9A18BF8-65EE-4142-9F4D-A0A597E84A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928" y="4111442"/>
                <a:ext cx="3859775" cy="682366"/>
              </a:xfrm>
              <a:prstGeom prst="rect">
                <a:avLst/>
              </a:prstGeom>
              <a:blipFill>
                <a:blip r:embed="rId11"/>
                <a:stretch>
                  <a:fillRect l="-5845" b="-1339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96255924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/>
      <p:bldP spid="32" grpId="0"/>
      <p:bldP spid="33" grpId="0"/>
      <p:bldP spid="34" grpId="0"/>
      <p:bldP spid="2" grpId="0"/>
      <p:bldP spid="35" grpId="0"/>
      <p:bldP spid="3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"/>
          <p:cNvSpPr/>
          <p:nvPr/>
        </p:nvSpPr>
        <p:spPr>
          <a:xfrm>
            <a:off x="14556" y="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object 4"/>
          <p:cNvSpPr txBox="1">
            <a:spLocks/>
          </p:cNvSpPr>
          <p:nvPr/>
        </p:nvSpPr>
        <p:spPr>
          <a:xfrm>
            <a:off x="35496" y="57562"/>
            <a:ext cx="9108501" cy="518869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lvl="0" algn="ctr"/>
            <a:r>
              <a:rPr lang="ru-RU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ПРОСТЫЕ РАЦИОНАЛЬНЫЕ НЕРАВЕНСТВА</a:t>
            </a:r>
            <a:endParaRPr lang="en-US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xmlns="" id="{A2B00C43-EDF0-4997-878F-B67399181E98}"/>
                  </a:ext>
                </a:extLst>
              </p:cNvPr>
              <p:cNvSpPr txBox="1"/>
              <p:nvPr/>
            </p:nvSpPr>
            <p:spPr>
              <a:xfrm>
                <a:off x="302079" y="873942"/>
                <a:ext cx="8568952" cy="24020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2700" b="1" i="1" dirty="0">
                    <a:solidFill>
                      <a:srgbClr val="92D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52</a:t>
                </a:r>
                <a:r>
                  <a:rPr lang="ru-RU" sz="2700" b="1" i="1" dirty="0">
                    <a:solidFill>
                      <a:srgbClr val="92D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ru-RU" sz="2700" dirty="0">
                    <a:latin typeface="Arial" panose="020B0604020202020204" pitchFamily="34" charset="0"/>
                    <a:cs typeface="Arial" panose="020B0604020202020204" pitchFamily="34" charset="0"/>
                  </a:rPr>
                  <a:t>Решите неравенство: </a:t>
                </a:r>
                <a:endParaRPr lang="en-US" sz="27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14:m>
                  <m:oMath xmlns:m="http://schemas.openxmlformats.org/officeDocument/2006/math">
                    <m:r>
                      <a:rPr lang="ru-RU" sz="27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</m:t>
                    </m:r>
                    <m:r>
                      <a:rPr lang="ru-RU" sz="27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 </m:t>
                    </m:r>
                    <m:r>
                      <a:rPr lang="en-US" sz="27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ru-RU" sz="27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</m:t>
                    </m:r>
                    <m:r>
                      <a:rPr lang="en-US" sz="27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+5</m:t>
                    </m:r>
                    <m:r>
                      <a:rPr lang="en-US" sz="27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sz="27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)(2</m:t>
                    </m:r>
                    <m:sSup>
                      <m:sSupPr>
                        <m:ctrlPr>
                          <a:rPr lang="ru-RU" sz="270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27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p>
                        <m:r>
                          <a:rPr lang="en-US" sz="27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US" sz="27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−6</m:t>
                    </m:r>
                    <m:r>
                      <a:rPr lang="en-US" sz="27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sz="27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+4)&lt;0</m:t>
                    </m:r>
                  </m:oMath>
                </a14:m>
                <a:r>
                  <a:rPr lang="ru-RU" sz="27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27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endParaRPr lang="en-US" sz="27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4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=−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3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5</m:t>
                          </m:r>
                        </m:den>
                      </m:f>
                      <m:r>
                        <a:rPr lang="ru-RU" sz="2400" b="0" i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</m:oMath>
                  </m:oMathPara>
                </a14:m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2B00C43-EDF0-4997-878F-B67399181E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079" y="873942"/>
                <a:ext cx="8568952" cy="2402004"/>
              </a:xfrm>
              <a:prstGeom prst="rect">
                <a:avLst/>
              </a:prstGeom>
              <a:blipFill>
                <a:blip r:embed="rId3"/>
                <a:stretch>
                  <a:fillRect l="-1352" t="-203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Прямая со стрелкой 22">
            <a:extLst>
              <a:ext uri="{FF2B5EF4-FFF2-40B4-BE49-F238E27FC236}">
                <a16:creationId xmlns:a16="http://schemas.microsoft.com/office/drawing/2014/main" xmlns="" id="{86E2949E-F54A-4A30-A13C-5457B51B4AE0}"/>
              </a:ext>
            </a:extLst>
          </p:cNvPr>
          <p:cNvCxnSpPr>
            <a:cxnSpLocks/>
          </p:cNvCxnSpPr>
          <p:nvPr/>
        </p:nvCxnSpPr>
        <p:spPr>
          <a:xfrm flipV="1">
            <a:off x="507920" y="3402142"/>
            <a:ext cx="5256584" cy="11251"/>
          </a:xfrm>
          <a:prstGeom prst="straightConnector1">
            <a:avLst/>
          </a:prstGeom>
          <a:ln w="28575">
            <a:solidFill>
              <a:srgbClr val="00A85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Овал 23">
            <a:extLst>
              <a:ext uri="{FF2B5EF4-FFF2-40B4-BE49-F238E27FC236}">
                <a16:creationId xmlns:a16="http://schemas.microsoft.com/office/drawing/2014/main" xmlns="" id="{FD3C6A0F-780B-45FC-8CFB-F55FBBB0CCE3}"/>
              </a:ext>
            </a:extLst>
          </p:cNvPr>
          <p:cNvSpPr/>
          <p:nvPr/>
        </p:nvSpPr>
        <p:spPr>
          <a:xfrm>
            <a:off x="4158861" y="3360696"/>
            <a:ext cx="45888" cy="47809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>
            <a:extLst>
              <a:ext uri="{FF2B5EF4-FFF2-40B4-BE49-F238E27FC236}">
                <a16:creationId xmlns:a16="http://schemas.microsoft.com/office/drawing/2014/main" xmlns="" id="{80696BAB-0886-4910-AF82-872902D3C575}"/>
              </a:ext>
            </a:extLst>
          </p:cNvPr>
          <p:cNvSpPr/>
          <p:nvPr/>
        </p:nvSpPr>
        <p:spPr>
          <a:xfrm>
            <a:off x="1637104" y="3361681"/>
            <a:ext cx="45888" cy="47809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>
            <a:extLst>
              <a:ext uri="{FF2B5EF4-FFF2-40B4-BE49-F238E27FC236}">
                <a16:creationId xmlns:a16="http://schemas.microsoft.com/office/drawing/2014/main" xmlns="" id="{263E8D4C-8669-49D3-837E-986F0FAD36EC}"/>
              </a:ext>
            </a:extLst>
          </p:cNvPr>
          <p:cNvSpPr/>
          <p:nvPr/>
        </p:nvSpPr>
        <p:spPr>
          <a:xfrm>
            <a:off x="2898429" y="3335886"/>
            <a:ext cx="45888" cy="47809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Дуга 26">
            <a:extLst>
              <a:ext uri="{FF2B5EF4-FFF2-40B4-BE49-F238E27FC236}">
                <a16:creationId xmlns:a16="http://schemas.microsoft.com/office/drawing/2014/main" xmlns="" id="{08030368-4AD2-4311-B842-419B533367BC}"/>
              </a:ext>
            </a:extLst>
          </p:cNvPr>
          <p:cNvSpPr/>
          <p:nvPr/>
        </p:nvSpPr>
        <p:spPr>
          <a:xfrm>
            <a:off x="-458500" y="3126238"/>
            <a:ext cx="2113176" cy="467248"/>
          </a:xfrm>
          <a:prstGeom prst="arc">
            <a:avLst>
              <a:gd name="adj1" fmla="val 15451929"/>
              <a:gd name="adj2" fmla="val 0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Дуга 27">
            <a:extLst>
              <a:ext uri="{FF2B5EF4-FFF2-40B4-BE49-F238E27FC236}">
                <a16:creationId xmlns:a16="http://schemas.microsoft.com/office/drawing/2014/main" xmlns="" id="{888601D5-D250-40C9-BD45-75EE1FDF8CFF}"/>
              </a:ext>
            </a:extLst>
          </p:cNvPr>
          <p:cNvSpPr/>
          <p:nvPr/>
        </p:nvSpPr>
        <p:spPr>
          <a:xfrm>
            <a:off x="1670541" y="3162996"/>
            <a:ext cx="1242356" cy="336672"/>
          </a:xfrm>
          <a:prstGeom prst="arc">
            <a:avLst>
              <a:gd name="adj1" fmla="val 10860807"/>
              <a:gd name="adj2" fmla="val 21534419"/>
            </a:avLst>
          </a:prstGeom>
          <a:noFill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Дуга 28">
            <a:extLst>
              <a:ext uri="{FF2B5EF4-FFF2-40B4-BE49-F238E27FC236}">
                <a16:creationId xmlns:a16="http://schemas.microsoft.com/office/drawing/2014/main" xmlns="" id="{40CFA9DD-7F7F-4870-8E57-D4F582E99723}"/>
              </a:ext>
            </a:extLst>
          </p:cNvPr>
          <p:cNvSpPr/>
          <p:nvPr/>
        </p:nvSpPr>
        <p:spPr>
          <a:xfrm>
            <a:off x="2920910" y="3174105"/>
            <a:ext cx="1242356" cy="336672"/>
          </a:xfrm>
          <a:prstGeom prst="arc">
            <a:avLst>
              <a:gd name="adj1" fmla="val 10860807"/>
              <a:gd name="adj2" fmla="val 21534419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Дуга 29">
            <a:extLst>
              <a:ext uri="{FF2B5EF4-FFF2-40B4-BE49-F238E27FC236}">
                <a16:creationId xmlns:a16="http://schemas.microsoft.com/office/drawing/2014/main" xmlns="" id="{5E3AF115-3130-414E-96D0-38B9057B58A3}"/>
              </a:ext>
            </a:extLst>
          </p:cNvPr>
          <p:cNvSpPr/>
          <p:nvPr/>
        </p:nvSpPr>
        <p:spPr>
          <a:xfrm>
            <a:off x="4181805" y="3126238"/>
            <a:ext cx="2113176" cy="467248"/>
          </a:xfrm>
          <a:prstGeom prst="arc">
            <a:avLst>
              <a:gd name="adj1" fmla="val 10818983"/>
              <a:gd name="adj2" fmla="val 18969445"/>
            </a:avLst>
          </a:prstGeom>
          <a:noFill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xmlns="" id="{C97F2AFC-F76B-46C5-8148-515AAF76751C}"/>
                  </a:ext>
                </a:extLst>
              </p:cNvPr>
              <p:cNvSpPr txBox="1"/>
              <p:nvPr/>
            </p:nvSpPr>
            <p:spPr>
              <a:xfrm>
                <a:off x="808468" y="3074998"/>
                <a:ext cx="29815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ru-RU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C97F2AFC-F76B-46C5-8148-515AAF7675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8468" y="3074998"/>
                <a:ext cx="298159" cy="369332"/>
              </a:xfrm>
              <a:prstGeom prst="rect">
                <a:avLst/>
              </a:prstGeom>
              <a:blipFill>
                <a:blip r:embed="rId4"/>
                <a:stretch>
                  <a:fillRect l="-6122" r="-40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xmlns="" id="{DD1BB27C-130A-41C4-9C4D-985648D5CB49}"/>
                  </a:ext>
                </a:extLst>
              </p:cNvPr>
              <p:cNvSpPr txBox="1"/>
              <p:nvPr/>
            </p:nvSpPr>
            <p:spPr>
              <a:xfrm>
                <a:off x="4802626" y="3069447"/>
                <a:ext cx="29815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ru-RU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DD1BB27C-130A-41C4-9C4D-985648D5CB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2626" y="3069447"/>
                <a:ext cx="298159" cy="369332"/>
              </a:xfrm>
              <a:prstGeom prst="rect">
                <a:avLst/>
              </a:prstGeom>
              <a:blipFill>
                <a:blip r:embed="rId5"/>
                <a:stretch>
                  <a:fillRect l="-20408" r="-20408" b="-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xmlns="" id="{2B1129DE-5B6A-418D-BCFA-69889E75074A}"/>
                  </a:ext>
                </a:extLst>
              </p:cNvPr>
              <p:cNvSpPr txBox="1"/>
              <p:nvPr/>
            </p:nvSpPr>
            <p:spPr>
              <a:xfrm>
                <a:off x="3347864" y="3069447"/>
                <a:ext cx="29815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ru-RU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2B1129DE-5B6A-418D-BCFA-69889E7507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7864" y="3069447"/>
                <a:ext cx="298159" cy="369332"/>
              </a:xfrm>
              <a:prstGeom prst="rect">
                <a:avLst/>
              </a:prstGeom>
              <a:blipFill>
                <a:blip r:embed="rId6"/>
                <a:stretch>
                  <a:fillRect l="-4082" r="-61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xmlns="" id="{F2340169-1DDC-4B0F-85DC-929A437A946D}"/>
                  </a:ext>
                </a:extLst>
              </p:cNvPr>
              <p:cNvSpPr txBox="1"/>
              <p:nvPr/>
            </p:nvSpPr>
            <p:spPr>
              <a:xfrm>
                <a:off x="2087432" y="3083545"/>
                <a:ext cx="29815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ru-RU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F2340169-1DDC-4B0F-85DC-929A437A94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7432" y="3083545"/>
                <a:ext cx="298159" cy="369332"/>
              </a:xfrm>
              <a:prstGeom prst="rect">
                <a:avLst/>
              </a:prstGeom>
              <a:blipFill>
                <a:blip r:embed="rId7"/>
                <a:stretch>
                  <a:fillRect l="-20408" r="-20408" b="-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xmlns="" id="{BE938E6A-14B9-4912-9F59-3A2C3C5127D7}"/>
                  </a:ext>
                </a:extLst>
              </p:cNvPr>
              <p:cNvSpPr txBox="1"/>
              <p:nvPr/>
            </p:nvSpPr>
            <p:spPr>
              <a:xfrm>
                <a:off x="1305193" y="3475215"/>
                <a:ext cx="627864" cy="8384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BE938E6A-14B9-4912-9F59-3A2C3C5127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5193" y="3475215"/>
                <a:ext cx="627864" cy="83843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xmlns="" id="{63F7C4EE-A4D0-427C-9EC5-E56A4465E5B9}"/>
                  </a:ext>
                </a:extLst>
              </p:cNvPr>
              <p:cNvSpPr txBox="1"/>
              <p:nvPr/>
            </p:nvSpPr>
            <p:spPr>
              <a:xfrm>
                <a:off x="2707690" y="3496145"/>
                <a:ext cx="288541" cy="4462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63F7C4EE-A4D0-427C-9EC5-E56A4465E5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7690" y="3496145"/>
                <a:ext cx="288541" cy="44627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xmlns="" id="{92D2DA41-F818-407B-9EBD-7E59B5D7F44C}"/>
                  </a:ext>
                </a:extLst>
              </p:cNvPr>
              <p:cNvSpPr txBox="1"/>
              <p:nvPr/>
            </p:nvSpPr>
            <p:spPr>
              <a:xfrm>
                <a:off x="1827225" y="3427294"/>
                <a:ext cx="4709160" cy="53860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92D2DA41-F818-407B-9EBD-7E59B5D7F4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7225" y="3427294"/>
                <a:ext cx="4709160" cy="53860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xmlns="" id="{39A18BF8-65EE-4142-9F4D-A0A597E84ADC}"/>
                  </a:ext>
                </a:extLst>
              </p:cNvPr>
              <p:cNvSpPr txBox="1"/>
              <p:nvPr/>
            </p:nvSpPr>
            <p:spPr>
              <a:xfrm>
                <a:off x="3923928" y="4111442"/>
                <a:ext cx="4097404" cy="644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ru-RU" b="1" dirty="0">
                    <a:solidFill>
                      <a:srgbClr val="92D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Ответ:</a:t>
                </a:r>
                <a14:m>
                  <m:oMath xmlns:m="http://schemas.openxmlformats.org/officeDocument/2006/math">
                    <m:r>
                      <a:rPr lang="en-US" b="1" i="0" smtClean="0">
                        <a:solidFill>
                          <a:srgbClr val="92D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(−</m:t>
                    </m:r>
                    <m:r>
                      <a:rPr lang="en-US" b="1" i="1">
                        <a:solidFill>
                          <a:srgbClr val="92D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∞</m:t>
                    </m:r>
                    <m:r>
                      <a:rPr lang="en-US" b="1" i="1" smtClean="0">
                        <a:solidFill>
                          <a:srgbClr val="92D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;−</m:t>
                    </m:r>
                    <m:f>
                      <m:fPr>
                        <m:ctrlPr>
                          <a:rPr lang="en-US" b="1" i="1" smtClean="0">
                            <a:solidFill>
                              <a:srgbClr val="92D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92D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92D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𝟓</m:t>
                        </m:r>
                      </m:den>
                    </m:f>
                    <m:r>
                      <a:rPr lang="en-US" b="1" i="1" smtClean="0">
                        <a:solidFill>
                          <a:srgbClr val="92D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)∪(</m:t>
                    </m:r>
                    <m:r>
                      <a:rPr lang="en-US" b="1" i="1" smtClean="0">
                        <a:solidFill>
                          <a:srgbClr val="92D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  <m:r>
                      <a:rPr lang="en-US" b="1" i="1" smtClean="0">
                        <a:solidFill>
                          <a:srgbClr val="92D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;</m:t>
                    </m:r>
                    <m:r>
                      <a:rPr lang="en-US" b="1" i="1" smtClean="0">
                        <a:solidFill>
                          <a:srgbClr val="92D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  <m:r>
                      <a:rPr lang="en-US" b="1" i="1" smtClean="0">
                        <a:solidFill>
                          <a:srgbClr val="92D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ru-RU" b="1" dirty="0">
                  <a:solidFill>
                    <a:srgbClr val="92D050"/>
                  </a:solidFill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9A18BF8-65EE-4142-9F4D-A0A597E84A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928" y="4111442"/>
                <a:ext cx="4097404" cy="644664"/>
              </a:xfrm>
              <a:prstGeom prst="rect">
                <a:avLst/>
              </a:prstGeom>
              <a:blipFill>
                <a:blip r:embed="rId11"/>
                <a:stretch>
                  <a:fillRect l="-5506" t="-1887" b="-1792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xmlns="" id="{8D92CF1C-F417-44EE-8873-882129BFF6F0}"/>
                  </a:ext>
                </a:extLst>
              </p:cNvPr>
              <p:cNvSpPr txBox="1"/>
              <p:nvPr/>
            </p:nvSpPr>
            <p:spPr>
              <a:xfrm>
                <a:off x="3940401" y="2058357"/>
                <a:ext cx="4709160" cy="83099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2</m:t>
                      </m:r>
                      <m:sSup>
                        <m:sSupPr>
                          <m:ctrlPr>
                            <a:rPr lang="ru-RU" sz="2400" i="1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−6</m:t>
                      </m:r>
                      <m:r>
                        <a:rPr lang="en-US" sz="2400" b="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US" sz="2400" b="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+4=0</m:t>
                      </m:r>
                    </m:oMath>
                  </m:oMathPara>
                </a14:m>
                <a:endParaRPr lang="en-US" sz="2400" b="0" dirty="0"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</m:t>
                    </m:r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24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</m:t>
                    </m:r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8D92CF1C-F417-44EE-8873-882129BFF6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0401" y="2058357"/>
                <a:ext cx="4709160" cy="830997"/>
              </a:xfrm>
              <a:prstGeom prst="rect">
                <a:avLst/>
              </a:prstGeom>
              <a:blipFill>
                <a:blip r:embed="rId12"/>
                <a:stretch>
                  <a:fillRect l="-259" b="-154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9214616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/>
      <p:bldP spid="32" grpId="0"/>
      <p:bldP spid="33" grpId="0"/>
      <p:bldP spid="34" grpId="0"/>
      <p:bldP spid="2" grpId="0"/>
      <p:bldP spid="35" grpId="0"/>
      <p:bldP spid="3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"/>
          <p:cNvSpPr/>
          <p:nvPr/>
        </p:nvSpPr>
        <p:spPr>
          <a:xfrm>
            <a:off x="14556" y="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object 4"/>
          <p:cNvSpPr txBox="1">
            <a:spLocks/>
          </p:cNvSpPr>
          <p:nvPr/>
        </p:nvSpPr>
        <p:spPr>
          <a:xfrm>
            <a:off x="35496" y="57562"/>
            <a:ext cx="9108501" cy="518869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lvl="0" algn="ctr"/>
            <a:r>
              <a:rPr lang="ru-RU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ПРОСТЫЕ РАЦИОНАЛЬНЫЕ НЕРАВЕНСТВА</a:t>
            </a:r>
            <a:endParaRPr lang="en-US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xmlns="" id="{A2B00C43-EDF0-4997-878F-B67399181E98}"/>
                  </a:ext>
                </a:extLst>
              </p:cNvPr>
              <p:cNvSpPr txBox="1"/>
              <p:nvPr/>
            </p:nvSpPr>
            <p:spPr>
              <a:xfrm>
                <a:off x="302079" y="873942"/>
                <a:ext cx="8568952" cy="24020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2700" b="1" i="1" dirty="0">
                    <a:solidFill>
                      <a:srgbClr val="92D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52</a:t>
                </a:r>
                <a:r>
                  <a:rPr lang="ru-RU" sz="2700" b="1" i="1" dirty="0">
                    <a:solidFill>
                      <a:srgbClr val="92D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ru-RU" sz="2700" dirty="0">
                    <a:latin typeface="Arial" panose="020B0604020202020204" pitchFamily="34" charset="0"/>
                    <a:cs typeface="Arial" panose="020B0604020202020204" pitchFamily="34" charset="0"/>
                  </a:rPr>
                  <a:t>Решите неравенство: </a:t>
                </a:r>
                <a:endParaRPr lang="en-US" sz="27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14:m>
                  <m:oMath xmlns:m="http://schemas.openxmlformats.org/officeDocument/2006/math">
                    <m:r>
                      <a:rPr lang="ru-RU" sz="27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</m:t>
                    </m:r>
                    <m:r>
                      <a:rPr lang="ru-RU" sz="27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 </m:t>
                    </m:r>
                    <m:r>
                      <a:rPr lang="en-US" sz="27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ru-RU" sz="27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</m:t>
                    </m:r>
                    <m:r>
                      <a:rPr lang="en-US" sz="27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+5</m:t>
                    </m:r>
                    <m:r>
                      <a:rPr lang="en-US" sz="27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sz="27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)(2</m:t>
                    </m:r>
                    <m:sSup>
                      <m:sSupPr>
                        <m:ctrlPr>
                          <a:rPr lang="ru-RU" sz="270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27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p>
                        <m:r>
                          <a:rPr lang="en-US" sz="27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US" sz="27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−6</m:t>
                    </m:r>
                    <m:r>
                      <a:rPr lang="en-US" sz="27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sz="27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+4)&lt;0</m:t>
                    </m:r>
                  </m:oMath>
                </a14:m>
                <a:r>
                  <a:rPr lang="ru-RU" sz="27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27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endParaRPr lang="en-US" sz="27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4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=−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3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5</m:t>
                          </m:r>
                        </m:den>
                      </m:f>
                      <m:r>
                        <a:rPr lang="ru-RU" sz="2400" b="0" i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</m:oMath>
                  </m:oMathPara>
                </a14:m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2B00C43-EDF0-4997-878F-B67399181E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079" y="873942"/>
                <a:ext cx="8568952" cy="2402004"/>
              </a:xfrm>
              <a:prstGeom prst="rect">
                <a:avLst/>
              </a:prstGeom>
              <a:blipFill>
                <a:blip r:embed="rId3"/>
                <a:stretch>
                  <a:fillRect l="-1352" t="-203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Прямая со стрелкой 22">
            <a:extLst>
              <a:ext uri="{FF2B5EF4-FFF2-40B4-BE49-F238E27FC236}">
                <a16:creationId xmlns:a16="http://schemas.microsoft.com/office/drawing/2014/main" xmlns="" id="{86E2949E-F54A-4A30-A13C-5457B51B4AE0}"/>
              </a:ext>
            </a:extLst>
          </p:cNvPr>
          <p:cNvCxnSpPr>
            <a:cxnSpLocks/>
          </p:cNvCxnSpPr>
          <p:nvPr/>
        </p:nvCxnSpPr>
        <p:spPr>
          <a:xfrm flipV="1">
            <a:off x="507920" y="3402142"/>
            <a:ext cx="5256584" cy="11251"/>
          </a:xfrm>
          <a:prstGeom prst="straightConnector1">
            <a:avLst/>
          </a:prstGeom>
          <a:ln w="28575">
            <a:solidFill>
              <a:srgbClr val="00A85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Овал 23">
            <a:extLst>
              <a:ext uri="{FF2B5EF4-FFF2-40B4-BE49-F238E27FC236}">
                <a16:creationId xmlns:a16="http://schemas.microsoft.com/office/drawing/2014/main" xmlns="" id="{FD3C6A0F-780B-45FC-8CFB-F55FBBB0CCE3}"/>
              </a:ext>
            </a:extLst>
          </p:cNvPr>
          <p:cNvSpPr/>
          <p:nvPr/>
        </p:nvSpPr>
        <p:spPr>
          <a:xfrm>
            <a:off x="4158861" y="3360696"/>
            <a:ext cx="45888" cy="47809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>
            <a:extLst>
              <a:ext uri="{FF2B5EF4-FFF2-40B4-BE49-F238E27FC236}">
                <a16:creationId xmlns:a16="http://schemas.microsoft.com/office/drawing/2014/main" xmlns="" id="{80696BAB-0886-4910-AF82-872902D3C575}"/>
              </a:ext>
            </a:extLst>
          </p:cNvPr>
          <p:cNvSpPr/>
          <p:nvPr/>
        </p:nvSpPr>
        <p:spPr>
          <a:xfrm>
            <a:off x="1637104" y="3361681"/>
            <a:ext cx="45888" cy="47809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>
            <a:extLst>
              <a:ext uri="{FF2B5EF4-FFF2-40B4-BE49-F238E27FC236}">
                <a16:creationId xmlns:a16="http://schemas.microsoft.com/office/drawing/2014/main" xmlns="" id="{263E8D4C-8669-49D3-837E-986F0FAD36EC}"/>
              </a:ext>
            </a:extLst>
          </p:cNvPr>
          <p:cNvSpPr/>
          <p:nvPr/>
        </p:nvSpPr>
        <p:spPr>
          <a:xfrm>
            <a:off x="2898429" y="3335886"/>
            <a:ext cx="45888" cy="47809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Дуга 26">
            <a:extLst>
              <a:ext uri="{FF2B5EF4-FFF2-40B4-BE49-F238E27FC236}">
                <a16:creationId xmlns:a16="http://schemas.microsoft.com/office/drawing/2014/main" xmlns="" id="{08030368-4AD2-4311-B842-419B533367BC}"/>
              </a:ext>
            </a:extLst>
          </p:cNvPr>
          <p:cNvSpPr/>
          <p:nvPr/>
        </p:nvSpPr>
        <p:spPr>
          <a:xfrm>
            <a:off x="-458500" y="3126238"/>
            <a:ext cx="2113176" cy="467248"/>
          </a:xfrm>
          <a:prstGeom prst="arc">
            <a:avLst>
              <a:gd name="adj1" fmla="val 15451929"/>
              <a:gd name="adj2" fmla="val 0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Дуга 27">
            <a:extLst>
              <a:ext uri="{FF2B5EF4-FFF2-40B4-BE49-F238E27FC236}">
                <a16:creationId xmlns:a16="http://schemas.microsoft.com/office/drawing/2014/main" xmlns="" id="{888601D5-D250-40C9-BD45-75EE1FDF8CFF}"/>
              </a:ext>
            </a:extLst>
          </p:cNvPr>
          <p:cNvSpPr/>
          <p:nvPr/>
        </p:nvSpPr>
        <p:spPr>
          <a:xfrm>
            <a:off x="1670541" y="3162996"/>
            <a:ext cx="1242356" cy="336672"/>
          </a:xfrm>
          <a:prstGeom prst="arc">
            <a:avLst>
              <a:gd name="adj1" fmla="val 10860807"/>
              <a:gd name="adj2" fmla="val 21534419"/>
            </a:avLst>
          </a:prstGeom>
          <a:noFill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Дуга 28">
            <a:extLst>
              <a:ext uri="{FF2B5EF4-FFF2-40B4-BE49-F238E27FC236}">
                <a16:creationId xmlns:a16="http://schemas.microsoft.com/office/drawing/2014/main" xmlns="" id="{40CFA9DD-7F7F-4870-8E57-D4F582E99723}"/>
              </a:ext>
            </a:extLst>
          </p:cNvPr>
          <p:cNvSpPr/>
          <p:nvPr/>
        </p:nvSpPr>
        <p:spPr>
          <a:xfrm>
            <a:off x="2920910" y="3174105"/>
            <a:ext cx="1242356" cy="336672"/>
          </a:xfrm>
          <a:prstGeom prst="arc">
            <a:avLst>
              <a:gd name="adj1" fmla="val 10860807"/>
              <a:gd name="adj2" fmla="val 21534419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Дуга 29">
            <a:extLst>
              <a:ext uri="{FF2B5EF4-FFF2-40B4-BE49-F238E27FC236}">
                <a16:creationId xmlns:a16="http://schemas.microsoft.com/office/drawing/2014/main" xmlns="" id="{5E3AF115-3130-414E-96D0-38B9057B58A3}"/>
              </a:ext>
            </a:extLst>
          </p:cNvPr>
          <p:cNvSpPr/>
          <p:nvPr/>
        </p:nvSpPr>
        <p:spPr>
          <a:xfrm>
            <a:off x="4181805" y="3126238"/>
            <a:ext cx="2113176" cy="467248"/>
          </a:xfrm>
          <a:prstGeom prst="arc">
            <a:avLst>
              <a:gd name="adj1" fmla="val 10818983"/>
              <a:gd name="adj2" fmla="val 18969445"/>
            </a:avLst>
          </a:prstGeom>
          <a:noFill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xmlns="" id="{C97F2AFC-F76B-46C5-8148-515AAF76751C}"/>
                  </a:ext>
                </a:extLst>
              </p:cNvPr>
              <p:cNvSpPr txBox="1"/>
              <p:nvPr/>
            </p:nvSpPr>
            <p:spPr>
              <a:xfrm>
                <a:off x="808468" y="3074998"/>
                <a:ext cx="29815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ru-RU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C97F2AFC-F76B-46C5-8148-515AAF7675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8468" y="3074998"/>
                <a:ext cx="298159" cy="369332"/>
              </a:xfrm>
              <a:prstGeom prst="rect">
                <a:avLst/>
              </a:prstGeom>
              <a:blipFill>
                <a:blip r:embed="rId4"/>
                <a:stretch>
                  <a:fillRect l="-6122" r="-40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xmlns="" id="{DD1BB27C-130A-41C4-9C4D-985648D5CB49}"/>
                  </a:ext>
                </a:extLst>
              </p:cNvPr>
              <p:cNvSpPr txBox="1"/>
              <p:nvPr/>
            </p:nvSpPr>
            <p:spPr>
              <a:xfrm>
                <a:off x="4802626" y="3069447"/>
                <a:ext cx="29815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ru-RU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DD1BB27C-130A-41C4-9C4D-985648D5CB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2626" y="3069447"/>
                <a:ext cx="298159" cy="369332"/>
              </a:xfrm>
              <a:prstGeom prst="rect">
                <a:avLst/>
              </a:prstGeom>
              <a:blipFill>
                <a:blip r:embed="rId5"/>
                <a:stretch>
                  <a:fillRect l="-20408" r="-20408" b="-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xmlns="" id="{2B1129DE-5B6A-418D-BCFA-69889E75074A}"/>
                  </a:ext>
                </a:extLst>
              </p:cNvPr>
              <p:cNvSpPr txBox="1"/>
              <p:nvPr/>
            </p:nvSpPr>
            <p:spPr>
              <a:xfrm>
                <a:off x="3347864" y="3069447"/>
                <a:ext cx="29815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ru-RU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2B1129DE-5B6A-418D-BCFA-69889E7507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7864" y="3069447"/>
                <a:ext cx="298159" cy="369332"/>
              </a:xfrm>
              <a:prstGeom prst="rect">
                <a:avLst/>
              </a:prstGeom>
              <a:blipFill>
                <a:blip r:embed="rId6"/>
                <a:stretch>
                  <a:fillRect l="-4082" r="-61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xmlns="" id="{F2340169-1DDC-4B0F-85DC-929A437A946D}"/>
                  </a:ext>
                </a:extLst>
              </p:cNvPr>
              <p:cNvSpPr txBox="1"/>
              <p:nvPr/>
            </p:nvSpPr>
            <p:spPr>
              <a:xfrm>
                <a:off x="2087432" y="3083545"/>
                <a:ext cx="29815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ru-RU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F2340169-1DDC-4B0F-85DC-929A437A94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7432" y="3083545"/>
                <a:ext cx="298159" cy="369332"/>
              </a:xfrm>
              <a:prstGeom prst="rect">
                <a:avLst/>
              </a:prstGeom>
              <a:blipFill>
                <a:blip r:embed="rId7"/>
                <a:stretch>
                  <a:fillRect l="-20408" r="-20408" b="-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xmlns="" id="{BE938E6A-14B9-4912-9F59-3A2C3C5127D7}"/>
                  </a:ext>
                </a:extLst>
              </p:cNvPr>
              <p:cNvSpPr txBox="1"/>
              <p:nvPr/>
            </p:nvSpPr>
            <p:spPr>
              <a:xfrm>
                <a:off x="1305193" y="3475215"/>
                <a:ext cx="627864" cy="8384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BE938E6A-14B9-4912-9F59-3A2C3C5127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5193" y="3475215"/>
                <a:ext cx="627864" cy="83843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xmlns="" id="{63F7C4EE-A4D0-427C-9EC5-E56A4465E5B9}"/>
                  </a:ext>
                </a:extLst>
              </p:cNvPr>
              <p:cNvSpPr txBox="1"/>
              <p:nvPr/>
            </p:nvSpPr>
            <p:spPr>
              <a:xfrm>
                <a:off x="2707690" y="3496145"/>
                <a:ext cx="288541" cy="4462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63F7C4EE-A4D0-427C-9EC5-E56A4465E5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7690" y="3496145"/>
                <a:ext cx="288541" cy="44627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xmlns="" id="{92D2DA41-F818-407B-9EBD-7E59B5D7F44C}"/>
                  </a:ext>
                </a:extLst>
              </p:cNvPr>
              <p:cNvSpPr txBox="1"/>
              <p:nvPr/>
            </p:nvSpPr>
            <p:spPr>
              <a:xfrm>
                <a:off x="1827225" y="3427294"/>
                <a:ext cx="4709160" cy="53860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92D2DA41-F818-407B-9EBD-7E59B5D7F4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7225" y="3427294"/>
                <a:ext cx="4709160" cy="53860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xmlns="" id="{39A18BF8-65EE-4142-9F4D-A0A597E84ADC}"/>
                  </a:ext>
                </a:extLst>
              </p:cNvPr>
              <p:cNvSpPr txBox="1"/>
              <p:nvPr/>
            </p:nvSpPr>
            <p:spPr>
              <a:xfrm>
                <a:off x="3923928" y="4111442"/>
                <a:ext cx="4097404" cy="644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ru-RU" b="1" dirty="0">
                    <a:solidFill>
                      <a:srgbClr val="92D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Ответ:</a:t>
                </a:r>
                <a14:m>
                  <m:oMath xmlns:m="http://schemas.openxmlformats.org/officeDocument/2006/math">
                    <m:r>
                      <a:rPr lang="en-US" b="1" i="0" smtClean="0">
                        <a:solidFill>
                          <a:srgbClr val="92D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(−</m:t>
                    </m:r>
                    <m:r>
                      <a:rPr lang="en-US" b="1" i="1">
                        <a:solidFill>
                          <a:srgbClr val="92D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∞</m:t>
                    </m:r>
                    <m:r>
                      <a:rPr lang="en-US" b="1" i="1" smtClean="0">
                        <a:solidFill>
                          <a:srgbClr val="92D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;−</m:t>
                    </m:r>
                    <m:f>
                      <m:fPr>
                        <m:ctrlPr>
                          <a:rPr lang="en-US" b="1" i="1" smtClean="0">
                            <a:solidFill>
                              <a:srgbClr val="92D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92D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92D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𝟓</m:t>
                        </m:r>
                      </m:den>
                    </m:f>
                    <m:r>
                      <a:rPr lang="en-US" b="1" i="1" smtClean="0">
                        <a:solidFill>
                          <a:srgbClr val="92D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)∪(</m:t>
                    </m:r>
                    <m:r>
                      <a:rPr lang="en-US" b="1" i="1" smtClean="0">
                        <a:solidFill>
                          <a:srgbClr val="92D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  <m:r>
                      <a:rPr lang="en-US" b="1" i="1" smtClean="0">
                        <a:solidFill>
                          <a:srgbClr val="92D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;</m:t>
                    </m:r>
                    <m:r>
                      <a:rPr lang="en-US" b="1" i="1" smtClean="0">
                        <a:solidFill>
                          <a:srgbClr val="92D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  <m:r>
                      <a:rPr lang="en-US" b="1" i="1" smtClean="0">
                        <a:solidFill>
                          <a:srgbClr val="92D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ru-RU" b="1" dirty="0">
                  <a:solidFill>
                    <a:srgbClr val="92D050"/>
                  </a:solidFill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9A18BF8-65EE-4142-9F4D-A0A597E84A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928" y="4111442"/>
                <a:ext cx="4097404" cy="644664"/>
              </a:xfrm>
              <a:prstGeom prst="rect">
                <a:avLst/>
              </a:prstGeom>
              <a:blipFill>
                <a:blip r:embed="rId11"/>
                <a:stretch>
                  <a:fillRect l="-5506" t="-1887" b="-1792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xmlns="" id="{8D92CF1C-F417-44EE-8873-882129BFF6F0}"/>
                  </a:ext>
                </a:extLst>
              </p:cNvPr>
              <p:cNvSpPr txBox="1"/>
              <p:nvPr/>
            </p:nvSpPr>
            <p:spPr>
              <a:xfrm>
                <a:off x="3940401" y="2058357"/>
                <a:ext cx="4709160" cy="83099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2</m:t>
                      </m:r>
                      <m:sSup>
                        <m:sSupPr>
                          <m:ctrlPr>
                            <a:rPr lang="ru-RU" sz="2400" i="1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−6</m:t>
                      </m:r>
                      <m:r>
                        <a:rPr lang="en-US" sz="2400" b="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US" sz="2400" b="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+4=0</m:t>
                      </m:r>
                    </m:oMath>
                  </m:oMathPara>
                </a14:m>
                <a:endParaRPr lang="en-US" sz="2400" b="0" dirty="0"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</m:t>
                    </m:r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24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</m:t>
                    </m:r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8D92CF1C-F417-44EE-8873-882129BFF6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0401" y="2058357"/>
                <a:ext cx="4709160" cy="830997"/>
              </a:xfrm>
              <a:prstGeom prst="rect">
                <a:avLst/>
              </a:prstGeom>
              <a:blipFill>
                <a:blip r:embed="rId12"/>
                <a:stretch>
                  <a:fillRect l="-259" b="-154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8178748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/>
      <p:bldP spid="32" grpId="0"/>
      <p:bldP spid="33" grpId="0"/>
      <p:bldP spid="34" grpId="0"/>
      <p:bldP spid="2" grpId="0"/>
      <p:bldP spid="35" grpId="0"/>
      <p:bldP spid="3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C:\Users\Iroda\Downloads\VQpq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995686"/>
            <a:ext cx="4392488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ject 2">
            <a:extLst>
              <a:ext uri="{FF2B5EF4-FFF2-40B4-BE49-F238E27FC236}">
                <a16:creationId xmlns:a16="http://schemas.microsoft.com/office/drawing/2014/main" xmlns="" id="{7FC1F883-1236-4202-BC5C-D62FD599365E}"/>
              </a:ext>
            </a:extLst>
          </p:cNvPr>
          <p:cNvSpPr/>
          <p:nvPr/>
        </p:nvSpPr>
        <p:spPr>
          <a:xfrm>
            <a:off x="0" y="3733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одержимое 17">
            <a:extLst>
              <a:ext uri="{FF2B5EF4-FFF2-40B4-BE49-F238E27FC236}">
                <a16:creationId xmlns:a16="http://schemas.microsoft.com/office/drawing/2014/main" xmlns="" id="{4B89BF52-4653-4201-BE3B-EC0C2DD63791}"/>
              </a:ext>
            </a:extLst>
          </p:cNvPr>
          <p:cNvSpPr txBox="1">
            <a:spLocks/>
          </p:cNvSpPr>
          <p:nvPr/>
        </p:nvSpPr>
        <p:spPr>
          <a:xfrm>
            <a:off x="226207" y="138426"/>
            <a:ext cx="8835601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FEFEFE"/>
                </a:solidFill>
                <a:latin typeface="Arial"/>
                <a:ea typeface="+mn-ea"/>
                <a:cs typeface="Arial"/>
              </a:defRPr>
            </a:lvl1pPr>
            <a:lvl2pPr marL="724883">
              <a:defRPr>
                <a:latin typeface="+mn-lt"/>
                <a:ea typeface="+mn-ea"/>
                <a:cs typeface="+mn-cs"/>
              </a:defRPr>
            </a:lvl2pPr>
            <a:lvl3pPr marL="1449768">
              <a:defRPr>
                <a:latin typeface="+mn-lt"/>
                <a:ea typeface="+mn-ea"/>
                <a:cs typeface="+mn-cs"/>
              </a:defRPr>
            </a:lvl3pPr>
            <a:lvl4pPr marL="2174652">
              <a:defRPr>
                <a:latin typeface="+mn-lt"/>
                <a:ea typeface="+mn-ea"/>
                <a:cs typeface="+mn-cs"/>
              </a:defRPr>
            </a:lvl4pPr>
            <a:lvl5pPr marL="2899537">
              <a:defRPr>
                <a:latin typeface="+mn-lt"/>
                <a:ea typeface="+mn-ea"/>
                <a:cs typeface="+mn-cs"/>
              </a:defRPr>
            </a:lvl5pPr>
            <a:lvl6pPr marL="3624422">
              <a:defRPr>
                <a:latin typeface="+mn-lt"/>
                <a:ea typeface="+mn-ea"/>
                <a:cs typeface="+mn-cs"/>
              </a:defRPr>
            </a:lvl6pPr>
            <a:lvl7pPr marL="4349305">
              <a:defRPr>
                <a:latin typeface="+mn-lt"/>
                <a:ea typeface="+mn-ea"/>
                <a:cs typeface="+mn-cs"/>
              </a:defRPr>
            </a:lvl7pPr>
            <a:lvl8pPr marL="5074190">
              <a:defRPr>
                <a:latin typeface="+mn-lt"/>
                <a:ea typeface="+mn-ea"/>
                <a:cs typeface="+mn-cs"/>
              </a:defRPr>
            </a:lvl8pPr>
            <a:lvl9pPr marL="5799074">
              <a:defRPr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ru-RU" sz="2800" b="1" kern="0" dirty="0"/>
              <a:t>ЗАДАНИЕ ДЛЯ САМОСТОЯТЕЛЬНОГО РЕШЕНИЯ</a:t>
            </a:r>
          </a:p>
        </p:txBody>
      </p:sp>
      <p:sp>
        <p:nvSpPr>
          <p:cNvPr id="7" name="Объект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9073008" cy="1067326"/>
          </a:xfrm>
          <a:prstGeom prst="rect">
            <a:avLst/>
          </a:prstGeom>
        </p:spPr>
        <p:txBody>
          <a:bodyPr lIns="81643" tIns="40822" rIns="81643" bIns="40822"/>
          <a:lstStyle/>
          <a:p>
            <a:pPr algn="ctr"/>
            <a:r>
              <a:rPr lang="ru-RU" sz="3200" b="1" dirty="0"/>
              <a:t>Стр.</a:t>
            </a:r>
            <a:r>
              <a:rPr lang="en-US" sz="3200" b="1" dirty="0"/>
              <a:t> </a:t>
            </a:r>
            <a:r>
              <a:rPr lang="en-US" sz="3200" b="1" dirty="0">
                <a:solidFill>
                  <a:srgbClr val="7030A0"/>
                </a:solidFill>
              </a:rPr>
              <a:t>78</a:t>
            </a:r>
            <a:endParaRPr lang="ru-RU" sz="3200" b="1" dirty="0">
              <a:solidFill>
                <a:srgbClr val="7030A0"/>
              </a:solidFill>
            </a:endParaRPr>
          </a:p>
          <a:p>
            <a:pPr algn="ctr"/>
            <a:r>
              <a:rPr lang="ru-RU" sz="3200" b="1" dirty="0">
                <a:solidFill>
                  <a:srgbClr val="7030A0"/>
                </a:solidFill>
              </a:rPr>
              <a:t>№</a:t>
            </a:r>
            <a:r>
              <a:rPr lang="en-US" sz="3200" b="1" dirty="0"/>
              <a:t> </a:t>
            </a:r>
            <a:r>
              <a:rPr lang="en-US" sz="3200" b="1" dirty="0">
                <a:solidFill>
                  <a:srgbClr val="7030A0"/>
                </a:solidFill>
              </a:rPr>
              <a:t>52 (2, 4, 6, 8, 10)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79094716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object 4"/>
          <p:cNvSpPr txBox="1">
            <a:spLocks/>
          </p:cNvSpPr>
          <p:nvPr/>
        </p:nvSpPr>
        <p:spPr>
          <a:xfrm>
            <a:off x="35496" y="57562"/>
            <a:ext cx="9108501" cy="518869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lvl="0" algn="ctr"/>
            <a:r>
              <a:rPr lang="ru-RU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ПРОВЕРКА САМОСТОЯТЕЛЬНОЙ РАБОТЫ </a:t>
            </a:r>
            <a:endParaRPr lang="en-US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270876" y="751947"/>
                <a:ext cx="8653440" cy="83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48. 1)</a:t>
                </a:r>
                <a:r>
                  <a:rPr lang="ru-RU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400" b="1" dirty="0">
                    <a:cs typeface="Arial" panose="020B0604020202020204" pitchFamily="34" charset="0"/>
                  </a:rPr>
                  <a:t>Найдите </a:t>
                </a:r>
                <a:r>
                  <a:rPr lang="ru-RU" sz="2400" b="1" dirty="0" smtClean="0">
                    <a:cs typeface="Arial" panose="020B0604020202020204" pitchFamily="34" charset="0"/>
                  </a:rPr>
                  <a:t>приближённое </a:t>
                </a:r>
                <a:r>
                  <a:rPr lang="ru-RU" sz="2400" b="1" dirty="0">
                    <a:cs typeface="Arial" panose="020B0604020202020204" pitchFamily="34" charset="0"/>
                  </a:rPr>
                  <a:t>значение корня уравнения 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2400" b="1" i="1">
                            <a:latin typeface="Cambria Math"/>
                            <a:cs typeface="Arial" panose="020B0604020202020204" pitchFamily="34" charset="0"/>
                          </a:rPr>
                          <m:t>𝒙</m:t>
                        </m:r>
                      </m:e>
                      <m:sup>
                        <m:r>
                          <a:rPr lang="en-US" sz="2400" b="1" i="1">
                            <a:latin typeface="Cambria Math"/>
                            <a:cs typeface="Arial" panose="020B0604020202020204" pitchFamily="34" charset="0"/>
                          </a:rPr>
                          <m:t>𝟑</m:t>
                        </m:r>
                      </m:sup>
                    </m:sSup>
                    <m:r>
                      <a:rPr lang="en-US" sz="2400" b="1" i="1">
                        <a:latin typeface="Cambria Math"/>
                        <a:cs typeface="Arial" panose="020B0604020202020204" pitchFamily="34" charset="0"/>
                      </a:rPr>
                      <m:t>+</m:t>
                    </m:r>
                    <m:r>
                      <a:rPr lang="en-US" sz="2400" b="1" i="1">
                        <a:latin typeface="Cambria Math"/>
                        <a:cs typeface="Arial" panose="020B0604020202020204" pitchFamily="34" charset="0"/>
                      </a:rPr>
                      <m:t>𝟑</m:t>
                    </m:r>
                    <m:sSup>
                      <m:sSupPr>
                        <m:ctrlPr>
                          <a:rPr lang="en-US" sz="2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2400" b="1" i="1">
                            <a:latin typeface="Cambria Math"/>
                            <a:cs typeface="Arial" panose="020B0604020202020204" pitchFamily="34" charset="0"/>
                          </a:rPr>
                          <m:t>𝒙</m:t>
                        </m:r>
                      </m:e>
                      <m:sup>
                        <m:r>
                          <a:rPr lang="en-US" sz="2400" b="1" i="1">
                            <a:latin typeface="Cambria Math"/>
                            <a:cs typeface="Arial" panose="020B0604020202020204" pitchFamily="34" charset="0"/>
                          </a:rPr>
                          <m:t>𝟐</m:t>
                        </m:r>
                      </m:sup>
                    </m:sSup>
                    <m:r>
                      <a:rPr lang="en-US" sz="2400" b="1" i="1">
                        <a:latin typeface="Cambria Math"/>
                        <a:cs typeface="Arial" panose="020B0604020202020204" pitchFamily="34" charset="0"/>
                      </a:rPr>
                      <m:t>+</m:t>
                    </m:r>
                    <m:r>
                      <a:rPr lang="uz-Cyrl-UZ" sz="2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𝟕</m:t>
                    </m:r>
                    <m:r>
                      <a:rPr lang="en-US" sz="2400" b="1" i="1">
                        <a:latin typeface="Cambria Math"/>
                        <a:cs typeface="Arial" panose="020B0604020202020204" pitchFamily="34" charset="0"/>
                      </a:rPr>
                      <m:t>𝒙</m:t>
                    </m:r>
                    <m:r>
                      <a:rPr lang="en-US" sz="2400" b="1" i="1">
                        <a:latin typeface="Cambria Math"/>
                        <a:cs typeface="Arial" panose="020B0604020202020204" pitchFamily="34" charset="0"/>
                      </a:rPr>
                      <m:t>+</m:t>
                    </m:r>
                    <m:r>
                      <a:rPr lang="uz-Cyrl-UZ" sz="2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𝟔</m:t>
                    </m:r>
                    <m:r>
                      <a:rPr lang="en-US" sz="2400" b="1" i="1"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  <m:r>
                      <a:rPr lang="en-US" sz="2400" b="1" i="1">
                        <a:latin typeface="Cambria Math"/>
                        <a:cs typeface="Arial" panose="020B0604020202020204" pitchFamily="34" charset="0"/>
                      </a:rPr>
                      <m:t>𝟎</m:t>
                    </m:r>
                    <m:r>
                      <a:rPr lang="en-US" sz="2400" b="1" i="1">
                        <a:latin typeface="Cambria Math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ru-RU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с заданной точностью</a:t>
                </a:r>
                <a:r>
                  <a:rPr lang="en-US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l-GR" sz="2400" b="1" i="1" smtClean="0">
                        <a:latin typeface="Cambria Math"/>
                        <a:cs typeface="Arial" panose="020B0604020202020204" pitchFamily="34" charset="0"/>
                      </a:rPr>
                      <m:t>𝝃</m:t>
                    </m:r>
                    <m:r>
                      <a:rPr lang="en-US" sz="2400" b="1" i="1" smtClean="0"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  <m:r>
                      <a:rPr lang="en-US" sz="2400" b="1" i="1" smtClean="0">
                        <a:latin typeface="Cambria Math"/>
                        <a:cs typeface="Arial" panose="020B0604020202020204" pitchFamily="34" charset="0"/>
                      </a:rPr>
                      <m:t>𝟎</m:t>
                    </m:r>
                    <m:r>
                      <a:rPr lang="en-US" sz="2400" b="1" i="1" smtClean="0">
                        <a:latin typeface="Cambria Math"/>
                        <a:cs typeface="Arial" panose="020B0604020202020204" pitchFamily="34" charset="0"/>
                      </a:rPr>
                      <m:t>,</m:t>
                    </m:r>
                    <m:r>
                      <a:rPr lang="en-US" sz="2400" b="1" i="1" smtClean="0">
                        <a:latin typeface="Cambria Math"/>
                        <a:cs typeface="Arial" panose="020B0604020202020204" pitchFamily="34" charset="0"/>
                      </a:rPr>
                      <m:t>𝟏</m:t>
                    </m:r>
                  </m:oMath>
                </a14:m>
                <a:endParaRPr lang="en-US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876" y="751947"/>
                <a:ext cx="8653440" cy="839332"/>
              </a:xfrm>
              <a:prstGeom prst="rect">
                <a:avLst/>
              </a:prstGeom>
              <a:blipFill rotWithShape="0">
                <a:blip r:embed="rId3"/>
                <a:stretch>
                  <a:fillRect l="-1056" t="-6522" b="-1594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11415" y="1817117"/>
                <a:ext cx="1981632" cy="5078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700" b="1" i="1" smtClean="0">
                          <a:latin typeface="Cambria Math"/>
                        </a:rPr>
                        <m:t>𝒙</m:t>
                      </m:r>
                      <m:r>
                        <a:rPr lang="en-US" sz="2700" b="1" i="1" smtClean="0">
                          <a:latin typeface="Cambria Math"/>
                          <a:ea typeface="Cambria Math"/>
                        </a:rPr>
                        <m:t>∈(−</m:t>
                      </m:r>
                      <m:r>
                        <a:rPr lang="en-US" sz="2700" b="1" i="1" smtClean="0">
                          <a:latin typeface="Cambria Math"/>
                          <a:ea typeface="Cambria Math"/>
                        </a:rPr>
                        <m:t>𝟏</m:t>
                      </m:r>
                      <m:r>
                        <a:rPr lang="en-US" sz="2700" b="1" i="1" smtClean="0">
                          <a:latin typeface="Cambria Math"/>
                          <a:ea typeface="Cambria Math"/>
                        </a:rPr>
                        <m:t>;</m:t>
                      </m:r>
                      <m:r>
                        <a:rPr lang="en-US" sz="2700" b="1" i="1" smtClean="0">
                          <a:latin typeface="Cambria Math"/>
                          <a:ea typeface="Cambria Math"/>
                        </a:rPr>
                        <m:t>𝟎</m:t>
                      </m:r>
                      <m:r>
                        <a:rPr lang="en-US" sz="2700" b="1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ru-RU" sz="2700" b="1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15" y="1817117"/>
                <a:ext cx="1981632" cy="50783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969586" y="1563638"/>
                <a:ext cx="3256020" cy="8701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700" b="1" i="1" smtClean="0">
                          <a:latin typeface="Cambria Math"/>
                          <a:ea typeface="Cambria Math"/>
                        </a:rPr>
                        <m:t>𝜸</m:t>
                      </m:r>
                      <m:r>
                        <a:rPr lang="en-US" sz="2700" b="1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700" b="1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700" b="1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sz="2700" b="1" i="1" smtClean="0">
                              <a:latin typeface="Cambria Math"/>
                              <a:ea typeface="Cambria Math"/>
                            </a:rPr>
                            <m:t>𝟏</m:t>
                          </m:r>
                          <m:r>
                            <a:rPr lang="en-US" sz="2700" b="1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US" sz="2700" b="1" i="1" smtClean="0">
                              <a:latin typeface="Cambria Math"/>
                              <a:ea typeface="Cambria Math"/>
                            </a:rPr>
                            <m:t>𝟎</m:t>
                          </m:r>
                        </m:num>
                        <m:den>
                          <m:r>
                            <a:rPr lang="en-US" sz="2700" b="1" i="1" smtClean="0">
                              <a:latin typeface="Cambria Math"/>
                              <a:ea typeface="Cambria Math"/>
                            </a:rPr>
                            <m:t>𝟐</m:t>
                          </m:r>
                        </m:den>
                      </m:f>
                      <m:r>
                        <a:rPr lang="en-US" sz="2700" b="1" i="1" smtClean="0">
                          <a:latin typeface="Cambria Math"/>
                          <a:ea typeface="Cambria Math"/>
                        </a:rPr>
                        <m:t>=−</m:t>
                      </m:r>
                      <m:r>
                        <a:rPr lang="en-US" sz="2700" b="1" i="1" smtClean="0">
                          <a:latin typeface="Cambria Math"/>
                          <a:ea typeface="Cambria Math"/>
                        </a:rPr>
                        <m:t>𝟎</m:t>
                      </m:r>
                      <m:r>
                        <a:rPr lang="en-US" sz="2700" b="1" i="1" smtClean="0">
                          <a:latin typeface="Cambria Math"/>
                          <a:ea typeface="Cambria Math"/>
                        </a:rPr>
                        <m:t>,</m:t>
                      </m:r>
                      <m:r>
                        <a:rPr lang="en-US" sz="2700" b="1" i="1" smtClean="0">
                          <a:latin typeface="Cambria Math"/>
                          <a:ea typeface="Cambria Math"/>
                        </a:rPr>
                        <m:t>𝟓</m:t>
                      </m:r>
                    </m:oMath>
                  </m:oMathPara>
                </a14:m>
                <a:endParaRPr lang="ru-RU" sz="2700" b="1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9586" y="1563638"/>
                <a:ext cx="3256020" cy="87017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114" y="2427734"/>
                <a:ext cx="8718669" cy="5172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7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27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700" b="1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700" b="1" i="1" smtClean="0">
                                  <a:latin typeface="Cambria Math"/>
                                </a:rPr>
                                <m:t>𝟎</m:t>
                              </m:r>
                              <m:r>
                                <a:rPr lang="en-US" sz="2700" b="1" i="1" smtClean="0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sz="2700" b="1" i="1" smtClean="0">
                                  <a:latin typeface="Cambria Math"/>
                                </a:rPr>
                                <m:t>𝟓</m:t>
                              </m:r>
                            </m:e>
                          </m:d>
                        </m:e>
                        <m:sup>
                          <m:r>
                            <a:rPr lang="en-US" sz="2700" b="1" i="1" smtClean="0">
                              <a:latin typeface="Cambria Math"/>
                            </a:rPr>
                            <m:t>𝟑</m:t>
                          </m:r>
                        </m:sup>
                      </m:sSup>
                      <m:r>
                        <a:rPr lang="en-US" sz="2700" b="1" i="1" smtClean="0">
                          <a:latin typeface="Cambria Math"/>
                        </a:rPr>
                        <m:t>+</m:t>
                      </m:r>
                      <m:r>
                        <a:rPr lang="en-US" sz="2700" b="1" i="1" smtClean="0">
                          <a:latin typeface="Cambria Math"/>
                        </a:rPr>
                        <m:t>𝟑</m:t>
                      </m:r>
                      <m:r>
                        <a:rPr lang="en-US" sz="2700" b="1" i="1" smtClean="0"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ru-RU" sz="27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2700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700" b="1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700" b="1" i="1" smtClean="0">
                                  <a:latin typeface="Cambria Math"/>
                                </a:rPr>
                                <m:t>𝟎</m:t>
                              </m:r>
                              <m:r>
                                <a:rPr lang="en-US" sz="2700" b="1" i="1" smtClean="0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sz="2700" b="1" i="1" smtClean="0">
                                  <a:latin typeface="Cambria Math"/>
                                </a:rPr>
                                <m:t>𝟓</m:t>
                              </m:r>
                            </m:e>
                          </m:d>
                        </m:e>
                        <m:sup>
                          <m:r>
                            <a:rPr lang="en-US" sz="27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700" b="1" i="1" smtClean="0">
                          <a:latin typeface="Cambria Math"/>
                        </a:rPr>
                        <m:t>+</m:t>
                      </m:r>
                      <m:r>
                        <a:rPr lang="en-US" sz="2700" b="1" i="1" smtClean="0">
                          <a:latin typeface="Cambria Math"/>
                        </a:rPr>
                        <m:t>𝟓</m:t>
                      </m:r>
                      <m:r>
                        <a:rPr lang="en-US" sz="2700" b="1" i="1" smtClean="0">
                          <a:latin typeface="Cambria Math"/>
                          <a:ea typeface="Cambria Math"/>
                        </a:rPr>
                        <m:t>∙</m:t>
                      </m:r>
                      <m:d>
                        <m:dPr>
                          <m:ctrlPr>
                            <a:rPr lang="en-US" sz="2700" b="1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700" b="1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sz="2700" b="1" i="1" smtClean="0">
                              <a:latin typeface="Cambria Math"/>
                              <a:ea typeface="Cambria Math"/>
                            </a:rPr>
                            <m:t>𝟎</m:t>
                          </m:r>
                          <m:r>
                            <a:rPr lang="en-US" sz="2700" b="1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sz="2700" b="1" i="1" smtClean="0">
                              <a:latin typeface="Cambria Math"/>
                              <a:ea typeface="Cambria Math"/>
                            </a:rPr>
                            <m:t>𝟓</m:t>
                          </m:r>
                        </m:e>
                      </m:d>
                      <m:r>
                        <a:rPr lang="en-US" sz="2700" b="1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sz="2700" b="1" i="1" smtClean="0">
                          <a:latin typeface="Cambria Math"/>
                          <a:ea typeface="Cambria Math"/>
                        </a:rPr>
                        <m:t>𝟏</m:t>
                      </m:r>
                      <m:r>
                        <a:rPr lang="en-US" sz="2700" b="1" i="1" smtClean="0">
                          <a:latin typeface="Cambria Math"/>
                          <a:ea typeface="Cambria Math"/>
                        </a:rPr>
                        <m:t>=−</m:t>
                      </m:r>
                      <m:r>
                        <a:rPr lang="en-US" sz="2700" b="1" i="1" smtClean="0">
                          <a:latin typeface="Cambria Math"/>
                          <a:ea typeface="Cambria Math"/>
                        </a:rPr>
                        <m:t>𝟎</m:t>
                      </m:r>
                      <m:r>
                        <a:rPr lang="en-US" sz="2700" b="1" i="1" smtClean="0">
                          <a:latin typeface="Cambria Math"/>
                          <a:ea typeface="Cambria Math"/>
                        </a:rPr>
                        <m:t>,</m:t>
                      </m:r>
                      <m:r>
                        <a:rPr lang="en-US" sz="2700" b="1" i="1" smtClean="0">
                          <a:latin typeface="Cambria Math"/>
                          <a:ea typeface="Cambria Math"/>
                        </a:rPr>
                        <m:t>𝟖𝟕𝟓</m:t>
                      </m:r>
                      <m:r>
                        <a:rPr lang="en-US" sz="2700" b="1" i="1" smtClean="0">
                          <a:latin typeface="Cambria Math"/>
                          <a:ea typeface="Cambria Math"/>
                        </a:rPr>
                        <m:t>&lt;</m:t>
                      </m:r>
                      <m:r>
                        <a:rPr lang="en-US" sz="2700" b="1" i="1" smtClean="0">
                          <a:latin typeface="Cambria Math"/>
                          <a:ea typeface="Cambria Math"/>
                        </a:rPr>
                        <m:t>𝟎</m:t>
                      </m:r>
                    </m:oMath>
                  </m:oMathPara>
                </a14:m>
                <a:endParaRPr lang="ru-RU" sz="2700" b="1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4" y="2427734"/>
                <a:ext cx="8718669" cy="51725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77666" y="3185269"/>
                <a:ext cx="2316660" cy="5078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700" b="1" i="1" smtClean="0">
                          <a:latin typeface="Cambria Math"/>
                        </a:rPr>
                        <m:t>𝒙</m:t>
                      </m:r>
                      <m:r>
                        <a:rPr lang="en-US" sz="2700" b="1" i="1" smtClean="0">
                          <a:latin typeface="Cambria Math"/>
                          <a:ea typeface="Cambria Math"/>
                        </a:rPr>
                        <m:t>∈(−</m:t>
                      </m:r>
                      <m:r>
                        <a:rPr lang="en-US" sz="2700" b="1" i="1" smtClean="0">
                          <a:latin typeface="Cambria Math"/>
                          <a:ea typeface="Cambria Math"/>
                        </a:rPr>
                        <m:t>𝟎</m:t>
                      </m:r>
                      <m:r>
                        <a:rPr lang="en-US" sz="2700" b="1" i="1" smtClean="0">
                          <a:latin typeface="Cambria Math"/>
                          <a:ea typeface="Cambria Math"/>
                        </a:rPr>
                        <m:t>,</m:t>
                      </m:r>
                      <m:r>
                        <a:rPr lang="en-US" sz="2700" b="1" i="1" smtClean="0">
                          <a:latin typeface="Cambria Math"/>
                          <a:ea typeface="Cambria Math"/>
                        </a:rPr>
                        <m:t>𝟓</m:t>
                      </m:r>
                      <m:r>
                        <a:rPr lang="en-US" sz="2700" b="1" i="1" smtClean="0">
                          <a:latin typeface="Cambria Math"/>
                          <a:ea typeface="Cambria Math"/>
                        </a:rPr>
                        <m:t>;</m:t>
                      </m:r>
                      <m:r>
                        <a:rPr lang="en-US" sz="2700" b="1" i="1" smtClean="0">
                          <a:latin typeface="Cambria Math"/>
                          <a:ea typeface="Cambria Math"/>
                        </a:rPr>
                        <m:t>𝟎</m:t>
                      </m:r>
                      <m:r>
                        <a:rPr lang="en-US" sz="2700" b="1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ru-RU" sz="2700" b="1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666" y="3185269"/>
                <a:ext cx="2316660" cy="50783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035837" y="2931790"/>
                <a:ext cx="3797835" cy="8786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700" b="1" i="1" smtClean="0">
                          <a:latin typeface="Cambria Math"/>
                          <a:ea typeface="Cambria Math"/>
                        </a:rPr>
                        <m:t>𝜸</m:t>
                      </m:r>
                      <m:r>
                        <a:rPr lang="en-US" sz="2700" b="1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700" b="1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700" b="1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sz="2700" b="1" i="1" smtClean="0">
                              <a:latin typeface="Cambria Math"/>
                              <a:ea typeface="Cambria Math"/>
                            </a:rPr>
                            <m:t>𝟎</m:t>
                          </m:r>
                          <m:r>
                            <a:rPr lang="en-US" sz="2700" b="1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sz="2700" b="1" i="1" smtClean="0">
                              <a:latin typeface="Cambria Math"/>
                              <a:ea typeface="Cambria Math"/>
                            </a:rPr>
                            <m:t>𝟓</m:t>
                          </m:r>
                          <m:r>
                            <a:rPr lang="en-US" sz="2700" b="1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US" sz="2700" b="1" i="1" smtClean="0">
                              <a:latin typeface="Cambria Math"/>
                              <a:ea typeface="Cambria Math"/>
                            </a:rPr>
                            <m:t>𝟎</m:t>
                          </m:r>
                        </m:num>
                        <m:den>
                          <m:r>
                            <a:rPr lang="en-US" sz="2700" b="1" i="1" smtClean="0">
                              <a:latin typeface="Cambria Math"/>
                              <a:ea typeface="Cambria Math"/>
                            </a:rPr>
                            <m:t>𝟐</m:t>
                          </m:r>
                        </m:den>
                      </m:f>
                      <m:r>
                        <a:rPr lang="en-US" sz="2700" b="1" i="1" smtClean="0">
                          <a:latin typeface="Cambria Math"/>
                          <a:ea typeface="Cambria Math"/>
                        </a:rPr>
                        <m:t>=−</m:t>
                      </m:r>
                      <m:r>
                        <a:rPr lang="en-US" sz="2700" b="1" i="1" smtClean="0">
                          <a:latin typeface="Cambria Math"/>
                          <a:ea typeface="Cambria Math"/>
                        </a:rPr>
                        <m:t>𝟎</m:t>
                      </m:r>
                      <m:r>
                        <a:rPr lang="en-US" sz="2700" b="1" i="1" smtClean="0">
                          <a:latin typeface="Cambria Math"/>
                          <a:ea typeface="Cambria Math"/>
                        </a:rPr>
                        <m:t>,</m:t>
                      </m:r>
                      <m:r>
                        <a:rPr lang="en-US" sz="2700" b="1" i="1" smtClean="0">
                          <a:latin typeface="Cambria Math"/>
                          <a:ea typeface="Cambria Math"/>
                        </a:rPr>
                        <m:t>𝟐𝟓</m:t>
                      </m:r>
                    </m:oMath>
                  </m:oMathPara>
                </a14:m>
                <a:endParaRPr lang="ru-RU" sz="2700" b="1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5837" y="2931790"/>
                <a:ext cx="3797835" cy="878638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50784" y="3871242"/>
                <a:ext cx="7662482" cy="9327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7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27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700" b="1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700" b="1" i="1" smtClean="0">
                                  <a:latin typeface="Cambria Math"/>
                                </a:rPr>
                                <m:t>𝟎</m:t>
                              </m:r>
                              <m:r>
                                <a:rPr lang="en-US" sz="2700" b="1" i="1" smtClean="0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sz="2700" b="1" i="1" smtClean="0">
                                  <a:latin typeface="Cambria Math"/>
                                </a:rPr>
                                <m:t>𝟐𝟓</m:t>
                              </m:r>
                            </m:e>
                          </m:d>
                        </m:e>
                        <m:sup>
                          <m:r>
                            <a:rPr lang="en-US" sz="2700" b="1" i="1" smtClean="0">
                              <a:latin typeface="Cambria Math"/>
                            </a:rPr>
                            <m:t>𝟑</m:t>
                          </m:r>
                        </m:sup>
                      </m:sSup>
                      <m:r>
                        <a:rPr lang="en-US" sz="2700" b="1" i="1" smtClean="0">
                          <a:latin typeface="Cambria Math"/>
                        </a:rPr>
                        <m:t>+</m:t>
                      </m:r>
                      <m:r>
                        <a:rPr lang="en-US" sz="2700" b="1" i="1" smtClean="0">
                          <a:latin typeface="Cambria Math"/>
                        </a:rPr>
                        <m:t>𝟑</m:t>
                      </m:r>
                      <m:r>
                        <a:rPr lang="en-US" sz="2700" b="1" i="1" smtClean="0"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ru-RU" sz="27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2700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700" b="1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700" b="1" i="1" smtClean="0">
                                  <a:latin typeface="Cambria Math"/>
                                </a:rPr>
                                <m:t>𝟎</m:t>
                              </m:r>
                              <m:r>
                                <a:rPr lang="en-US" sz="2700" b="1" i="1" smtClean="0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sz="2700" b="1" i="1" smtClean="0">
                                  <a:latin typeface="Cambria Math"/>
                                </a:rPr>
                                <m:t>𝟐𝟓</m:t>
                              </m:r>
                            </m:e>
                          </m:d>
                        </m:e>
                        <m:sup>
                          <m:r>
                            <a:rPr lang="en-US" sz="27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700" b="1" i="1" smtClean="0">
                          <a:latin typeface="Cambria Math"/>
                        </a:rPr>
                        <m:t>+</m:t>
                      </m:r>
                      <m:r>
                        <a:rPr lang="en-US" sz="2700" b="1" i="1" smtClean="0">
                          <a:latin typeface="Cambria Math"/>
                        </a:rPr>
                        <m:t>𝟓</m:t>
                      </m:r>
                      <m:r>
                        <a:rPr lang="en-US" sz="2700" b="1" i="1" smtClean="0">
                          <a:latin typeface="Cambria Math"/>
                          <a:ea typeface="Cambria Math"/>
                        </a:rPr>
                        <m:t>∙</m:t>
                      </m:r>
                      <m:d>
                        <m:dPr>
                          <m:ctrlPr>
                            <a:rPr lang="en-US" sz="2700" b="1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700" b="1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sz="2700" b="1" i="1" smtClean="0">
                              <a:latin typeface="Cambria Math"/>
                              <a:ea typeface="Cambria Math"/>
                            </a:rPr>
                            <m:t>𝟎</m:t>
                          </m:r>
                          <m:r>
                            <a:rPr lang="en-US" sz="2700" b="1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sz="2700" b="1" i="1" smtClean="0">
                              <a:latin typeface="Cambria Math"/>
                              <a:ea typeface="Cambria Math"/>
                            </a:rPr>
                            <m:t>𝟐𝟓</m:t>
                          </m:r>
                        </m:e>
                      </m:d>
                      <m:r>
                        <a:rPr lang="en-US" sz="2700" b="1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sz="2700" b="1" i="1" smtClean="0">
                          <a:latin typeface="Cambria Math"/>
                          <a:ea typeface="Cambria Math"/>
                        </a:rPr>
                        <m:t>𝟏</m:t>
                      </m:r>
                      <m:r>
                        <a:rPr lang="en-US" sz="2700" b="1" i="1" smtClean="0"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en-US" sz="2700" b="1" i="1" dirty="0">
                  <a:latin typeface="Cambria Math"/>
                  <a:ea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n-US" sz="2700" b="1" i="1" smtClean="0">
                        <a:latin typeface="Cambria Math"/>
                        <a:ea typeface="Cambria Math"/>
                      </a:rPr>
                      <m:t>=−</m:t>
                    </m:r>
                    <m:r>
                      <a:rPr lang="en-US" sz="2700" b="1" i="1" smtClean="0">
                        <a:latin typeface="Cambria Math"/>
                        <a:ea typeface="Cambria Math"/>
                      </a:rPr>
                      <m:t>𝟎</m:t>
                    </m:r>
                    <m:r>
                      <a:rPr lang="en-US" sz="2700" b="1" i="1" smtClean="0">
                        <a:latin typeface="Cambria Math"/>
                        <a:ea typeface="Cambria Math"/>
                      </a:rPr>
                      <m:t>,</m:t>
                    </m:r>
                    <m:r>
                      <a:rPr lang="en-US" sz="2700" b="1" i="1" smtClean="0">
                        <a:latin typeface="Cambria Math"/>
                        <a:ea typeface="Cambria Math"/>
                      </a:rPr>
                      <m:t>𝟎𝟕𝟖</m:t>
                    </m:r>
                  </m:oMath>
                </a14:m>
                <a:r>
                  <a:rPr lang="en-US" sz="2700" b="1" i="1" dirty="0">
                    <a:latin typeface="Cambria Math"/>
                    <a:ea typeface="Cambria Math"/>
                  </a:rPr>
                  <a:t> </a:t>
                </a: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784" y="3871242"/>
                <a:ext cx="7662482" cy="932756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591678" y="4443959"/>
                <a:ext cx="2689711" cy="5078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ru-RU" sz="27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700" b="1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700" b="1" i="1" smtClean="0">
                              <a:latin typeface="Cambria Math"/>
                            </a:rPr>
                            <m:t>𝟎</m:t>
                          </m:r>
                          <m:r>
                            <a:rPr lang="en-US" sz="2700" b="1" i="1" smtClean="0">
                              <a:latin typeface="Cambria Math"/>
                            </a:rPr>
                            <m:t>,</m:t>
                          </m:r>
                          <m:r>
                            <a:rPr lang="en-US" sz="2700" b="1" i="1" smtClean="0">
                              <a:latin typeface="Cambria Math"/>
                            </a:rPr>
                            <m:t>𝟎𝟕𝟖</m:t>
                          </m:r>
                        </m:e>
                      </m:d>
                      <m:r>
                        <a:rPr lang="en-US" sz="2700" b="1" i="1" smtClean="0">
                          <a:latin typeface="Cambria Math"/>
                        </a:rPr>
                        <m:t>&lt;</m:t>
                      </m:r>
                      <m:r>
                        <a:rPr lang="en-US" sz="2700" b="1" i="1" smtClean="0">
                          <a:latin typeface="Cambria Math"/>
                        </a:rPr>
                        <m:t>𝟎</m:t>
                      </m:r>
                      <m:r>
                        <a:rPr lang="en-US" sz="2700" b="1" i="1" smtClean="0">
                          <a:latin typeface="Cambria Math"/>
                        </a:rPr>
                        <m:t>,</m:t>
                      </m:r>
                      <m:r>
                        <a:rPr lang="en-US" sz="2700" b="1" i="1" smtClean="0"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ru-RU" sz="2700" b="1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1678" y="4443959"/>
                <a:ext cx="2689711" cy="507831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539714" y="4443958"/>
                <a:ext cx="1920718" cy="5078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700" b="1" i="1" smtClean="0">
                          <a:latin typeface="Cambria Math"/>
                        </a:rPr>
                        <m:t>𝒙</m:t>
                      </m:r>
                      <m:r>
                        <a:rPr lang="en-US" sz="2700" b="1" i="1" smtClean="0">
                          <a:latin typeface="Cambria Math"/>
                        </a:rPr>
                        <m:t>=−</m:t>
                      </m:r>
                      <m:r>
                        <a:rPr lang="en-US" sz="2700" b="1" i="1" smtClean="0">
                          <a:latin typeface="Cambria Math"/>
                        </a:rPr>
                        <m:t>𝟎</m:t>
                      </m:r>
                      <m:r>
                        <a:rPr lang="en-US" sz="2700" b="1" i="1" smtClean="0">
                          <a:latin typeface="Cambria Math"/>
                        </a:rPr>
                        <m:t>,</m:t>
                      </m:r>
                      <m:r>
                        <a:rPr lang="en-US" sz="2700" b="1" i="1" smtClean="0">
                          <a:latin typeface="Cambria Math"/>
                        </a:rPr>
                        <m:t>𝟐𝟓</m:t>
                      </m:r>
                    </m:oMath>
                  </m:oMathPara>
                </a14:m>
                <a:endParaRPr lang="ru-RU" sz="2700" b="1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9714" y="4443958"/>
                <a:ext cx="1920718" cy="507831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5192317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object 4"/>
          <p:cNvSpPr txBox="1">
            <a:spLocks/>
          </p:cNvSpPr>
          <p:nvPr/>
        </p:nvSpPr>
        <p:spPr>
          <a:xfrm>
            <a:off x="35496" y="57562"/>
            <a:ext cx="9108501" cy="518869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lvl="0" algn="ctr"/>
            <a:r>
              <a:rPr lang="ru-RU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ПРОВЕРКА САМОСТОЯТЕЛЬНОЙ РАБОТЫ </a:t>
            </a:r>
            <a:endParaRPr lang="en-US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190395" y="782882"/>
                <a:ext cx="865344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49. 1) </a:t>
                </a:r>
                <a:r>
                  <a:rPr lang="ru-RU" sz="2400" dirty="0">
                    <a:cs typeface="Arial" panose="020B0604020202020204" pitchFamily="34" charset="0"/>
                  </a:rPr>
                  <a:t>Найдите </a:t>
                </a:r>
                <a:r>
                  <a:rPr lang="ru-RU" sz="2400" dirty="0" err="1" smtClean="0">
                    <a:cs typeface="Arial" panose="020B0604020202020204" pitchFamily="34" charset="0"/>
                  </a:rPr>
                  <a:t>приближёенное</a:t>
                </a:r>
                <a:r>
                  <a:rPr lang="ru-RU" sz="2400" dirty="0" smtClean="0">
                    <a:cs typeface="Arial" panose="020B0604020202020204" pitchFamily="34" charset="0"/>
                  </a:rPr>
                  <a:t> </a:t>
                </a:r>
                <a:r>
                  <a:rPr lang="ru-RU" sz="2400" dirty="0">
                    <a:cs typeface="Arial" panose="020B0604020202020204" pitchFamily="34" charset="0"/>
                  </a:rPr>
                  <a:t>значение корня уравнения 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2400" b="0" i="1">
                            <a:latin typeface="Cambria Math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en-US" sz="2400" b="0" i="1">
                            <a:latin typeface="Cambria Math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>
                            <a:latin typeface="Cambria Math"/>
                            <a:cs typeface="Arial" panose="020B0604020202020204" pitchFamily="34" charset="0"/>
                          </a:rPr>
                          <m:t>3</m:t>
                        </m:r>
                      </m:sup>
                    </m:sSup>
                    <m:r>
                      <a:rPr lang="en-US" sz="2400" b="0" i="1">
                        <a:latin typeface="Cambria Math"/>
                        <a:cs typeface="Arial" panose="020B0604020202020204" pitchFamily="34" charset="0"/>
                      </a:rPr>
                      <m:t>+4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2400" b="0" i="1">
                            <a:latin typeface="Cambria Math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>
                            <a:latin typeface="Cambria Math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US" sz="2400" b="0" i="1">
                        <a:latin typeface="Cambria Math"/>
                        <a:cs typeface="Arial" panose="020B0604020202020204" pitchFamily="34" charset="0"/>
                      </a:rPr>
                      <m:t>+5</m:t>
                    </m:r>
                    <m:r>
                      <a:rPr lang="en-US" sz="2400" b="0" i="1">
                        <a:latin typeface="Cambria Math"/>
                        <a:cs typeface="Arial" panose="020B0604020202020204" pitchFamily="34" charset="0"/>
                      </a:rPr>
                      <m:t>𝑥</m:t>
                    </m:r>
                    <m:r>
                      <a:rPr lang="en-US" sz="2400" b="0" i="1">
                        <a:latin typeface="Cambria Math"/>
                        <a:cs typeface="Arial" panose="020B0604020202020204" pitchFamily="34" charset="0"/>
                      </a:rPr>
                      <m:t>+1=0</m:t>
                    </m:r>
                  </m:oMath>
                </a14:m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с заданной точностью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l-GR" sz="2400" b="0" i="1" smtClean="0">
                        <a:latin typeface="Cambria Math"/>
                        <a:cs typeface="Arial" panose="020B0604020202020204" pitchFamily="34" charset="0"/>
                      </a:rPr>
                      <m:t>𝜉</m:t>
                    </m:r>
                    <m:r>
                      <a:rPr lang="en-US" sz="2400" b="0" i="1" smtClean="0">
                        <a:latin typeface="Cambria Math"/>
                        <a:cs typeface="Arial" panose="020B0604020202020204" pitchFamily="34" charset="0"/>
                      </a:rPr>
                      <m:t>=0,1</m:t>
                    </m:r>
                  </m:oMath>
                </a14:m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395" y="782882"/>
                <a:ext cx="8653440" cy="830997"/>
              </a:xfrm>
              <a:prstGeom prst="rect">
                <a:avLst/>
              </a:prstGeom>
              <a:blipFill rotWithShape="0">
                <a:blip r:embed="rId3"/>
                <a:stretch>
                  <a:fillRect l="-1056" t="-6569" b="-160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11415" y="1817117"/>
                <a:ext cx="1981632" cy="5078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700" b="1" i="1" smtClean="0">
                          <a:latin typeface="Cambria Math"/>
                        </a:rPr>
                        <m:t>𝒙</m:t>
                      </m:r>
                      <m:r>
                        <a:rPr lang="en-US" sz="2700" b="1" i="1" smtClean="0">
                          <a:latin typeface="Cambria Math"/>
                          <a:ea typeface="Cambria Math"/>
                        </a:rPr>
                        <m:t>∈(−</m:t>
                      </m:r>
                      <m:r>
                        <a:rPr lang="en-US" sz="2700" b="1" i="1" smtClean="0">
                          <a:latin typeface="Cambria Math"/>
                          <a:ea typeface="Cambria Math"/>
                        </a:rPr>
                        <m:t>𝟏</m:t>
                      </m:r>
                      <m:r>
                        <a:rPr lang="en-US" sz="2700" b="1" i="1" smtClean="0">
                          <a:latin typeface="Cambria Math"/>
                          <a:ea typeface="Cambria Math"/>
                        </a:rPr>
                        <m:t>;</m:t>
                      </m:r>
                      <m:r>
                        <a:rPr lang="en-US" sz="2700" b="1" i="1" smtClean="0">
                          <a:latin typeface="Cambria Math"/>
                          <a:ea typeface="Cambria Math"/>
                        </a:rPr>
                        <m:t>𝟎</m:t>
                      </m:r>
                      <m:r>
                        <a:rPr lang="en-US" sz="2700" b="1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ru-RU" sz="2700" b="1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15" y="1817117"/>
                <a:ext cx="1981632" cy="50783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969586" y="1563638"/>
                <a:ext cx="3256020" cy="8701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700" b="1" i="1" smtClean="0">
                          <a:latin typeface="Cambria Math"/>
                          <a:ea typeface="Cambria Math"/>
                        </a:rPr>
                        <m:t>𝜸</m:t>
                      </m:r>
                      <m:r>
                        <a:rPr lang="en-US" sz="2700" b="1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700" b="1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700" b="1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sz="2700" b="1" i="1" smtClean="0">
                              <a:latin typeface="Cambria Math"/>
                              <a:ea typeface="Cambria Math"/>
                            </a:rPr>
                            <m:t>𝟏</m:t>
                          </m:r>
                          <m:r>
                            <a:rPr lang="en-US" sz="2700" b="1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US" sz="2700" b="1" i="1" smtClean="0">
                              <a:latin typeface="Cambria Math"/>
                              <a:ea typeface="Cambria Math"/>
                            </a:rPr>
                            <m:t>𝟎</m:t>
                          </m:r>
                        </m:num>
                        <m:den>
                          <m:r>
                            <a:rPr lang="en-US" sz="2700" b="1" i="1" smtClean="0">
                              <a:latin typeface="Cambria Math"/>
                              <a:ea typeface="Cambria Math"/>
                            </a:rPr>
                            <m:t>𝟐</m:t>
                          </m:r>
                        </m:den>
                      </m:f>
                      <m:r>
                        <a:rPr lang="en-US" sz="2700" b="1" i="1" smtClean="0">
                          <a:latin typeface="Cambria Math"/>
                          <a:ea typeface="Cambria Math"/>
                        </a:rPr>
                        <m:t>=−</m:t>
                      </m:r>
                      <m:r>
                        <a:rPr lang="en-US" sz="2700" b="1" i="1" smtClean="0">
                          <a:latin typeface="Cambria Math"/>
                          <a:ea typeface="Cambria Math"/>
                        </a:rPr>
                        <m:t>𝟎</m:t>
                      </m:r>
                      <m:r>
                        <a:rPr lang="en-US" sz="2700" b="1" i="1" smtClean="0">
                          <a:latin typeface="Cambria Math"/>
                          <a:ea typeface="Cambria Math"/>
                        </a:rPr>
                        <m:t>,</m:t>
                      </m:r>
                      <m:r>
                        <a:rPr lang="en-US" sz="2700" b="1" i="1" smtClean="0">
                          <a:latin typeface="Cambria Math"/>
                          <a:ea typeface="Cambria Math"/>
                        </a:rPr>
                        <m:t>𝟓</m:t>
                      </m:r>
                    </m:oMath>
                  </m:oMathPara>
                </a14:m>
                <a:endParaRPr lang="ru-RU" sz="2700" b="1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9586" y="1563638"/>
                <a:ext cx="3256020" cy="87017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41751" y="2427734"/>
                <a:ext cx="8750729" cy="5172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700" b="1" i="1" smtClean="0">
                          <a:latin typeface="Cambria Math"/>
                        </a:rPr>
                        <m:t>𝟐</m:t>
                      </m:r>
                      <m:r>
                        <a:rPr lang="en-US" sz="2700" b="1" i="1" smtClean="0"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ru-RU" sz="27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27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700" b="1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700" b="1" i="1" smtClean="0">
                                  <a:latin typeface="Cambria Math"/>
                                </a:rPr>
                                <m:t>𝟎</m:t>
                              </m:r>
                              <m:r>
                                <a:rPr lang="en-US" sz="2700" b="1" i="1" smtClean="0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sz="2700" b="1" i="1" smtClean="0">
                                  <a:latin typeface="Cambria Math"/>
                                </a:rPr>
                                <m:t>𝟓</m:t>
                              </m:r>
                            </m:e>
                          </m:d>
                        </m:e>
                        <m:sup>
                          <m:r>
                            <a:rPr lang="en-US" sz="2700" b="1" i="1" smtClean="0">
                              <a:latin typeface="Cambria Math"/>
                            </a:rPr>
                            <m:t>𝟑</m:t>
                          </m:r>
                        </m:sup>
                      </m:sSup>
                      <m:r>
                        <a:rPr lang="en-US" sz="2700" b="1" i="1" smtClean="0">
                          <a:latin typeface="Cambria Math"/>
                        </a:rPr>
                        <m:t>+</m:t>
                      </m:r>
                      <m:r>
                        <a:rPr lang="en-US" sz="2700" b="1" i="1" smtClean="0">
                          <a:latin typeface="Cambria Math"/>
                        </a:rPr>
                        <m:t>𝟒</m:t>
                      </m:r>
                      <m:r>
                        <a:rPr lang="en-US" sz="2700" b="1" i="1" smtClean="0"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ru-RU" sz="27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2700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700" b="1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700" b="1" i="1" smtClean="0">
                                  <a:latin typeface="Cambria Math"/>
                                </a:rPr>
                                <m:t>𝟎</m:t>
                              </m:r>
                              <m:r>
                                <a:rPr lang="en-US" sz="2700" b="1" i="1" smtClean="0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sz="2700" b="1" i="1" smtClean="0">
                                  <a:latin typeface="Cambria Math"/>
                                </a:rPr>
                                <m:t>𝟓</m:t>
                              </m:r>
                            </m:e>
                          </m:d>
                        </m:e>
                        <m:sup>
                          <m:r>
                            <a:rPr lang="en-US" sz="27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700" b="1" i="1" smtClean="0">
                          <a:latin typeface="Cambria Math"/>
                        </a:rPr>
                        <m:t>+</m:t>
                      </m:r>
                      <m:r>
                        <a:rPr lang="en-US" sz="2700" b="1" i="1" smtClean="0">
                          <a:latin typeface="Cambria Math"/>
                        </a:rPr>
                        <m:t>𝟓</m:t>
                      </m:r>
                      <m:r>
                        <a:rPr lang="en-US" sz="2700" b="1" i="1" smtClean="0">
                          <a:latin typeface="Cambria Math"/>
                          <a:ea typeface="Cambria Math"/>
                        </a:rPr>
                        <m:t>∙</m:t>
                      </m:r>
                      <m:d>
                        <m:dPr>
                          <m:ctrlPr>
                            <a:rPr lang="en-US" sz="2700" b="1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700" b="1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sz="2700" b="1" i="1" smtClean="0">
                              <a:latin typeface="Cambria Math"/>
                              <a:ea typeface="Cambria Math"/>
                            </a:rPr>
                            <m:t>𝟎</m:t>
                          </m:r>
                          <m:r>
                            <a:rPr lang="en-US" sz="2700" b="1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sz="2700" b="1" i="1" smtClean="0">
                              <a:latin typeface="Cambria Math"/>
                              <a:ea typeface="Cambria Math"/>
                            </a:rPr>
                            <m:t>𝟓</m:t>
                          </m:r>
                        </m:e>
                      </m:d>
                      <m:r>
                        <a:rPr lang="en-US" sz="2700" b="1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sz="2700" b="1" i="1" smtClean="0">
                          <a:latin typeface="Cambria Math"/>
                          <a:ea typeface="Cambria Math"/>
                        </a:rPr>
                        <m:t>𝟏</m:t>
                      </m:r>
                      <m:r>
                        <a:rPr lang="en-US" sz="2700" b="1" i="1" smtClean="0">
                          <a:latin typeface="Cambria Math"/>
                          <a:ea typeface="Cambria Math"/>
                        </a:rPr>
                        <m:t>=−</m:t>
                      </m:r>
                      <m:r>
                        <a:rPr lang="en-US" sz="2700" b="1" i="1" smtClean="0">
                          <a:latin typeface="Cambria Math"/>
                          <a:ea typeface="Cambria Math"/>
                        </a:rPr>
                        <m:t>𝟎</m:t>
                      </m:r>
                      <m:r>
                        <a:rPr lang="en-US" sz="2700" b="1" i="1" smtClean="0">
                          <a:latin typeface="Cambria Math"/>
                          <a:ea typeface="Cambria Math"/>
                        </a:rPr>
                        <m:t>,</m:t>
                      </m:r>
                      <m:r>
                        <a:rPr lang="en-US" sz="2700" b="1" i="1" smtClean="0">
                          <a:latin typeface="Cambria Math"/>
                          <a:ea typeface="Cambria Math"/>
                        </a:rPr>
                        <m:t>𝟕𝟓</m:t>
                      </m:r>
                      <m:r>
                        <a:rPr lang="en-US" sz="2700" b="1" i="1" smtClean="0">
                          <a:latin typeface="Cambria Math"/>
                          <a:ea typeface="Cambria Math"/>
                        </a:rPr>
                        <m:t>&lt;</m:t>
                      </m:r>
                      <m:r>
                        <a:rPr lang="en-US" sz="2700" b="1" i="1" smtClean="0">
                          <a:latin typeface="Cambria Math"/>
                          <a:ea typeface="Cambria Math"/>
                        </a:rPr>
                        <m:t>𝟎</m:t>
                      </m:r>
                    </m:oMath>
                  </m:oMathPara>
                </a14:m>
                <a:endParaRPr lang="ru-RU" sz="2700" b="1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751" y="2427734"/>
                <a:ext cx="8750729" cy="51725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77666" y="3185269"/>
                <a:ext cx="2316660" cy="5078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700" b="1" i="1" smtClean="0">
                          <a:latin typeface="Cambria Math"/>
                        </a:rPr>
                        <m:t>𝒙</m:t>
                      </m:r>
                      <m:r>
                        <a:rPr lang="en-US" sz="2700" b="1" i="1" smtClean="0">
                          <a:latin typeface="Cambria Math"/>
                          <a:ea typeface="Cambria Math"/>
                        </a:rPr>
                        <m:t>∈(−</m:t>
                      </m:r>
                      <m:r>
                        <a:rPr lang="en-US" sz="2700" b="1" i="1" smtClean="0">
                          <a:latin typeface="Cambria Math"/>
                          <a:ea typeface="Cambria Math"/>
                        </a:rPr>
                        <m:t>𝟎</m:t>
                      </m:r>
                      <m:r>
                        <a:rPr lang="en-US" sz="2700" b="1" i="1" smtClean="0">
                          <a:latin typeface="Cambria Math"/>
                          <a:ea typeface="Cambria Math"/>
                        </a:rPr>
                        <m:t>,</m:t>
                      </m:r>
                      <m:r>
                        <a:rPr lang="en-US" sz="2700" b="1" i="1" smtClean="0">
                          <a:latin typeface="Cambria Math"/>
                          <a:ea typeface="Cambria Math"/>
                        </a:rPr>
                        <m:t>𝟓</m:t>
                      </m:r>
                      <m:r>
                        <a:rPr lang="en-US" sz="2700" b="1" i="1" smtClean="0">
                          <a:latin typeface="Cambria Math"/>
                          <a:ea typeface="Cambria Math"/>
                        </a:rPr>
                        <m:t>;</m:t>
                      </m:r>
                      <m:r>
                        <a:rPr lang="en-US" sz="2700" b="1" i="1" smtClean="0">
                          <a:latin typeface="Cambria Math"/>
                          <a:ea typeface="Cambria Math"/>
                        </a:rPr>
                        <m:t>𝟎</m:t>
                      </m:r>
                      <m:r>
                        <a:rPr lang="en-US" sz="2700" b="1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ru-RU" sz="2700" b="1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666" y="3185269"/>
                <a:ext cx="2316660" cy="50783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035837" y="2931790"/>
                <a:ext cx="3797835" cy="8786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700" b="1" i="1" smtClean="0">
                          <a:latin typeface="Cambria Math"/>
                          <a:ea typeface="Cambria Math"/>
                        </a:rPr>
                        <m:t>𝜸</m:t>
                      </m:r>
                      <m:r>
                        <a:rPr lang="en-US" sz="2700" b="1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700" b="1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700" b="1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sz="2700" b="1" i="1" smtClean="0">
                              <a:latin typeface="Cambria Math"/>
                              <a:ea typeface="Cambria Math"/>
                            </a:rPr>
                            <m:t>𝟎</m:t>
                          </m:r>
                          <m:r>
                            <a:rPr lang="en-US" sz="2700" b="1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sz="2700" b="1" i="1" smtClean="0">
                              <a:latin typeface="Cambria Math"/>
                              <a:ea typeface="Cambria Math"/>
                            </a:rPr>
                            <m:t>𝟓</m:t>
                          </m:r>
                          <m:r>
                            <a:rPr lang="en-US" sz="2700" b="1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US" sz="2700" b="1" i="1" smtClean="0">
                              <a:latin typeface="Cambria Math"/>
                              <a:ea typeface="Cambria Math"/>
                            </a:rPr>
                            <m:t>𝟎</m:t>
                          </m:r>
                        </m:num>
                        <m:den>
                          <m:r>
                            <a:rPr lang="en-US" sz="2700" b="1" i="1" smtClean="0">
                              <a:latin typeface="Cambria Math"/>
                              <a:ea typeface="Cambria Math"/>
                            </a:rPr>
                            <m:t>𝟐</m:t>
                          </m:r>
                        </m:den>
                      </m:f>
                      <m:r>
                        <a:rPr lang="en-US" sz="2700" b="1" i="1" smtClean="0">
                          <a:latin typeface="Cambria Math"/>
                          <a:ea typeface="Cambria Math"/>
                        </a:rPr>
                        <m:t>=−</m:t>
                      </m:r>
                      <m:r>
                        <a:rPr lang="en-US" sz="2700" b="1" i="1" smtClean="0">
                          <a:latin typeface="Cambria Math"/>
                          <a:ea typeface="Cambria Math"/>
                        </a:rPr>
                        <m:t>𝟎</m:t>
                      </m:r>
                      <m:r>
                        <a:rPr lang="en-US" sz="2700" b="1" i="1" smtClean="0">
                          <a:latin typeface="Cambria Math"/>
                          <a:ea typeface="Cambria Math"/>
                        </a:rPr>
                        <m:t>,</m:t>
                      </m:r>
                      <m:r>
                        <a:rPr lang="en-US" sz="2700" b="1" i="1" smtClean="0">
                          <a:latin typeface="Cambria Math"/>
                          <a:ea typeface="Cambria Math"/>
                        </a:rPr>
                        <m:t>𝟐𝟓</m:t>
                      </m:r>
                    </m:oMath>
                  </m:oMathPara>
                </a14:m>
                <a:endParaRPr lang="ru-RU" sz="2700" b="1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5837" y="2931790"/>
                <a:ext cx="3797835" cy="878638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50784" y="3871242"/>
                <a:ext cx="7812973" cy="9327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7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700" b="1" i="1" smtClean="0">
                              <a:latin typeface="Cambria Math"/>
                            </a:rPr>
                            <m:t>𝟐</m:t>
                          </m:r>
                          <m:r>
                            <a:rPr lang="en-US" sz="2700" b="1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d>
                            <m:dPr>
                              <m:ctrlPr>
                                <a:rPr lang="ru-RU" sz="27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700" b="1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700" b="1" i="1" smtClean="0">
                                  <a:latin typeface="Cambria Math"/>
                                </a:rPr>
                                <m:t>𝟎</m:t>
                              </m:r>
                              <m:r>
                                <a:rPr lang="en-US" sz="2700" b="1" i="1" smtClean="0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sz="2700" b="1" i="1" smtClean="0">
                                  <a:latin typeface="Cambria Math"/>
                                </a:rPr>
                                <m:t>𝟐𝟓</m:t>
                              </m:r>
                            </m:e>
                          </m:d>
                        </m:e>
                        <m:sup>
                          <m:r>
                            <a:rPr lang="en-US" sz="2700" b="1" i="1" smtClean="0">
                              <a:latin typeface="Cambria Math"/>
                            </a:rPr>
                            <m:t>𝟑</m:t>
                          </m:r>
                        </m:sup>
                      </m:sSup>
                      <m:r>
                        <a:rPr lang="en-US" sz="2700" b="1" i="1" smtClean="0">
                          <a:latin typeface="Cambria Math"/>
                        </a:rPr>
                        <m:t>+</m:t>
                      </m:r>
                      <m:r>
                        <a:rPr lang="en-US" sz="2700" b="1" i="1" smtClean="0">
                          <a:latin typeface="Cambria Math"/>
                        </a:rPr>
                        <m:t>𝟒</m:t>
                      </m:r>
                      <m:r>
                        <a:rPr lang="en-US" sz="2700" b="1" i="1" smtClean="0"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ru-RU" sz="27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2700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700" b="1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700" b="1" i="1" smtClean="0">
                                  <a:latin typeface="Cambria Math"/>
                                </a:rPr>
                                <m:t>𝟎</m:t>
                              </m:r>
                              <m:r>
                                <a:rPr lang="en-US" sz="2700" b="1" i="1" smtClean="0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sz="2700" b="1" i="1" smtClean="0">
                                  <a:latin typeface="Cambria Math"/>
                                </a:rPr>
                                <m:t>𝟐𝟓</m:t>
                              </m:r>
                            </m:e>
                          </m:d>
                        </m:e>
                        <m:sup>
                          <m:r>
                            <a:rPr lang="en-US" sz="27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700" b="1" i="1" smtClean="0">
                          <a:latin typeface="Cambria Math"/>
                        </a:rPr>
                        <m:t>+</m:t>
                      </m:r>
                      <m:r>
                        <a:rPr lang="en-US" sz="2700" b="1" i="1" smtClean="0">
                          <a:latin typeface="Cambria Math"/>
                        </a:rPr>
                        <m:t>𝟓</m:t>
                      </m:r>
                      <m:r>
                        <a:rPr lang="en-US" sz="2700" b="1" i="1" smtClean="0">
                          <a:latin typeface="Cambria Math"/>
                          <a:ea typeface="Cambria Math"/>
                        </a:rPr>
                        <m:t>∙</m:t>
                      </m:r>
                      <m:d>
                        <m:dPr>
                          <m:ctrlPr>
                            <a:rPr lang="en-US" sz="2700" b="1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700" b="1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sz="2700" b="1" i="1" smtClean="0">
                              <a:latin typeface="Cambria Math"/>
                              <a:ea typeface="Cambria Math"/>
                            </a:rPr>
                            <m:t>𝟎</m:t>
                          </m:r>
                          <m:r>
                            <a:rPr lang="en-US" sz="2700" b="1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sz="2700" b="1" i="1" smtClean="0">
                              <a:latin typeface="Cambria Math"/>
                              <a:ea typeface="Cambria Math"/>
                            </a:rPr>
                            <m:t>𝟐𝟓</m:t>
                          </m:r>
                        </m:e>
                      </m:d>
                      <m:r>
                        <a:rPr lang="en-US" sz="2700" b="1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sz="2700" b="1" i="1" smtClean="0">
                          <a:latin typeface="Cambria Math"/>
                          <a:ea typeface="Cambria Math"/>
                        </a:rPr>
                        <m:t>𝟏</m:t>
                      </m:r>
                      <m:r>
                        <a:rPr lang="en-US" sz="2700" b="1" i="1" smtClean="0"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en-US" sz="2700" b="1" i="1" dirty="0">
                  <a:latin typeface="Cambria Math"/>
                  <a:ea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n-US" sz="2700" b="1" i="1" smtClean="0">
                        <a:latin typeface="Cambria Math"/>
                        <a:ea typeface="Cambria Math"/>
                      </a:rPr>
                      <m:t>=−</m:t>
                    </m:r>
                    <m:r>
                      <a:rPr lang="en-US" sz="2700" b="1" i="1" smtClean="0">
                        <a:latin typeface="Cambria Math"/>
                        <a:ea typeface="Cambria Math"/>
                      </a:rPr>
                      <m:t>𝟎</m:t>
                    </m:r>
                    <m:r>
                      <a:rPr lang="en-US" sz="2700" b="1" i="1" smtClean="0">
                        <a:latin typeface="Cambria Math"/>
                        <a:ea typeface="Cambria Math"/>
                      </a:rPr>
                      <m:t>,</m:t>
                    </m:r>
                    <m:r>
                      <a:rPr lang="en-US" sz="2700" b="1" i="1" smtClean="0">
                        <a:latin typeface="Cambria Math"/>
                        <a:ea typeface="Cambria Math"/>
                      </a:rPr>
                      <m:t>𝟎𝟑𝟏</m:t>
                    </m:r>
                  </m:oMath>
                </a14:m>
                <a:r>
                  <a:rPr lang="en-US" sz="2700" b="1" i="1" dirty="0">
                    <a:latin typeface="Cambria Math"/>
                    <a:ea typeface="Cambria Math"/>
                  </a:rPr>
                  <a:t> </a:t>
                </a: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784" y="3871242"/>
                <a:ext cx="7812973" cy="932756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591678" y="4443959"/>
                <a:ext cx="2689711" cy="5078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ru-RU" sz="27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700" b="1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700" b="1" i="1" smtClean="0">
                              <a:latin typeface="Cambria Math"/>
                            </a:rPr>
                            <m:t>𝟎</m:t>
                          </m:r>
                          <m:r>
                            <a:rPr lang="en-US" sz="2700" b="1" i="1" smtClean="0">
                              <a:latin typeface="Cambria Math"/>
                            </a:rPr>
                            <m:t>,</m:t>
                          </m:r>
                          <m:r>
                            <a:rPr lang="en-US" sz="2700" b="1" i="1" smtClean="0">
                              <a:latin typeface="Cambria Math"/>
                            </a:rPr>
                            <m:t>𝟎𝟑𝟏</m:t>
                          </m:r>
                        </m:e>
                      </m:d>
                      <m:r>
                        <a:rPr lang="en-US" sz="2700" b="1" i="1" smtClean="0">
                          <a:latin typeface="Cambria Math"/>
                        </a:rPr>
                        <m:t>&lt;</m:t>
                      </m:r>
                      <m:r>
                        <a:rPr lang="en-US" sz="2700" b="1" i="1" smtClean="0">
                          <a:latin typeface="Cambria Math"/>
                        </a:rPr>
                        <m:t>𝟎</m:t>
                      </m:r>
                      <m:r>
                        <a:rPr lang="en-US" sz="2700" b="1" i="1" smtClean="0">
                          <a:latin typeface="Cambria Math"/>
                        </a:rPr>
                        <m:t>,</m:t>
                      </m:r>
                      <m:r>
                        <a:rPr lang="en-US" sz="2700" b="1" i="1" smtClean="0"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ru-RU" sz="2700" b="1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1678" y="4443959"/>
                <a:ext cx="2689711" cy="507831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539714" y="4443958"/>
                <a:ext cx="1920718" cy="5078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700" b="1" i="1" smtClean="0">
                          <a:latin typeface="Cambria Math"/>
                        </a:rPr>
                        <m:t>𝒙</m:t>
                      </m:r>
                      <m:r>
                        <a:rPr lang="en-US" sz="2700" b="1" i="1" smtClean="0">
                          <a:latin typeface="Cambria Math"/>
                        </a:rPr>
                        <m:t>=−</m:t>
                      </m:r>
                      <m:r>
                        <a:rPr lang="en-US" sz="2700" b="1" i="1" smtClean="0">
                          <a:latin typeface="Cambria Math"/>
                        </a:rPr>
                        <m:t>𝟎</m:t>
                      </m:r>
                      <m:r>
                        <a:rPr lang="en-US" sz="2700" b="1" i="1" smtClean="0">
                          <a:latin typeface="Cambria Math"/>
                        </a:rPr>
                        <m:t>,</m:t>
                      </m:r>
                      <m:r>
                        <a:rPr lang="en-US" sz="2700" b="1" i="1" smtClean="0">
                          <a:latin typeface="Cambria Math"/>
                        </a:rPr>
                        <m:t>𝟐𝟓</m:t>
                      </m:r>
                    </m:oMath>
                  </m:oMathPara>
                </a14:m>
                <a:endParaRPr lang="ru-RU" sz="2700" b="1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9714" y="4443958"/>
                <a:ext cx="1920718" cy="507831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7033402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object 4"/>
          <p:cNvSpPr txBox="1">
            <a:spLocks/>
          </p:cNvSpPr>
          <p:nvPr/>
        </p:nvSpPr>
        <p:spPr>
          <a:xfrm>
            <a:off x="35496" y="57562"/>
            <a:ext cx="9108501" cy="518869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lvl="0" algn="ctr"/>
            <a:r>
              <a:rPr lang="ru-RU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ПРОСТЫЕ РАЦИОНАЛЬНЫЕ НЕРАВЕНСТВА</a:t>
            </a:r>
            <a:endParaRPr lang="en-US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xmlns="" id="{A2B00C43-EDF0-4997-878F-B67399181E98}"/>
                  </a:ext>
                </a:extLst>
              </p:cNvPr>
              <p:cNvSpPr txBox="1"/>
              <p:nvPr/>
            </p:nvSpPr>
            <p:spPr>
              <a:xfrm>
                <a:off x="287524" y="748892"/>
                <a:ext cx="8568952" cy="38318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700" b="1" i="1" dirty="0">
                    <a:solidFill>
                      <a:srgbClr val="00B0F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Рациональные неравенства одной переменной и методы их решения</a:t>
                </a:r>
              </a:p>
              <a:p>
                <a:pPr algn="just"/>
                <a:r>
                  <a:rPr lang="ru-RU" sz="2700" dirty="0">
                    <a:latin typeface="Arial" panose="020B0604020202020204" pitchFamily="34" charset="0"/>
                    <a:cs typeface="Arial" panose="020B0604020202020204" pitchFamily="34" charset="0"/>
                  </a:rPr>
                  <a:t>Пусть </a:t>
                </a:r>
                <a14:m>
                  <m:oMath xmlns:m="http://schemas.openxmlformats.org/officeDocument/2006/math">
                    <m:r>
                      <a:rPr lang="en-US" sz="27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en-US" sz="27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US" sz="27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sz="27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lang="ru-RU" sz="2700" dirty="0">
                    <a:latin typeface="Arial" panose="020B0604020202020204" pitchFamily="34" charset="0"/>
                    <a:cs typeface="Arial" panose="020B0604020202020204" pitchFamily="34" charset="0"/>
                  </a:rPr>
                  <a:t> и </a:t>
                </a:r>
                <a14:m>
                  <m:oMath xmlns:m="http://schemas.openxmlformats.org/officeDocument/2006/math">
                    <m:r>
                      <a:rPr lang="en-US" sz="27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𝐵</m:t>
                    </m:r>
                    <m:r>
                      <a:rPr lang="en-US" sz="27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US" sz="27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sz="27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lang="en-US" sz="27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700" dirty="0">
                    <a:latin typeface="Arial" panose="020B0604020202020204" pitchFamily="34" charset="0"/>
                    <a:cs typeface="Arial" panose="020B0604020202020204" pitchFamily="34" charset="0"/>
                  </a:rPr>
                  <a:t>– рациональные выражения. Отношения вида </a:t>
                </a:r>
              </a:p>
              <a:p>
                <a:pPr algn="just"/>
                <a14:m>
                  <m:oMath xmlns:m="http://schemas.openxmlformats.org/officeDocument/2006/math">
                    <m:r>
                      <a:rPr lang="en-US" sz="27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en-US" sz="27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US" sz="27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sz="27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)&gt;</m:t>
                    </m:r>
                    <m:r>
                      <a:rPr lang="en-US" sz="27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𝐵</m:t>
                    </m:r>
                    <m:r>
                      <a:rPr lang="en-US" sz="27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US" sz="27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sz="27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lang="ru-RU" sz="2700" dirty="0"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  <a:r>
                  <a:rPr lang="en-US" sz="27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27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14:m>
                  <m:oMath xmlns:m="http://schemas.openxmlformats.org/officeDocument/2006/math">
                    <m:r>
                      <a:rPr lang="en-US" sz="27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en-US" sz="27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US" sz="27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sz="27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)&lt;</m:t>
                    </m:r>
                    <m:r>
                      <a:rPr lang="en-US" sz="27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𝐵</m:t>
                    </m:r>
                    <m:r>
                      <a:rPr lang="en-US" sz="27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US" sz="27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sz="27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lang="ru-RU" sz="27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</a:p>
              <a:p>
                <a:pPr algn="just"/>
                <a14:m>
                  <m:oMath xmlns:m="http://schemas.openxmlformats.org/officeDocument/2006/math">
                    <m:r>
                      <a:rPr lang="en-US" sz="27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en-US" sz="27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US" sz="27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sz="27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)≥</m:t>
                    </m:r>
                    <m:r>
                      <a:rPr lang="en-US" sz="27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𝐵</m:t>
                    </m:r>
                    <m:r>
                      <a:rPr lang="en-US" sz="27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US" sz="27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sz="27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lang="ru-RU" sz="27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</a:p>
              <a:p>
                <a:pPr algn="just"/>
                <a14:m>
                  <m:oMath xmlns:m="http://schemas.openxmlformats.org/officeDocument/2006/math">
                    <m:r>
                      <a:rPr lang="en-US" sz="27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en-US" sz="27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US" sz="27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sz="27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)≤</m:t>
                    </m:r>
                    <m:r>
                      <a:rPr lang="en-US" sz="27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𝐵</m:t>
                    </m:r>
                    <m:r>
                      <a:rPr lang="en-US" sz="27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US" sz="27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sz="27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lang="ru-RU" sz="27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just"/>
                <a:r>
                  <a:rPr lang="ru-RU" sz="2700" dirty="0">
                    <a:latin typeface="Arial" panose="020B0604020202020204" pitchFamily="34" charset="0"/>
                    <a:cs typeface="Arial" panose="020B0604020202020204" pitchFamily="34" charset="0"/>
                  </a:rPr>
                  <a:t>называются </a:t>
                </a:r>
                <a:r>
                  <a:rPr lang="ru-RU" sz="27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рациональными неравенствами.</a:t>
                </a:r>
                <a:endParaRPr lang="ru-RU" sz="27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2B00C43-EDF0-4997-878F-B67399181E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524" y="748892"/>
                <a:ext cx="8568952" cy="3831818"/>
              </a:xfrm>
              <a:prstGeom prst="rect">
                <a:avLst/>
              </a:prstGeom>
              <a:blipFill>
                <a:blip r:embed="rId3"/>
                <a:stretch>
                  <a:fillRect l="-1351" t="-1433" r="-1778" b="-334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663919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"/>
          <p:cNvSpPr/>
          <p:nvPr/>
        </p:nvSpPr>
        <p:spPr>
          <a:xfrm>
            <a:off x="14556" y="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object 4"/>
          <p:cNvSpPr txBox="1">
            <a:spLocks/>
          </p:cNvSpPr>
          <p:nvPr/>
        </p:nvSpPr>
        <p:spPr>
          <a:xfrm>
            <a:off x="35496" y="57562"/>
            <a:ext cx="9108501" cy="518869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lvl="0" algn="ctr"/>
            <a:r>
              <a:rPr lang="ru-RU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ПРОСТЫЕ РАЦИОНАЛЬНЫЕ НЕРАВЕНСТВА</a:t>
            </a:r>
            <a:endParaRPr lang="en-US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xmlns="" id="{A2B00C43-EDF0-4997-878F-B67399181E98}"/>
                  </a:ext>
                </a:extLst>
              </p:cNvPr>
              <p:cNvSpPr txBox="1"/>
              <p:nvPr/>
            </p:nvSpPr>
            <p:spPr>
              <a:xfrm>
                <a:off x="395536" y="1707654"/>
                <a:ext cx="8568952" cy="13388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ru-RU" sz="2700" dirty="0">
                    <a:latin typeface="Arial" panose="020B0604020202020204" pitchFamily="34" charset="0"/>
                    <a:cs typeface="Arial" panose="020B0604020202020204" pitchFamily="34" charset="0"/>
                  </a:rPr>
                  <a:t>Всякое значение </a:t>
                </a:r>
                <a14:m>
                  <m:oMath xmlns:m="http://schemas.openxmlformats.org/officeDocument/2006/math">
                    <m:r>
                      <a:rPr lang="en-US" sz="27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ru-RU" sz="27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 </m:t>
                    </m:r>
                  </m:oMath>
                </a14:m>
                <a:r>
                  <a:rPr lang="ru-RU" sz="2700" dirty="0">
                    <a:latin typeface="Arial" panose="020B0604020202020204" pitchFamily="34" charset="0"/>
                    <a:cs typeface="Arial" panose="020B0604020202020204" pitchFamily="34" charset="0"/>
                  </a:rPr>
                  <a:t>обращающее неравенство </a:t>
                </a:r>
                <a:r>
                  <a:rPr lang="ru-RU" sz="27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в </a:t>
                </a:r>
                <a:r>
                  <a:rPr lang="ru-RU" sz="2700" dirty="0">
                    <a:latin typeface="Arial" panose="020B0604020202020204" pitchFamily="34" charset="0"/>
                    <a:cs typeface="Arial" panose="020B0604020202020204" pitchFamily="34" charset="0"/>
                  </a:rPr>
                  <a:t>истинное числовое неравенство, называется решением неравенства</a:t>
                </a: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A2B00C43-EDF0-4997-878F-B67399181E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1707654"/>
                <a:ext cx="8568952" cy="1338828"/>
              </a:xfrm>
              <a:prstGeom prst="rect">
                <a:avLst/>
              </a:prstGeom>
              <a:blipFill rotWithShape="0">
                <a:blip r:embed="rId3"/>
                <a:stretch>
                  <a:fillRect l="-1351" t="-4091" r="-1351" b="-1136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9499315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"/>
          <p:cNvSpPr/>
          <p:nvPr/>
        </p:nvSpPr>
        <p:spPr>
          <a:xfrm>
            <a:off x="14556" y="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object 4"/>
          <p:cNvSpPr txBox="1">
            <a:spLocks/>
          </p:cNvSpPr>
          <p:nvPr/>
        </p:nvSpPr>
        <p:spPr>
          <a:xfrm>
            <a:off x="35496" y="57562"/>
            <a:ext cx="9108501" cy="518869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lvl="0" algn="ctr"/>
            <a:r>
              <a:rPr lang="ru-RU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ПРОСТЫЕ РАЦИОНАЛЬНЫЕ НЕРАВЕНСТВА</a:t>
            </a:r>
            <a:endParaRPr lang="en-US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xmlns="" id="{A2B00C43-EDF0-4997-878F-B67399181E98}"/>
                  </a:ext>
                </a:extLst>
              </p:cNvPr>
              <p:cNvSpPr txBox="1"/>
              <p:nvPr/>
            </p:nvSpPr>
            <p:spPr>
              <a:xfrm>
                <a:off x="395536" y="987574"/>
                <a:ext cx="8568952" cy="39103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ru-RU" sz="2700" b="1" i="1" dirty="0">
                    <a:solidFill>
                      <a:srgbClr val="92D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Пример 1. </a:t>
                </a:r>
                <a:r>
                  <a:rPr lang="ru-RU" sz="2700" dirty="0">
                    <a:latin typeface="Arial" panose="020B0604020202020204" pitchFamily="34" charset="0"/>
                    <a:cs typeface="Arial" panose="020B0604020202020204" pitchFamily="34" charset="0"/>
                  </a:rPr>
                  <a:t>Решите неравенство: </a:t>
                </a:r>
                <a:endParaRPr lang="en-US" sz="27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14:m>
                  <m:oMath xmlns:m="http://schemas.openxmlformats.org/officeDocument/2006/math">
                    <m:r>
                      <a:rPr lang="ru-RU" sz="27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2(2</m:t>
                    </m:r>
                    <m:r>
                      <a:rPr lang="en-US" sz="27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sz="27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−5)(3</m:t>
                    </m:r>
                    <m:r>
                      <a:rPr lang="en-US" sz="27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sz="27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−8)(5−4</m:t>
                    </m:r>
                    <m:r>
                      <a:rPr lang="en-US" sz="27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sz="27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)&lt;0</m:t>
                    </m:r>
                  </m:oMath>
                </a14:m>
                <a:r>
                  <a:rPr lang="ru-RU" sz="27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27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endParaRPr lang="en-US" sz="27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Будем решать неравенство методом интервалов. </a:t>
                </a:r>
              </a:p>
              <a:p>
                <a:pPr algn="just"/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Приравняв выражения в скобках к нулю, получим </a:t>
                </a:r>
              </a:p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; 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8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  <m:r>
                      <a:rPr lang="ru-RU" sz="24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 </m:t>
                    </m:r>
                  </m:oMath>
                </a14:m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Эти числа разбивают числовую прямую на интервалы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ru-RU" sz="27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ru-RU" sz="27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a:rPr lang="ru-RU" sz="27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∞;</m:t>
                          </m:r>
                          <m:f>
                            <m:fPr>
                              <m:ctrlPr>
                                <a:rPr lang="ru-RU" sz="27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ru-RU" sz="27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ru-RU" sz="27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4</m:t>
                              </m:r>
                            </m:den>
                          </m:f>
                        </m:e>
                      </m:d>
                      <m:r>
                        <a:rPr lang="ru-RU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, </m:t>
                      </m:r>
                      <m:d>
                        <m:dPr>
                          <m:ctrlPr>
                            <a:rPr lang="ru-RU" sz="27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ru-RU" sz="27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ru-RU" sz="27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ru-RU" sz="27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4</m:t>
                              </m:r>
                            </m:den>
                          </m:f>
                          <m:r>
                            <a:rPr lang="ru-RU" sz="27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;</m:t>
                          </m:r>
                          <m:f>
                            <m:fPr>
                              <m:ctrlPr>
                                <a:rPr lang="ru-RU" sz="27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ru-RU" sz="27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ru-RU" sz="27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ru-RU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,</m:t>
                      </m:r>
                      <m:d>
                        <m:dPr>
                          <m:ctrlPr>
                            <a:rPr lang="ru-RU" sz="27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ru-RU" sz="27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ru-RU" sz="27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ru-RU" sz="27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ru-RU" sz="27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;</m:t>
                          </m:r>
                          <m:f>
                            <m:fPr>
                              <m:ctrlPr>
                                <a:rPr lang="ru-RU" sz="27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ru-RU" sz="27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8</m:t>
                              </m:r>
                            </m:num>
                            <m:den>
                              <m:r>
                                <a:rPr lang="ru-RU" sz="27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r>
                        <a:rPr lang="ru-RU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,(</m:t>
                      </m:r>
                      <m:f>
                        <m:fPr>
                          <m:ctrlPr>
                            <a:rPr lang="ru-RU" sz="27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ru-RU" sz="27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8</m:t>
                          </m:r>
                        </m:num>
                        <m:den>
                          <m:r>
                            <a:rPr lang="ru-RU" sz="27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3</m:t>
                          </m:r>
                        </m:den>
                      </m:f>
                      <m:r>
                        <a:rPr lang="ru-RU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;∞)</m:t>
                      </m:r>
                    </m:oMath>
                  </m:oMathPara>
                </a14:m>
                <a:endParaRPr lang="ru-RU" sz="27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2B00C43-EDF0-4997-878F-B67399181E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987574"/>
                <a:ext cx="8568952" cy="3910301"/>
              </a:xfrm>
              <a:prstGeom prst="rect">
                <a:avLst/>
              </a:prstGeom>
              <a:blipFill>
                <a:blip r:embed="rId3"/>
                <a:stretch>
                  <a:fillRect l="-1351" t="-140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5047802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"/>
          <p:cNvSpPr/>
          <p:nvPr/>
        </p:nvSpPr>
        <p:spPr>
          <a:xfrm>
            <a:off x="14556" y="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object 4"/>
          <p:cNvSpPr txBox="1">
            <a:spLocks/>
          </p:cNvSpPr>
          <p:nvPr/>
        </p:nvSpPr>
        <p:spPr>
          <a:xfrm>
            <a:off x="35496" y="57562"/>
            <a:ext cx="9108501" cy="518869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lvl="0" algn="ctr"/>
            <a:r>
              <a:rPr lang="ru-RU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ПРОСТЫЕ РАЦИОНАЛЬНЫЕ НЕРАВЕНСТВА</a:t>
            </a:r>
            <a:endParaRPr lang="en-US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xmlns="" id="{A2B00C43-EDF0-4997-878F-B67399181E98}"/>
                  </a:ext>
                </a:extLst>
              </p:cNvPr>
              <p:cNvSpPr txBox="1"/>
              <p:nvPr/>
            </p:nvSpPr>
            <p:spPr>
              <a:xfrm>
                <a:off x="323528" y="915566"/>
                <a:ext cx="8568952" cy="35698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ru-RU" sz="2700" b="1" i="1" dirty="0">
                    <a:solidFill>
                      <a:srgbClr val="92D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Пример 1. </a:t>
                </a:r>
                <a:r>
                  <a:rPr lang="ru-RU" sz="2700" dirty="0">
                    <a:latin typeface="Arial" panose="020B0604020202020204" pitchFamily="34" charset="0"/>
                    <a:cs typeface="Arial" panose="020B0604020202020204" pitchFamily="34" charset="0"/>
                  </a:rPr>
                  <a:t>Решите неравенство: </a:t>
                </a:r>
                <a:endParaRPr lang="en-US" sz="27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14:m>
                  <m:oMath xmlns:m="http://schemas.openxmlformats.org/officeDocument/2006/math">
                    <m:r>
                      <a:rPr lang="ru-RU" sz="27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2(2</m:t>
                    </m:r>
                    <m:r>
                      <a:rPr lang="en-US" sz="27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sz="27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−5)(3</m:t>
                    </m:r>
                    <m:r>
                      <a:rPr lang="en-US" sz="27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sz="27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−8)(5−4</m:t>
                    </m:r>
                    <m:r>
                      <a:rPr lang="en-US" sz="27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sz="27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)&lt;0</m:t>
                    </m:r>
                  </m:oMath>
                </a14:m>
                <a:r>
                  <a:rPr lang="ru-RU" sz="27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27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endParaRPr lang="en-US" sz="27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Выберем произвольное значение, например,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=10</m:t>
                    </m:r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из интервала </a:t>
                </a:r>
                <a14:m>
                  <m:oMath xmlns:m="http://schemas.openxmlformats.org/officeDocument/2006/math">
                    <m:r>
                      <a:rPr lang="ru-RU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8</m:t>
                        </m:r>
                      </m:num>
                      <m:den>
                        <m:r>
                          <a:rPr lang="ru-RU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  <m:r>
                      <a:rPr lang="ru-RU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;∞)</m:t>
                    </m:r>
                  </m:oMath>
                </a14:m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и, подставим в неравенство, заключаем, что на этом интервале наше неравенство верно. Значит оно верно и на интервале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ru-RU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ru-RU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ru-RU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5</m:t>
                            </m:r>
                          </m:num>
                          <m:den>
                            <m:r>
                              <a:rPr lang="ru-RU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4</m:t>
                            </m:r>
                          </m:den>
                        </m:f>
                        <m:r>
                          <a:rPr lang="ru-RU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;</m:t>
                        </m:r>
                        <m:f>
                          <m:fPr>
                            <m:ctrlPr>
                              <a:rPr lang="ru-RU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ru-RU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5</m:t>
                            </m:r>
                          </m:num>
                          <m:den>
                            <m:r>
                              <a:rPr lang="ru-RU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ru-RU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∪</m:t>
                    </m:r>
                    <m:r>
                      <a:rPr lang="ru-RU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8</m:t>
                        </m:r>
                      </m:num>
                      <m:den>
                        <m:r>
                          <a:rPr lang="ru-RU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  <m:r>
                      <a:rPr lang="ru-RU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;∞)</m:t>
                    </m:r>
                  </m:oMath>
                </a14:m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endParaRPr lang="ru-RU" sz="27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2B00C43-EDF0-4997-878F-B67399181E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915566"/>
                <a:ext cx="8568952" cy="3569888"/>
              </a:xfrm>
              <a:prstGeom prst="rect">
                <a:avLst/>
              </a:prstGeom>
              <a:blipFill>
                <a:blip r:embed="rId3"/>
                <a:stretch>
                  <a:fillRect l="-1351" t="-1536" r="-113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xmlns="" id="{64EDF9B4-2CC7-40EA-AE7C-F21DBB1B576B}"/>
                  </a:ext>
                </a:extLst>
              </p:cNvPr>
              <p:cNvSpPr txBox="1"/>
              <p:nvPr/>
            </p:nvSpPr>
            <p:spPr>
              <a:xfrm>
                <a:off x="1891313" y="4475897"/>
                <a:ext cx="396262" cy="6748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0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ru-RU" sz="20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ru-RU" sz="2000" b="1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4EDF9B4-2CC7-40EA-AE7C-F21DBB1B57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1313" y="4475897"/>
                <a:ext cx="396262" cy="67480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xmlns="" id="{A797F395-A351-49A5-BB90-BBDC1A0A7AE1}"/>
                  </a:ext>
                </a:extLst>
              </p:cNvPr>
              <p:cNvSpPr txBox="1"/>
              <p:nvPr/>
            </p:nvSpPr>
            <p:spPr>
              <a:xfrm>
                <a:off x="3242658" y="4447233"/>
                <a:ext cx="396262" cy="6748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000" b="1" i="1"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ru-RU" sz="2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ru-RU" sz="2000" b="1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797F395-A351-49A5-BB90-BBDC1A0A7A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2658" y="4447233"/>
                <a:ext cx="396262" cy="67480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Прямая со стрелкой 6">
            <a:extLst>
              <a:ext uri="{FF2B5EF4-FFF2-40B4-BE49-F238E27FC236}">
                <a16:creationId xmlns:a16="http://schemas.microsoft.com/office/drawing/2014/main" xmlns="" id="{C9AA427E-C5BD-4B41-9C86-4C551FF56A23}"/>
              </a:ext>
            </a:extLst>
          </p:cNvPr>
          <p:cNvCxnSpPr>
            <a:cxnSpLocks/>
          </p:cNvCxnSpPr>
          <p:nvPr/>
        </p:nvCxnSpPr>
        <p:spPr>
          <a:xfrm flipV="1">
            <a:off x="1043608" y="4480075"/>
            <a:ext cx="5256584" cy="11251"/>
          </a:xfrm>
          <a:prstGeom prst="straightConnector1">
            <a:avLst/>
          </a:prstGeom>
          <a:ln w="28575">
            <a:solidFill>
              <a:srgbClr val="00A85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Овал 7">
            <a:extLst>
              <a:ext uri="{FF2B5EF4-FFF2-40B4-BE49-F238E27FC236}">
                <a16:creationId xmlns:a16="http://schemas.microsoft.com/office/drawing/2014/main" xmlns="" id="{93A4841A-E83B-450B-8093-D9E2298B70D6}"/>
              </a:ext>
            </a:extLst>
          </p:cNvPr>
          <p:cNvSpPr/>
          <p:nvPr/>
        </p:nvSpPr>
        <p:spPr>
          <a:xfrm>
            <a:off x="4694549" y="4438629"/>
            <a:ext cx="45888" cy="4780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xmlns="" id="{6C31DC56-3CBB-4966-A07F-C9230D98F9F0}"/>
                  </a:ext>
                </a:extLst>
              </p:cNvPr>
              <p:cNvSpPr txBox="1"/>
              <p:nvPr/>
            </p:nvSpPr>
            <p:spPr>
              <a:xfrm>
                <a:off x="4500605" y="4462534"/>
                <a:ext cx="396262" cy="6705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000" b="1" i="1" smtClean="0">
                              <a:latin typeface="Cambria Math" panose="02040503050406030204" pitchFamily="18" charset="0"/>
                            </a:rPr>
                            <m:t>𝟖</m:t>
                          </m:r>
                        </m:num>
                        <m:den>
                          <m:r>
                            <a:rPr lang="ru-RU" sz="20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ru-RU" sz="2000" b="1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C31DC56-3CBB-4966-A07F-C9230D98F9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0605" y="4462534"/>
                <a:ext cx="396262" cy="67056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Овал 11">
            <a:extLst>
              <a:ext uri="{FF2B5EF4-FFF2-40B4-BE49-F238E27FC236}">
                <a16:creationId xmlns:a16="http://schemas.microsoft.com/office/drawing/2014/main" xmlns="" id="{E2D1FCB0-9475-47D4-9698-B27E4B603893}"/>
              </a:ext>
            </a:extLst>
          </p:cNvPr>
          <p:cNvSpPr/>
          <p:nvPr/>
        </p:nvSpPr>
        <p:spPr>
          <a:xfrm>
            <a:off x="2172792" y="4439614"/>
            <a:ext cx="45888" cy="4780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>
            <a:extLst>
              <a:ext uri="{FF2B5EF4-FFF2-40B4-BE49-F238E27FC236}">
                <a16:creationId xmlns:a16="http://schemas.microsoft.com/office/drawing/2014/main" xmlns="" id="{9289EBED-738E-4601-937A-2EF2E471CBA0}"/>
              </a:ext>
            </a:extLst>
          </p:cNvPr>
          <p:cNvSpPr/>
          <p:nvPr/>
        </p:nvSpPr>
        <p:spPr>
          <a:xfrm>
            <a:off x="3388923" y="4420374"/>
            <a:ext cx="45888" cy="4780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Дуга 1">
            <a:extLst>
              <a:ext uri="{FF2B5EF4-FFF2-40B4-BE49-F238E27FC236}">
                <a16:creationId xmlns:a16="http://schemas.microsoft.com/office/drawing/2014/main" xmlns="" id="{907DAEF4-C3E1-4318-AB12-1952C6064511}"/>
              </a:ext>
            </a:extLst>
          </p:cNvPr>
          <p:cNvSpPr/>
          <p:nvPr/>
        </p:nvSpPr>
        <p:spPr>
          <a:xfrm>
            <a:off x="77188" y="4204171"/>
            <a:ext cx="2113176" cy="467248"/>
          </a:xfrm>
          <a:prstGeom prst="arc">
            <a:avLst>
              <a:gd name="adj1" fmla="val 15451929"/>
              <a:gd name="adj2" fmla="val 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Дуга 2">
            <a:extLst>
              <a:ext uri="{FF2B5EF4-FFF2-40B4-BE49-F238E27FC236}">
                <a16:creationId xmlns:a16="http://schemas.microsoft.com/office/drawing/2014/main" xmlns="" id="{A02D344D-68E4-40B3-887F-B7BCAC6DC279}"/>
              </a:ext>
            </a:extLst>
          </p:cNvPr>
          <p:cNvSpPr/>
          <p:nvPr/>
        </p:nvSpPr>
        <p:spPr>
          <a:xfrm>
            <a:off x="2206229" y="4240929"/>
            <a:ext cx="1242356" cy="336672"/>
          </a:xfrm>
          <a:prstGeom prst="arc">
            <a:avLst>
              <a:gd name="adj1" fmla="val 10860807"/>
              <a:gd name="adj2" fmla="val 21534419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Дуга 18">
            <a:extLst>
              <a:ext uri="{FF2B5EF4-FFF2-40B4-BE49-F238E27FC236}">
                <a16:creationId xmlns:a16="http://schemas.microsoft.com/office/drawing/2014/main" xmlns="" id="{11364EA3-7548-4BC8-A393-46DE532D073F}"/>
              </a:ext>
            </a:extLst>
          </p:cNvPr>
          <p:cNvSpPr/>
          <p:nvPr/>
        </p:nvSpPr>
        <p:spPr>
          <a:xfrm>
            <a:off x="3456598" y="4252038"/>
            <a:ext cx="1242356" cy="336672"/>
          </a:xfrm>
          <a:prstGeom prst="arc">
            <a:avLst>
              <a:gd name="adj1" fmla="val 10860807"/>
              <a:gd name="adj2" fmla="val 21534419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Дуга 21">
            <a:extLst>
              <a:ext uri="{FF2B5EF4-FFF2-40B4-BE49-F238E27FC236}">
                <a16:creationId xmlns:a16="http://schemas.microsoft.com/office/drawing/2014/main" xmlns="" id="{423CF8D8-ACC3-4F43-A432-2DAED2849887}"/>
              </a:ext>
            </a:extLst>
          </p:cNvPr>
          <p:cNvSpPr/>
          <p:nvPr/>
        </p:nvSpPr>
        <p:spPr>
          <a:xfrm>
            <a:off x="4717493" y="4204171"/>
            <a:ext cx="2113176" cy="467248"/>
          </a:xfrm>
          <a:prstGeom prst="arc">
            <a:avLst>
              <a:gd name="adj1" fmla="val 10818983"/>
              <a:gd name="adj2" fmla="val 18969445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xmlns="" id="{22CE6ADD-D2C5-4B21-B42B-AF6E328B8FA0}"/>
                  </a:ext>
                </a:extLst>
              </p:cNvPr>
              <p:cNvSpPr txBox="1"/>
              <p:nvPr/>
            </p:nvSpPr>
            <p:spPr>
              <a:xfrm>
                <a:off x="1344156" y="4152931"/>
                <a:ext cx="29815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ru-RU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22CE6ADD-D2C5-4B21-B42B-AF6E328B8F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4156" y="4152931"/>
                <a:ext cx="298159" cy="369332"/>
              </a:xfrm>
              <a:prstGeom prst="rect">
                <a:avLst/>
              </a:prstGeom>
              <a:blipFill>
                <a:blip r:embed="rId7"/>
                <a:stretch>
                  <a:fillRect l="-20408" r="-20408" b="-49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xmlns="" id="{B9F9017A-7282-4ABE-BCCF-E4E546D34D9F}"/>
                  </a:ext>
                </a:extLst>
              </p:cNvPr>
              <p:cNvSpPr txBox="1"/>
              <p:nvPr/>
            </p:nvSpPr>
            <p:spPr>
              <a:xfrm>
                <a:off x="5338314" y="4147380"/>
                <a:ext cx="29815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ru-RU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B9F9017A-7282-4ABE-BCCF-E4E546D34D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8314" y="4147380"/>
                <a:ext cx="298159" cy="369332"/>
              </a:xfrm>
              <a:prstGeom prst="rect">
                <a:avLst/>
              </a:prstGeom>
              <a:blipFill>
                <a:blip r:embed="rId8"/>
                <a:stretch>
                  <a:fillRect l="-6122" r="-40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xmlns="" id="{69D296FA-7F5A-4F93-A67A-95B8667F42B4}"/>
                  </a:ext>
                </a:extLst>
              </p:cNvPr>
              <p:cNvSpPr txBox="1"/>
              <p:nvPr/>
            </p:nvSpPr>
            <p:spPr>
              <a:xfrm>
                <a:off x="3883552" y="4147380"/>
                <a:ext cx="29815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ru-RU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69D296FA-7F5A-4F93-A67A-95B8667F42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3552" y="4147380"/>
                <a:ext cx="298159" cy="369332"/>
              </a:xfrm>
              <a:prstGeom prst="rect">
                <a:avLst/>
              </a:prstGeom>
              <a:blipFill>
                <a:blip r:embed="rId9"/>
                <a:stretch>
                  <a:fillRect l="-20408" r="-20408" b="-49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xmlns="" id="{CFDB15D0-FF82-457D-8656-64869FA08CEA}"/>
                  </a:ext>
                </a:extLst>
              </p:cNvPr>
              <p:cNvSpPr txBox="1"/>
              <p:nvPr/>
            </p:nvSpPr>
            <p:spPr>
              <a:xfrm>
                <a:off x="2623120" y="4161478"/>
                <a:ext cx="29815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ru-RU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CFDB15D0-FF82-457D-8656-64869FA08C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3120" y="4161478"/>
                <a:ext cx="298159" cy="369332"/>
              </a:xfrm>
              <a:prstGeom prst="rect">
                <a:avLst/>
              </a:prstGeom>
              <a:blipFill>
                <a:blip r:embed="rId10"/>
                <a:stretch>
                  <a:fillRect l="-4082" r="-61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2136548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 animBg="1"/>
      <p:bldP spid="10" grpId="0"/>
      <p:bldP spid="12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"/>
          <p:cNvSpPr/>
          <p:nvPr/>
        </p:nvSpPr>
        <p:spPr>
          <a:xfrm>
            <a:off x="14556" y="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object 4"/>
          <p:cNvSpPr txBox="1">
            <a:spLocks/>
          </p:cNvSpPr>
          <p:nvPr/>
        </p:nvSpPr>
        <p:spPr>
          <a:xfrm>
            <a:off x="35496" y="57562"/>
            <a:ext cx="9108501" cy="518869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lvl="0" algn="ctr"/>
            <a:r>
              <a:rPr lang="ru-RU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ПРОСТЫЕ РАЦИОНАЛЬНЫЕ НЕРАВЕНСТВА</a:t>
            </a:r>
            <a:endParaRPr lang="en-US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xmlns="" id="{A2B00C43-EDF0-4997-878F-B67399181E98}"/>
                  </a:ext>
                </a:extLst>
              </p:cNvPr>
              <p:cNvSpPr txBox="1"/>
              <p:nvPr/>
            </p:nvSpPr>
            <p:spPr>
              <a:xfrm>
                <a:off x="395536" y="987574"/>
                <a:ext cx="8568952" cy="36467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spcBef>
                    <a:spcPts val="600"/>
                  </a:spcBef>
                </a:pPr>
                <a:r>
                  <a:rPr lang="ru-RU" sz="2700" b="1" i="1" dirty="0">
                    <a:solidFill>
                      <a:srgbClr val="92D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Пример 2. </a:t>
                </a:r>
                <a:r>
                  <a:rPr lang="ru-RU" sz="2700" dirty="0">
                    <a:latin typeface="Arial" panose="020B0604020202020204" pitchFamily="34" charset="0"/>
                    <a:cs typeface="Arial" panose="020B0604020202020204" pitchFamily="34" charset="0"/>
                  </a:rPr>
                  <a:t>Решите неравенство: </a:t>
                </a:r>
                <a:endParaRPr lang="en-US" sz="27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>
                  <a:spcBef>
                    <a:spcPts val="6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7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70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sz="27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7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7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(</m:t>
                          </m:r>
                          <m:r>
                            <a:rPr lang="en-US" sz="27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  <m:r>
                            <a:rPr lang="en-US" sz="27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+1)(</m:t>
                          </m:r>
                          <m:r>
                            <a:rPr lang="en-US" sz="27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  <m:r>
                            <a:rPr lang="en-US" sz="27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−3)</m:t>
                          </m:r>
                        </m:num>
                        <m:den>
                          <m:r>
                            <a:rPr lang="en-US" sz="27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(</m:t>
                          </m:r>
                          <m:r>
                            <a:rPr lang="en-US" sz="27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  <m:r>
                            <a:rPr lang="en-US" sz="27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−2)(</m:t>
                          </m:r>
                          <m:r>
                            <a:rPr lang="en-US" sz="27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  <m:r>
                            <a:rPr lang="en-US" sz="27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−4)</m:t>
                          </m:r>
                        </m:den>
                      </m:f>
                      <m:r>
                        <a:rPr lang="en-US" sz="27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&gt;</m:t>
                      </m:r>
                      <m:r>
                        <a:rPr lang="en-US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0</m:t>
                      </m:r>
                    </m:oMath>
                  </m:oMathPara>
                </a14:m>
                <a:endParaRPr lang="en-US" sz="27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>
                  <a:spcBef>
                    <a:spcPts val="600"/>
                  </a:spcBef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7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US" sz="27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−2≠0   </m:t>
                      </m:r>
                      <m:r>
                        <a:rPr lang="en-US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US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≠2</m:t>
                      </m:r>
                    </m:oMath>
                  </m:oMathPara>
                </a14:m>
                <a:endParaRPr lang="en-US" sz="2700" b="0" dirty="0"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algn="just">
                  <a:spcBef>
                    <a:spcPts val="600"/>
                  </a:spcBef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US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−4≠0   </m:t>
                      </m:r>
                      <m:r>
                        <a:rPr lang="en-US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US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≠4</m:t>
                      </m:r>
                    </m:oMath>
                  </m:oMathPara>
                </a14:m>
                <a:endParaRPr lang="en-US" sz="2700" b="0" dirty="0"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algn="just">
                  <a:spcBef>
                    <a:spcPts val="600"/>
                  </a:spcBef>
                </a:pPr>
                <a:r>
                  <a:rPr lang="ru-RU" sz="2700" b="0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Умножим обе части уравнения на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7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ru-RU" sz="27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(</m:t>
                        </m:r>
                        <m:r>
                          <a:rPr lang="en-US" sz="27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  <m:r>
                          <a:rPr lang="en-US" sz="27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−2)</m:t>
                        </m:r>
                      </m:e>
                      <m:sup>
                        <m:r>
                          <a:rPr lang="en-US" sz="27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ru-RU" sz="27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27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(</m:t>
                        </m:r>
                        <m:r>
                          <a:rPr lang="en-US" sz="27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  <m:r>
                          <a:rPr lang="en-US" sz="27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−4)</m:t>
                        </m:r>
                      </m:e>
                      <m:sup>
                        <m:r>
                          <a:rPr lang="en-US" sz="27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700" b="0" dirty="0"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algn="just">
                  <a:spcBef>
                    <a:spcPts val="600"/>
                  </a:spcBef>
                </a:pPr>
                <a:r>
                  <a:rPr lang="ru-RU" sz="2700" b="0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и получим равносильное неравенство: </a:t>
                </a:r>
                <a:endParaRPr lang="en-US" sz="2700" b="0" dirty="0"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algn="just">
                  <a:spcBef>
                    <a:spcPts val="600"/>
                  </a:spcBef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(</m:t>
                      </m:r>
                      <m:r>
                        <a:rPr lang="en-US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US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+1)</m:t>
                      </m:r>
                      <m:sSup>
                        <m:sSupPr>
                          <m:ctrlPr>
                            <a:rPr lang="en-US" sz="27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27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</m:e>
                        <m:sup>
                          <m:r>
                            <a:rPr lang="en-US" sz="27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r>
                        <a:rPr lang="en-US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(</m:t>
                      </m:r>
                      <m:r>
                        <a:rPr lang="en-US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US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−3)(</m:t>
                      </m:r>
                      <m:r>
                        <a:rPr lang="en-US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US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−2)(</m:t>
                      </m:r>
                      <m:r>
                        <a:rPr lang="en-US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US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−4)&gt;0</m:t>
                      </m:r>
                    </m:oMath>
                  </m:oMathPara>
                </a14:m>
                <a:endParaRPr lang="en-US" sz="27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A2B00C43-EDF0-4997-878F-B67399181E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987574"/>
                <a:ext cx="8568952" cy="3646704"/>
              </a:xfrm>
              <a:prstGeom prst="rect">
                <a:avLst/>
              </a:prstGeom>
              <a:blipFill rotWithShape="0">
                <a:blip r:embed="rId3"/>
                <a:stretch>
                  <a:fillRect l="-1351" t="-150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4212652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Дуга 19">
            <a:extLst>
              <a:ext uri="{FF2B5EF4-FFF2-40B4-BE49-F238E27FC236}">
                <a16:creationId xmlns:a16="http://schemas.microsoft.com/office/drawing/2014/main" xmlns="" id="{D0DB7AD2-1159-4B35-8B54-0E0966C281BE}"/>
              </a:ext>
            </a:extLst>
          </p:cNvPr>
          <p:cNvSpPr/>
          <p:nvPr/>
        </p:nvSpPr>
        <p:spPr>
          <a:xfrm>
            <a:off x="-142009" y="2227690"/>
            <a:ext cx="2113176" cy="467248"/>
          </a:xfrm>
          <a:prstGeom prst="arc">
            <a:avLst>
              <a:gd name="adj1" fmla="val 15451929"/>
              <a:gd name="adj2" fmla="val 0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object 2"/>
          <p:cNvSpPr/>
          <p:nvPr/>
        </p:nvSpPr>
        <p:spPr>
          <a:xfrm>
            <a:off x="14556" y="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object 4"/>
          <p:cNvSpPr txBox="1">
            <a:spLocks/>
          </p:cNvSpPr>
          <p:nvPr/>
        </p:nvSpPr>
        <p:spPr>
          <a:xfrm>
            <a:off x="35496" y="57562"/>
            <a:ext cx="9108501" cy="518869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lvl="0" algn="ctr"/>
            <a:r>
              <a:rPr lang="ru-RU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ПРОСТЫЕ РАЦИОНАЛЬНЫЕ НЕРАВЕНСТВА</a:t>
            </a:r>
            <a:endParaRPr lang="en-US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xmlns="" id="{A8E249C1-8B7B-4FA4-838B-FB29AC62BC33}"/>
                  </a:ext>
                </a:extLst>
              </p:cNvPr>
              <p:cNvSpPr txBox="1"/>
              <p:nvPr/>
            </p:nvSpPr>
            <p:spPr>
              <a:xfrm>
                <a:off x="395536" y="987574"/>
                <a:ext cx="8496944" cy="95410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(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+1)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(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−3)(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−2)(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−4)&gt;0</m:t>
                      </m:r>
                    </m:oMath>
                  </m:oMathPara>
                </a14:m>
                <a:endParaRPr lang="en-US" sz="2800" b="0" dirty="0"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=−1,</m:t>
                    </m:r>
                  </m:oMath>
                </a14:m>
                <a:r>
                  <a:rPr lang="en-US" sz="2800" b="0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en-US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=0,</m:t>
                    </m:r>
                  </m:oMath>
                </a14:m>
                <a:r>
                  <a:rPr lang="en-US" sz="2800" b="0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sub>
                    </m:sSub>
                    <m:r>
                      <a:rPr lang="en-US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0</m:t>
                    </m:r>
                    <m:r>
                      <a:rPr lang="en-US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sSub>
                      <m:sSubPr>
                        <m:ctrlPr>
                          <a:rPr lang="en-US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sub>
                    </m:sSub>
                    <m:r>
                      <a:rPr lang="en-US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  <m:r>
                      <a:rPr lang="en-US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</m:oMath>
                </a14:m>
                <a:r>
                  <a:rPr lang="en-US" sz="2800" b="0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sub>
                    </m:sSub>
                    <m:r>
                      <a:rPr lang="en-US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3</m:t>
                    </m:r>
                    <m:r>
                      <a:rPr lang="en-US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</m:oMath>
                </a14:m>
                <a:r>
                  <a:rPr lang="en-US" sz="2800" b="0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6</m:t>
                        </m:r>
                      </m:sub>
                    </m:sSub>
                    <m:r>
                      <a:rPr lang="en-US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4</m:t>
                    </m:r>
                  </m:oMath>
                </a14:m>
                <a:endParaRPr lang="en-US" sz="2800" b="0" dirty="0"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8E249C1-8B7B-4FA4-838B-FB29AC62BC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987574"/>
                <a:ext cx="8496944" cy="95410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Прямая со стрелкой 6">
            <a:extLst>
              <a:ext uri="{FF2B5EF4-FFF2-40B4-BE49-F238E27FC236}">
                <a16:creationId xmlns:a16="http://schemas.microsoft.com/office/drawing/2014/main" xmlns="" id="{7714B55A-5BAF-47F2-B0B9-8CCC40399B9A}"/>
              </a:ext>
            </a:extLst>
          </p:cNvPr>
          <p:cNvCxnSpPr>
            <a:cxnSpLocks/>
          </p:cNvCxnSpPr>
          <p:nvPr/>
        </p:nvCxnSpPr>
        <p:spPr>
          <a:xfrm>
            <a:off x="832248" y="2532267"/>
            <a:ext cx="7556176" cy="13527"/>
          </a:xfrm>
          <a:prstGeom prst="straightConnector1">
            <a:avLst/>
          </a:prstGeom>
          <a:ln w="28575">
            <a:solidFill>
              <a:srgbClr val="00A85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Овал 7">
            <a:extLst>
              <a:ext uri="{FF2B5EF4-FFF2-40B4-BE49-F238E27FC236}">
                <a16:creationId xmlns:a16="http://schemas.microsoft.com/office/drawing/2014/main" xmlns="" id="{BB6A5451-2A55-4923-9941-78E724ED480E}"/>
              </a:ext>
            </a:extLst>
          </p:cNvPr>
          <p:cNvSpPr/>
          <p:nvPr/>
        </p:nvSpPr>
        <p:spPr>
          <a:xfrm>
            <a:off x="4483189" y="2479569"/>
            <a:ext cx="45888" cy="4780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xmlns="" id="{72A85910-C4C6-4490-BE48-0B9143BF7621}"/>
              </a:ext>
            </a:extLst>
          </p:cNvPr>
          <p:cNvSpPr/>
          <p:nvPr/>
        </p:nvSpPr>
        <p:spPr>
          <a:xfrm>
            <a:off x="1961432" y="2480554"/>
            <a:ext cx="45888" cy="4780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>
            <a:extLst>
              <a:ext uri="{FF2B5EF4-FFF2-40B4-BE49-F238E27FC236}">
                <a16:creationId xmlns:a16="http://schemas.microsoft.com/office/drawing/2014/main" xmlns="" id="{0A6C4D9E-617C-4D9E-9BD5-68D3AA183CDF}"/>
              </a:ext>
            </a:extLst>
          </p:cNvPr>
          <p:cNvSpPr/>
          <p:nvPr/>
        </p:nvSpPr>
        <p:spPr>
          <a:xfrm>
            <a:off x="3177563" y="2461314"/>
            <a:ext cx="45888" cy="4780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Дуга 10">
            <a:extLst>
              <a:ext uri="{FF2B5EF4-FFF2-40B4-BE49-F238E27FC236}">
                <a16:creationId xmlns:a16="http://schemas.microsoft.com/office/drawing/2014/main" xmlns="" id="{0D4CF251-AD9C-41DD-A335-E82D0A95F52C}"/>
              </a:ext>
            </a:extLst>
          </p:cNvPr>
          <p:cNvSpPr/>
          <p:nvPr/>
        </p:nvSpPr>
        <p:spPr>
          <a:xfrm>
            <a:off x="1994869" y="2281869"/>
            <a:ext cx="1242356" cy="336672"/>
          </a:xfrm>
          <a:prstGeom prst="arc">
            <a:avLst>
              <a:gd name="adj1" fmla="val 10860807"/>
              <a:gd name="adj2" fmla="val 21534419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Дуга 11">
            <a:extLst>
              <a:ext uri="{FF2B5EF4-FFF2-40B4-BE49-F238E27FC236}">
                <a16:creationId xmlns:a16="http://schemas.microsoft.com/office/drawing/2014/main" xmlns="" id="{1C37D6FA-9AAF-4A34-A227-286D1F47ABB7}"/>
              </a:ext>
            </a:extLst>
          </p:cNvPr>
          <p:cNvSpPr/>
          <p:nvPr/>
        </p:nvSpPr>
        <p:spPr>
          <a:xfrm>
            <a:off x="3245238" y="2292978"/>
            <a:ext cx="1242356" cy="336672"/>
          </a:xfrm>
          <a:prstGeom prst="arc">
            <a:avLst>
              <a:gd name="adj1" fmla="val 10860807"/>
              <a:gd name="adj2" fmla="val 21534419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Дуга 13">
            <a:extLst>
              <a:ext uri="{FF2B5EF4-FFF2-40B4-BE49-F238E27FC236}">
                <a16:creationId xmlns:a16="http://schemas.microsoft.com/office/drawing/2014/main" xmlns="" id="{9E52EE78-D163-43B0-9C3E-B3C6744A1757}"/>
              </a:ext>
            </a:extLst>
          </p:cNvPr>
          <p:cNvSpPr/>
          <p:nvPr/>
        </p:nvSpPr>
        <p:spPr>
          <a:xfrm>
            <a:off x="7021356" y="2222720"/>
            <a:ext cx="2113176" cy="467248"/>
          </a:xfrm>
          <a:prstGeom prst="arc">
            <a:avLst>
              <a:gd name="adj1" fmla="val 10818983"/>
              <a:gd name="adj2" fmla="val 18969445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xmlns="" id="{B3E2FC1C-58FF-4044-A84A-F586376A451D}"/>
                  </a:ext>
                </a:extLst>
              </p:cNvPr>
              <p:cNvSpPr txBox="1"/>
              <p:nvPr/>
            </p:nvSpPr>
            <p:spPr>
              <a:xfrm>
                <a:off x="1132796" y="2193871"/>
                <a:ext cx="29815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ru-RU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3E2FC1C-58FF-4044-A84A-F586376A45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2796" y="2193871"/>
                <a:ext cx="298159" cy="369332"/>
              </a:xfrm>
              <a:prstGeom prst="rect">
                <a:avLst/>
              </a:prstGeom>
              <a:blipFill>
                <a:blip r:embed="rId4"/>
                <a:stretch>
                  <a:fillRect l="-20408" r="-20408" b="-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xmlns="" id="{56C2D6FE-596B-4115-AB9D-813FE3CDFEBE}"/>
                  </a:ext>
                </a:extLst>
              </p:cNvPr>
              <p:cNvSpPr txBox="1"/>
              <p:nvPr/>
            </p:nvSpPr>
            <p:spPr>
              <a:xfrm>
                <a:off x="6188368" y="2205109"/>
                <a:ext cx="29815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ru-RU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56C2D6FE-596B-4115-AB9D-813FE3CDFE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8368" y="2205109"/>
                <a:ext cx="298159" cy="369332"/>
              </a:xfrm>
              <a:prstGeom prst="rect">
                <a:avLst/>
              </a:prstGeom>
              <a:blipFill>
                <a:blip r:embed="rId5"/>
                <a:stretch>
                  <a:fillRect l="-4082" r="-61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xmlns="" id="{D64AAEEF-99F6-40AC-9542-F9BA2C8DC12A}"/>
                  </a:ext>
                </a:extLst>
              </p:cNvPr>
              <p:cNvSpPr txBox="1"/>
              <p:nvPr/>
            </p:nvSpPr>
            <p:spPr>
              <a:xfrm>
                <a:off x="2411760" y="2202418"/>
                <a:ext cx="29815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ru-RU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D64AAEEF-99F6-40AC-9542-F9BA2C8DC1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2202418"/>
                <a:ext cx="298159" cy="369332"/>
              </a:xfrm>
              <a:prstGeom prst="rect">
                <a:avLst/>
              </a:prstGeom>
              <a:blipFill>
                <a:blip r:embed="rId6"/>
                <a:stretch>
                  <a:fillRect l="-6122" r="-40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Овал 28">
            <a:extLst>
              <a:ext uri="{FF2B5EF4-FFF2-40B4-BE49-F238E27FC236}">
                <a16:creationId xmlns:a16="http://schemas.microsoft.com/office/drawing/2014/main" xmlns="" id="{66ADE275-E951-449C-A555-8E2A9815D9FA}"/>
              </a:ext>
            </a:extLst>
          </p:cNvPr>
          <p:cNvSpPr/>
          <p:nvPr/>
        </p:nvSpPr>
        <p:spPr>
          <a:xfrm>
            <a:off x="6995164" y="2468807"/>
            <a:ext cx="45888" cy="4780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>
            <a:extLst>
              <a:ext uri="{FF2B5EF4-FFF2-40B4-BE49-F238E27FC236}">
                <a16:creationId xmlns:a16="http://schemas.microsoft.com/office/drawing/2014/main" xmlns="" id="{8B580EC9-6B98-479B-A775-D25DC832A156}"/>
              </a:ext>
            </a:extLst>
          </p:cNvPr>
          <p:cNvSpPr/>
          <p:nvPr/>
        </p:nvSpPr>
        <p:spPr>
          <a:xfrm>
            <a:off x="4473407" y="2469792"/>
            <a:ext cx="45888" cy="4780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>
            <a:extLst>
              <a:ext uri="{FF2B5EF4-FFF2-40B4-BE49-F238E27FC236}">
                <a16:creationId xmlns:a16="http://schemas.microsoft.com/office/drawing/2014/main" xmlns="" id="{CA1B3CCB-231F-478F-8700-56FDDA31C08C}"/>
              </a:ext>
            </a:extLst>
          </p:cNvPr>
          <p:cNvSpPr/>
          <p:nvPr/>
        </p:nvSpPr>
        <p:spPr>
          <a:xfrm>
            <a:off x="5689538" y="2450552"/>
            <a:ext cx="45888" cy="4780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Дуга 31">
            <a:extLst>
              <a:ext uri="{FF2B5EF4-FFF2-40B4-BE49-F238E27FC236}">
                <a16:creationId xmlns:a16="http://schemas.microsoft.com/office/drawing/2014/main" xmlns="" id="{745E51FE-50FC-4E50-899A-03BD61A4A34E}"/>
              </a:ext>
            </a:extLst>
          </p:cNvPr>
          <p:cNvSpPr/>
          <p:nvPr/>
        </p:nvSpPr>
        <p:spPr>
          <a:xfrm>
            <a:off x="4483189" y="2273607"/>
            <a:ext cx="1242356" cy="336672"/>
          </a:xfrm>
          <a:prstGeom prst="arc">
            <a:avLst>
              <a:gd name="adj1" fmla="val 10860807"/>
              <a:gd name="adj2" fmla="val 21534419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Дуга 32">
            <a:extLst>
              <a:ext uri="{FF2B5EF4-FFF2-40B4-BE49-F238E27FC236}">
                <a16:creationId xmlns:a16="http://schemas.microsoft.com/office/drawing/2014/main" xmlns="" id="{CB07F2C6-B1DE-4DBF-9194-A54D0C382250}"/>
              </a:ext>
            </a:extLst>
          </p:cNvPr>
          <p:cNvSpPr/>
          <p:nvPr/>
        </p:nvSpPr>
        <p:spPr>
          <a:xfrm>
            <a:off x="5757213" y="2282216"/>
            <a:ext cx="1242356" cy="336672"/>
          </a:xfrm>
          <a:prstGeom prst="arc">
            <a:avLst>
              <a:gd name="adj1" fmla="val 10860807"/>
              <a:gd name="adj2" fmla="val 21534419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xmlns="" id="{F658DCD8-1019-45D0-BA2C-F1C1E00F3E87}"/>
                  </a:ext>
                </a:extLst>
              </p:cNvPr>
              <p:cNvSpPr txBox="1"/>
              <p:nvPr/>
            </p:nvSpPr>
            <p:spPr>
              <a:xfrm>
                <a:off x="4998204" y="2214984"/>
                <a:ext cx="29815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ru-RU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F658DCD8-1019-45D0-BA2C-F1C1E00F3E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8204" y="2214984"/>
                <a:ext cx="298159" cy="369332"/>
              </a:xfrm>
              <a:prstGeom prst="rect">
                <a:avLst/>
              </a:prstGeom>
              <a:blipFill>
                <a:blip r:embed="rId7"/>
                <a:stretch>
                  <a:fillRect l="-20408" r="-20408" b="-49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xmlns="" id="{DED38B19-5DE7-454F-B426-3D63AD36EEC5}"/>
                  </a:ext>
                </a:extLst>
              </p:cNvPr>
              <p:cNvSpPr txBox="1"/>
              <p:nvPr/>
            </p:nvSpPr>
            <p:spPr>
              <a:xfrm>
                <a:off x="3715903" y="2227690"/>
                <a:ext cx="29815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ru-RU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DED38B19-5DE7-454F-B426-3D63AD36EE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5903" y="2227690"/>
                <a:ext cx="298159" cy="369332"/>
              </a:xfrm>
              <a:prstGeom prst="rect">
                <a:avLst/>
              </a:prstGeom>
              <a:blipFill>
                <a:blip r:embed="rId8"/>
                <a:stretch>
                  <a:fillRect l="-6250" r="-62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xmlns="" id="{CBC0FA10-4FB4-4859-8561-7BDD67DDCF02}"/>
                  </a:ext>
                </a:extLst>
              </p:cNvPr>
              <p:cNvSpPr txBox="1"/>
              <p:nvPr/>
            </p:nvSpPr>
            <p:spPr>
              <a:xfrm>
                <a:off x="7572149" y="2219483"/>
                <a:ext cx="29815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ru-RU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CBC0FA10-4FB4-4859-8561-7BDD67DDCF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2149" y="2219483"/>
                <a:ext cx="298159" cy="369332"/>
              </a:xfrm>
              <a:prstGeom prst="rect">
                <a:avLst/>
              </a:prstGeom>
              <a:blipFill>
                <a:blip r:embed="rId9"/>
                <a:stretch>
                  <a:fillRect l="-20408" r="-20408" b="-49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xmlns="" id="{3F1B0997-1847-4D63-BA94-6A1065A332CB}"/>
                  </a:ext>
                </a:extLst>
              </p:cNvPr>
              <p:cNvSpPr txBox="1"/>
              <p:nvPr/>
            </p:nvSpPr>
            <p:spPr>
              <a:xfrm>
                <a:off x="1625602" y="2607551"/>
                <a:ext cx="565861" cy="4462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F1B0997-1847-4D63-BA94-6A1065A332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5602" y="2607551"/>
                <a:ext cx="565861" cy="44627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xmlns="" id="{19576EEC-AE75-462B-9AB1-7CCC709DDE25}"/>
                  </a:ext>
                </a:extLst>
              </p:cNvPr>
              <p:cNvSpPr txBox="1"/>
              <p:nvPr/>
            </p:nvSpPr>
            <p:spPr>
              <a:xfrm>
                <a:off x="3074233" y="2627233"/>
                <a:ext cx="288541" cy="4462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19576EEC-AE75-462B-9AB1-7CCC709DDE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4233" y="2627233"/>
                <a:ext cx="288541" cy="446276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xmlns="" id="{7D5BBE00-B579-4ABB-A0D4-9F18D8C27787}"/>
                  </a:ext>
                </a:extLst>
              </p:cNvPr>
              <p:cNvSpPr txBox="1"/>
              <p:nvPr/>
            </p:nvSpPr>
            <p:spPr>
              <a:xfrm>
                <a:off x="4356782" y="2590549"/>
                <a:ext cx="288541" cy="4462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7D5BBE00-B579-4ABB-A0D4-9F18D8C277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6782" y="2590549"/>
                <a:ext cx="288541" cy="446276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xmlns="" id="{C5CBA45F-FF05-4460-8243-CDB92C3CC57F}"/>
                  </a:ext>
                </a:extLst>
              </p:cNvPr>
              <p:cNvSpPr txBox="1"/>
              <p:nvPr/>
            </p:nvSpPr>
            <p:spPr>
              <a:xfrm>
                <a:off x="5588429" y="2597629"/>
                <a:ext cx="288541" cy="4462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C5CBA45F-FF05-4460-8243-CDB92C3CC5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8429" y="2597629"/>
                <a:ext cx="288541" cy="446276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xmlns="" id="{3AE38E96-8561-4529-A5B2-737B6E260C7D}"/>
                  </a:ext>
                </a:extLst>
              </p:cNvPr>
              <p:cNvSpPr txBox="1"/>
              <p:nvPr/>
            </p:nvSpPr>
            <p:spPr>
              <a:xfrm>
                <a:off x="6870160" y="2606262"/>
                <a:ext cx="288541" cy="4462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3AE38E96-8561-4529-A5B2-737B6E260C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0160" y="2606262"/>
                <a:ext cx="288541" cy="446276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xmlns="" id="{717B1857-5BB9-4575-9F02-524FC2CA3D05}"/>
                  </a:ext>
                </a:extLst>
              </p:cNvPr>
              <p:cNvSpPr txBox="1"/>
              <p:nvPr/>
            </p:nvSpPr>
            <p:spPr>
              <a:xfrm>
                <a:off x="8151891" y="2635440"/>
                <a:ext cx="252969" cy="44627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717B1857-5BB9-4575-9F02-524FC2CA3D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1891" y="2635440"/>
                <a:ext cx="252969" cy="446276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xmlns="" id="{1A0CEB9A-1885-45C4-A8B9-CA4140F09405}"/>
                  </a:ext>
                </a:extLst>
              </p:cNvPr>
              <p:cNvSpPr txBox="1"/>
              <p:nvPr/>
            </p:nvSpPr>
            <p:spPr>
              <a:xfrm>
                <a:off x="2807603" y="3709650"/>
                <a:ext cx="5561651" cy="4462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1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Ответ:</m:t>
                      </m:r>
                      <m:d>
                        <m:dPr>
                          <m:ctrlPr>
                            <a:rPr lang="ru-RU" b="1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b="1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ru-RU" b="1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∞;−</m:t>
                          </m:r>
                          <m:r>
                            <a:rPr lang="ru-RU" b="1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e>
                      </m:d>
                      <m:r>
                        <a:rPr lang="ru-RU" b="1" i="1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∪</m:t>
                      </m:r>
                      <m:r>
                        <a:rPr lang="ru-RU" b="1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ru-RU" b="1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ru-RU" b="1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;</m:t>
                      </m:r>
                      <m:r>
                        <a:rPr lang="ru-RU" b="1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  <m:r>
                        <a:rPr lang="ru-RU" b="1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)∪(</m:t>
                      </m:r>
                      <m:r>
                        <a:rPr lang="ru-RU" b="1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</m:t>
                      </m:r>
                      <m:r>
                        <a:rPr lang="ru-RU" b="1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;∞)</m:t>
                      </m:r>
                    </m:oMath>
                  </m:oMathPara>
                </a14:m>
                <a:endParaRPr lang="ru-RU" b="1" dirty="0">
                  <a:solidFill>
                    <a:srgbClr val="92D050"/>
                  </a:solidFill>
                </a:endParaRPr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1A0CEB9A-1885-45C4-A8B9-CA4140F094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7603" y="3709650"/>
                <a:ext cx="5561651" cy="446276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8882335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29" grpId="0" animBg="1"/>
      <p:bldP spid="30" grpId="0" animBg="1"/>
      <p:bldP spid="31" grpId="0" animBg="1"/>
      <p:bldP spid="4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5145276ff445974ea4c4ae548255ccea9a7056a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14758</TotalTime>
  <Words>478</Words>
  <Application>Microsoft Office PowerPoint</Application>
  <PresentationFormat>Экран (16:9)</PresentationFormat>
  <Paragraphs>155</Paragraphs>
  <Slides>14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Calibri</vt:lpstr>
      <vt:lpstr>Cambria Math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Komlov Mirodil</dc:creator>
  <cp:lastModifiedBy>Закирова Ф.М</cp:lastModifiedBy>
  <cp:revision>1257</cp:revision>
  <dcterms:created xsi:type="dcterms:W3CDTF">2020-04-09T07:32:19Z</dcterms:created>
  <dcterms:modified xsi:type="dcterms:W3CDTF">2020-12-18T01:50:30Z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