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1381" r:id="rId2"/>
    <p:sldId id="1588" r:id="rId3"/>
    <p:sldId id="1598" r:id="rId4"/>
    <p:sldId id="1599" r:id="rId5"/>
    <p:sldId id="1600" r:id="rId6"/>
    <p:sldId id="1601" r:id="rId7"/>
    <p:sldId id="1602" r:id="rId8"/>
    <p:sldId id="1603" r:id="rId9"/>
    <p:sldId id="1604" r:id="rId10"/>
    <p:sldId id="1605" r:id="rId11"/>
    <p:sldId id="1606" r:id="rId12"/>
    <p:sldId id="1607" r:id="rId13"/>
    <p:sldId id="1608" r:id="rId14"/>
    <p:sldId id="1609" r:id="rId15"/>
    <p:sldId id="1610" r:id="rId16"/>
    <p:sldId id="1611" r:id="rId17"/>
    <p:sldId id="1612" r:id="rId18"/>
    <p:sldId id="1613" r:id="rId19"/>
    <p:sldId id="1614" r:id="rId20"/>
    <p:sldId id="1615" r:id="rId21"/>
    <p:sldId id="1616" r:id="rId22"/>
    <p:sldId id="1617" r:id="rId23"/>
    <p:sldId id="1535" r:id="rId24"/>
  </p:sldIdLst>
  <p:sldSz cx="9144000" cy="5143500" type="screen16x9"/>
  <p:notesSz cx="5765800" cy="3244850"/>
  <p:custDataLst>
    <p:tags r:id="rId26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624" autoAdjust="0"/>
  </p:normalViewPr>
  <p:slideViewPr>
    <p:cSldViewPr>
      <p:cViewPr varScale="1">
        <p:scale>
          <a:sx n="71" d="100"/>
          <a:sy n="71" d="100"/>
        </p:scale>
        <p:origin x="576" y="58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151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53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9644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765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7657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7828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4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C868EE-76B2-4234-9CC4-914D81A95F8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4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4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C868EE-76B2-4234-9CC4-914D81A95F8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4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4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C868EE-76B2-4234-9CC4-914D81A95F8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4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4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C868EE-76B2-4234-9CC4-914D81A95F8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4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078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4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C868EE-76B2-4234-9CC4-914D81A95F8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4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4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C868EE-76B2-4234-9CC4-914D81A95F8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4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155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635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789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949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316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100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125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3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3.png"/><Relationship Id="rId5" Type="http://schemas.openxmlformats.org/officeDocument/2006/relationships/image" Target="../media/image11.png"/><Relationship Id="rId10" Type="http://schemas.openxmlformats.org/officeDocument/2006/relationships/image" Target="../media/image108.png"/><Relationship Id="rId4" Type="http://schemas.openxmlformats.org/officeDocument/2006/relationships/image" Target="../media/image10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-12537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971600" y="2499742"/>
            <a:ext cx="6624735" cy="1702306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lnSpc>
                <a:spcPts val="3099"/>
              </a:lnSpc>
              <a:spcBef>
                <a:spcPts val="1200"/>
              </a:spcBef>
            </a:pPr>
            <a:r>
              <a:rPr lang="ru-RU" sz="3200" b="1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sz="32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sz="3200" b="1" dirty="0">
              <a:latin typeface="Arial"/>
              <a:cs typeface="Arial"/>
            </a:endParaRPr>
          </a:p>
          <a:p>
            <a:pPr marL="20131">
              <a:lnSpc>
                <a:spcPts val="4431"/>
              </a:lnSpc>
              <a:spcBef>
                <a:spcPts val="1200"/>
              </a:spcBef>
            </a:pPr>
            <a:r>
              <a:rPr lang="ru-RU" sz="3200" b="1" dirty="0" smtClean="0">
                <a:solidFill>
                  <a:srgbClr val="002060"/>
                </a:solidFill>
                <a:latin typeface="Arial"/>
                <a:cs typeface="Arial"/>
              </a:rPr>
              <a:t>ПРИБЛИЖЁННОЕ РЕШЕНИЕ УРАВНЕНИЙ</a:t>
            </a:r>
            <a:endParaRPr lang="en-US" sz="3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6444208" y="361576"/>
            <a:ext cx="2084091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6444208" y="346336"/>
            <a:ext cx="2112544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6509019" y="452987"/>
            <a:ext cx="1948356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r>
              <a:rPr lang="ru-RU" sz="3567" b="1" spc="16" dirty="0">
                <a:solidFill>
                  <a:srgbClr val="FEFEFE"/>
                </a:solidFill>
                <a:latin typeface="Arial"/>
                <a:cs typeface="Arial"/>
              </a:rPr>
              <a:t> класс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ru-RU" sz="5398" kern="0" spc="8" dirty="0">
                <a:solidFill>
                  <a:sysClr val="window" lastClr="FFFFFF"/>
                </a:solidFill>
              </a:rPr>
              <a:t>АЛГЕБРА</a:t>
            </a:r>
            <a:endParaRPr lang="en-US" sz="5398" kern="0" spc="8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xmlns="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xmlns="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xmlns="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xmlns="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xmlns="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355726"/>
            <a:ext cx="1987421" cy="1959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23528" y="2211710"/>
            <a:ext cx="504056" cy="10801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4114"/>
            <a:endParaRPr sz="1100">
              <a:solidFill>
                <a:prstClr val="black"/>
              </a:solidFill>
            </a:endParaRPr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23528" y="3417698"/>
            <a:ext cx="504056" cy="10801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pPr defTabSz="914114"/>
            <a:endParaRPr sz="1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ПРИБЛИЖЁННОЕ </a:t>
            </a:r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УРАВНЕНИЙ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7653CB62-E05E-4CC4-A116-154E2EA54A87}"/>
                  </a:ext>
                </a:extLst>
              </p:cNvPr>
              <p:cNvSpPr txBox="1"/>
              <p:nvPr/>
            </p:nvSpPr>
            <p:spPr>
              <a:xfrm>
                <a:off x="251521" y="1059582"/>
                <a:ext cx="8712968" cy="36452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457200" indent="-457200">
                  <a:buAutoNum type="arabicPeriod"/>
                </a:pPr>
                <a:r>
                  <a:rPr lang="ru-RU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Вычисляется значение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ru-RU" sz="2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выражения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ru-RU" sz="2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в точке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endParaRPr lang="en-US" sz="2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AutoNum type="arabicPeriod"/>
                </a:pP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Отрезок делится пополам, то есть вычисляется значение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endParaRPr lang="en-US" sz="2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AutoNum type="arabicPeriod"/>
                </a:pP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Вычисляется значение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выражения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ru-RU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в точке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457200" indent="-457200">
                  <a:buAutoNum type="arabicPeriod"/>
                </a:pP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Проверяется условие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</m:oMath>
                </a14:m>
                <a:r>
                  <a:rPr lang="ru-RU" sz="24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0;</m:t>
                    </m:r>
                  </m:oMath>
                </a14:m>
                <a:endParaRPr lang="ru-RU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AutoNum type="arabicPeriod"/>
                </a:pP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Если это условие выполняется, то в качестве левого конца нового отрезка выбирается середина предыдущего отрезка, то есть полагается, что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</m:sSub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ru-RU" sz="24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  <m:r>
                      <a:rPr lang="ru-RU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endParaRPr lang="ru-RU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53CB62-E05E-4CC4-A116-154E2EA54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1" y="1059582"/>
                <a:ext cx="8712968" cy="3645229"/>
              </a:xfrm>
              <a:prstGeom prst="rect">
                <a:avLst/>
              </a:prstGeom>
              <a:blipFill>
                <a:blip r:embed="rId3"/>
                <a:stretch>
                  <a:fillRect l="-1958" t="-2508" r="-1958" b="-38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936355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ПРИБЛИЖЁННОЕ </a:t>
            </a:r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УРАВНЕНИЙ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7653CB62-E05E-4CC4-A116-154E2EA54A87}"/>
                  </a:ext>
                </a:extLst>
              </p:cNvPr>
              <p:cNvSpPr txBox="1"/>
              <p:nvPr/>
            </p:nvSpPr>
            <p:spPr>
              <a:xfrm>
                <a:off x="251521" y="1059582"/>
                <a:ext cx="8712968" cy="31085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>
                  <a:spcBef>
                    <a:spcPts val="6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6. Если это условие не выполняется, то правый конец нового отрезка переходит в середину, то есть полагается, что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endParaRPr lang="ru-RU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spcBef>
                    <a:spcPts val="600"/>
                  </a:spcBef>
                </a:pP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7. Для нового отрезка проверяется условие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spcBef>
                    <a:spcPts val="600"/>
                  </a:spcBef>
                </a:pP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8. Если это условие выполняется, то вычисление заканчивается. При этом в качестве </a:t>
                </a:r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приближённого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решения выбирается последнее вычисленное значение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Если это условие не выполняется, то переходя к пункту 2 этого алгоритма, вычисление продолжаются</a:t>
                </a:r>
                <a:endParaRPr lang="ru-RU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653CB62-E05E-4CC4-A116-154E2EA54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1" y="1059582"/>
                <a:ext cx="8712968" cy="3108543"/>
              </a:xfrm>
              <a:prstGeom prst="rect">
                <a:avLst/>
              </a:prstGeom>
              <a:blipFill rotWithShape="0">
                <a:blip r:embed="rId3"/>
                <a:stretch>
                  <a:fillRect l="-2098" t="-2941" r="-2098" b="-50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65934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ПРИБЛИЖЁННОЕ </a:t>
            </a:r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УРАВНЕНИЙ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7653CB62-E05E-4CC4-A116-154E2EA54A87}"/>
                  </a:ext>
                </a:extLst>
              </p:cNvPr>
              <p:cNvSpPr txBox="1"/>
              <p:nvPr/>
            </p:nvSpPr>
            <p:spPr>
              <a:xfrm>
                <a:off x="323528" y="915566"/>
                <a:ext cx="8389443" cy="40275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ru-RU" sz="2400" b="1" i="1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Нахождение интервала, содержащего корень</a:t>
                </a:r>
              </a:p>
              <a:p>
                <a:pPr algn="jus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Для нахождения интервала, содержащего корень уравнения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uz-Cyrl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вычисляются значения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𝑚𝑎𝑥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𝑚𝑎𝑥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den>
                        </m:f>
                      </m:e>
                    </m:d>
                  </m:oMath>
                </a14:m>
                <a:endParaRPr lang="ru-RU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Оказывается, что для корня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ru-RU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данного уравнения выполнено неравенство. Значит, данное уравнение имеет хотя бы один корень, принадлежащий интервалу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(−1−А;1+А)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653CB62-E05E-4CC4-A116-154E2EA54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915566"/>
                <a:ext cx="8389443" cy="4027513"/>
              </a:xfrm>
              <a:prstGeom prst="rect">
                <a:avLst/>
              </a:prstGeom>
              <a:blipFill rotWithShape="0">
                <a:blip r:embed="rId3"/>
                <a:stretch>
                  <a:fillRect l="-2180" t="-2118" r="-22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47542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ПРИБЛИЖЁННОЕ </a:t>
            </a:r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УРАВНЕНИЙ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7653CB62-E05E-4CC4-A116-154E2EA54A87}"/>
                  </a:ext>
                </a:extLst>
              </p:cNvPr>
              <p:cNvSpPr txBox="1"/>
              <p:nvPr/>
            </p:nvSpPr>
            <p:spPr>
              <a:xfrm>
                <a:off x="215516" y="1563638"/>
                <a:ext cx="8712968" cy="25298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Для </a:t>
                </a:r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приближённого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вычисления данного корня найдем целые </a:t>
                </a:r>
              </a:p>
              <a:p>
                <a:pPr algn="ctr"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−1−А</m:t>
                    </m:r>
                    <m:r>
                      <a:rPr lang="ru-R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ru-RU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1+А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</a:p>
              <a:p>
                <a:pPr algn="ctr">
                  <a:spcBef>
                    <a:spcPts val="600"/>
                  </a:spcBef>
                </a:pP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latin typeface="Cambria Math"/>
                                <a:cs typeface="Arial" panose="020B0604020202020204" pitchFamily="34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b="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∙</m:t>
                    </m:r>
                    <m:r>
                      <a:rPr lang="en-US" sz="2400" b="0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b="0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sz="2400" b="0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b="0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b="0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bSup>
                        <m:r>
                          <a:rPr lang="en-US" sz="2400" b="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400" b="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𝑎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sz="2400" b="0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b="0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b="0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400" b="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400" b="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𝑏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b="0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400" b="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𝑐</m:t>
                        </m:r>
                      </m:e>
                    </m:d>
                    <m:r>
                      <a:rPr lang="en-US" sz="2400" b="0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∙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sz="2400" b="0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b="0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b="0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bSup>
                        <m:r>
                          <a:rPr lang="en-US" sz="2400" b="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400" b="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𝑎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sz="2400" b="0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b="0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b="0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400" b="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400" b="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𝑏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b="0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400" b="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𝑐</m:t>
                        </m:r>
                      </m:e>
                    </m:d>
                    <m:r>
                      <a:rPr lang="en-US" sz="2400" b="0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&lt;0</m:t>
                    </m:r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Удовлетворяющие неравенству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653CB62-E05E-4CC4-A116-154E2EA54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16" y="1563638"/>
                <a:ext cx="8712968" cy="2529860"/>
              </a:xfrm>
              <a:prstGeom prst="rect">
                <a:avLst/>
              </a:prstGeom>
              <a:blipFill rotWithShape="0">
                <a:blip r:embed="rId3"/>
                <a:stretch>
                  <a:fillRect t="-3614" r="-490" b="-65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28506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ПРИБЛИЖЁННОЕ </a:t>
            </a:r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УРАВНЕНИЙ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7653CB62-E05E-4CC4-A116-154E2EA54A87}"/>
                  </a:ext>
                </a:extLst>
              </p:cNvPr>
              <p:cNvSpPr txBox="1"/>
              <p:nvPr/>
            </p:nvSpPr>
            <p:spPr>
              <a:xfrm>
                <a:off x="233262" y="915566"/>
                <a:ext cx="8712968" cy="45011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>
                  <a:spcBef>
                    <a:spcPts val="600"/>
                  </a:spcBef>
                </a:pPr>
                <a:r>
                  <a:rPr lang="ru-RU" sz="2400" b="1" i="1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Пример 1.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Найдите интервал, содержащий корень уравнения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cs typeface="Arial" panose="020B0604020202020204" pitchFamily="34" charset="0"/>
                      </a:rPr>
                      <m:t>𝟐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  <m:r>
                      <a:rPr lang="en-US" sz="2400" b="1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1" i="1" smtClean="0">
                        <a:latin typeface="Cambria Math"/>
                        <a:cs typeface="Arial" panose="020B0604020202020204" pitchFamily="34" charset="0"/>
                      </a:rPr>
                      <m:t>𝟑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1" i="1" smtClean="0">
                        <a:latin typeface="Cambria Math"/>
                        <a:cs typeface="Arial" panose="020B0604020202020204" pitchFamily="34" charset="0"/>
                      </a:rPr>
                      <m:t>𝟓</m:t>
                    </m:r>
                    <m:r>
                      <a:rPr lang="en-US" sz="2400" b="1" i="1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1" i="1" smtClean="0">
                        <a:latin typeface="Cambria Math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2400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spcBef>
                    <a:spcPts val="600"/>
                  </a:spcBef>
                </a:pPr>
                <a:endParaRPr lang="ru-RU" sz="2400" b="1" i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spcBef>
                    <a:spcPts val="600"/>
                  </a:spcBef>
                </a:pP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Поделив обе части уравнения на 2, получим</a:t>
                </a:r>
              </a:p>
              <a:p>
                <a:pPr algn="just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400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400" b="1" i="1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spcBef>
                    <a:spcPts val="600"/>
                  </a:spcBef>
                </a:pP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Так как, для нового уравнения </a:t>
                </a:r>
              </a:p>
              <a:p>
                <a:pPr algn="just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𝒂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400" b="1" i="1" smtClean="0">
                          <a:latin typeface="Cambria Math"/>
                        </a:rPr>
                        <m:t>;</m:t>
                      </m:r>
                      <m:r>
                        <a:rPr lang="en-US" sz="2400" b="1" i="1" smtClean="0">
                          <a:latin typeface="Cambria Math"/>
                        </a:rPr>
                        <m:t>𝒃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400" b="1" i="1" smtClean="0">
                          <a:latin typeface="Cambria Math"/>
                        </a:rPr>
                        <m:t>;</m:t>
                      </m:r>
                      <m:r>
                        <a:rPr lang="en-US" sz="2400" b="1" i="1" smtClean="0">
                          <a:latin typeface="Cambria Math"/>
                        </a:rPr>
                        <m:t>𝒄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400" b="1" i="1" smtClean="0">
                          <a:latin typeface="Cambria Math"/>
                        </a:rPr>
                        <m:t> 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𝑨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𝒎𝒂𝒙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latin typeface="Cambria Math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2400" b="1" i="1" smtClean="0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2400" b="1" i="1" smtClean="0">
                              <a:latin typeface="Cambria Math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latin typeface="Cambria Math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US" sz="2400" b="1" i="1" smtClean="0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2400" b="1" i="1" smtClean="0">
                              <a:latin typeface="Cambria Math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400" b="1" i="1" smtClean="0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𝟐</m:t>
                      </m:r>
                      <m:r>
                        <a:rPr lang="en-US" sz="2400" b="1" i="1" smtClean="0">
                          <a:latin typeface="Cambria Math"/>
                        </a:rPr>
                        <m:t>,</m:t>
                      </m:r>
                      <m:r>
                        <a:rPr lang="en-US" sz="2400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spcBef>
                    <a:spcPts val="600"/>
                  </a:spcBef>
                </a:pP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spcBef>
                    <a:spcPts val="600"/>
                  </a:spcBef>
                </a:pP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653CB62-E05E-4CC4-A116-154E2EA54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262" y="915566"/>
                <a:ext cx="8712968" cy="4501169"/>
              </a:xfrm>
              <a:prstGeom prst="rect">
                <a:avLst/>
              </a:prstGeom>
              <a:blipFill rotWithShape="0">
                <a:blip r:embed="rId3"/>
                <a:stretch>
                  <a:fillRect l="-2098" t="-1894" r="-20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98053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ПРИБЛИЖЁННОЕ </a:t>
            </a:r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УРАВНЕНИЙ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7653CB62-E05E-4CC4-A116-154E2EA54A87}"/>
                  </a:ext>
                </a:extLst>
              </p:cNvPr>
              <p:cNvSpPr txBox="1"/>
              <p:nvPr/>
            </p:nvSpPr>
            <p:spPr>
              <a:xfrm>
                <a:off x="233262" y="987574"/>
                <a:ext cx="8712968" cy="38129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>
                  <a:spcBef>
                    <a:spcPts val="600"/>
                  </a:spcBef>
                </a:pP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Значит, для нового интеграла,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4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sz="24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4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𝟓</m:t>
                        </m:r>
                        <m:r>
                          <a:rPr lang="en-US" sz="24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4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sz="24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4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уравнение имеет хотя бы один корень. </a:t>
                </a:r>
              </a:p>
              <a:p>
                <a:pPr algn="just">
                  <a:spcBef>
                    <a:spcPts val="600"/>
                  </a:spcBef>
                </a:pP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В то же время уравнение при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latin typeface="Cambria Math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  <m:r>
                      <a:rPr lang="en-US" sz="2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𝟎</m:t>
                        </m:r>
                        <m:r>
                          <a:rPr lang="en-US" sz="2400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400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sz="2400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400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не имеет ни одного корня, так как, </a:t>
                </a:r>
                <a:endParaRPr lang="ru-RU" sz="2400" b="1" i="1" dirty="0">
                  <a:latin typeface="Cambria Math"/>
                  <a:ea typeface="Cambria Math"/>
                  <a:cs typeface="Arial" panose="020B0604020202020204" pitchFamily="34" charset="0"/>
                </a:endParaRPr>
              </a:p>
              <a:p>
                <a:pPr algn="just"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𝟐</m:t>
                    </m:r>
                    <m:sSubSup>
                      <m:sSubSup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𝟎</m:t>
                        </m:r>
                      </m:sub>
                      <m:sup>
                        <m:r>
                          <a:rPr lang="en-US" sz="2400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bSup>
                    <m:r>
                      <a:rPr lang="en-US" sz="2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𝟑</m:t>
                    </m:r>
                    <m:sSubSup>
                      <m:sSubSup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𝟎</m:t>
                        </m:r>
                      </m:sub>
                      <m:sup>
                        <m:r>
                          <a:rPr lang="en-US" sz="2400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bSup>
                    <m:r>
                      <a:rPr lang="en-US" sz="2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𝟓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  <m:r>
                      <a:rPr lang="en-US" sz="2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2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&gt;</m:t>
                    </m:r>
                    <m:r>
                      <a:rPr lang="en-US" sz="2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выполняется. </a:t>
                </a:r>
              </a:p>
              <a:p>
                <a:pPr algn="just">
                  <a:spcBef>
                    <a:spcPts val="600"/>
                  </a:spcBef>
                </a:pP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Значит, корень уравнения лежит в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sz="2400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400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𝟓</m:t>
                        </m:r>
                        <m:r>
                          <a:rPr lang="en-US" sz="2400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400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spcBef>
                    <a:spcPts val="600"/>
                  </a:spcBef>
                </a:pPr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Для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уточнения этого интеграла положим </a:t>
                </a:r>
              </a:p>
              <a:p>
                <a:pPr algn="just"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  <a:cs typeface="Arial" panose="020B060402020202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sz="2400" b="1" i="1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latin typeface="Cambria Math"/>
                        <a:cs typeface="Arial" panose="020B0604020202020204" pitchFamily="34" charset="0"/>
                      </a:rPr>
                      <m:t>=−</m:t>
                    </m:r>
                    <m:r>
                      <a:rPr lang="en-US" sz="2400" b="1" i="1">
                        <a:latin typeface="Cambria Math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2400" b="1" i="1">
                        <a:latin typeface="Cambria Math"/>
                        <a:cs typeface="Arial" panose="020B0604020202020204" pitchFamily="34" charset="0"/>
                      </a:rPr>
                      <m:t>;  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  <a:cs typeface="Arial" panose="020B060402020202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sz="2400" b="1" i="1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sz="2400" b="1" i="1">
                        <a:latin typeface="Cambria Math"/>
                        <a:cs typeface="Arial" panose="020B0604020202020204" pitchFamily="34" charset="0"/>
                      </a:rPr>
                      <m:t>=−</m:t>
                    </m:r>
                    <m:r>
                      <a:rPr lang="en-US" sz="2400" b="1" i="1">
                        <a:latin typeface="Cambria Math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2400" b="1" i="1">
                        <a:latin typeface="Cambria Math"/>
                        <a:cs typeface="Arial" panose="020B0604020202020204" pitchFamily="34" charset="0"/>
                      </a:rPr>
                      <m:t>;  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  <a:cs typeface="Arial" panose="020B060402020202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sz="2400" b="1" i="1"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</m:sub>
                    </m:sSub>
                    <m:r>
                      <a:rPr lang="en-US" sz="2400" b="1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1" i="1"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spcBef>
                    <a:spcPts val="600"/>
                  </a:spcBef>
                </a:pP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653CB62-E05E-4CC4-A116-154E2EA54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262" y="987574"/>
                <a:ext cx="8712968" cy="3812967"/>
              </a:xfrm>
              <a:prstGeom prst="rect">
                <a:avLst/>
              </a:prstGeom>
              <a:blipFill rotWithShape="0">
                <a:blip r:embed="rId3"/>
                <a:stretch>
                  <a:fillRect l="-2098" t="-2240" r="-20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23350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ПРИБЛИЖЁННОЕ </a:t>
            </a:r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УРАВНЕНИЙ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7653CB62-E05E-4CC4-A116-154E2EA54A87}"/>
                  </a:ext>
                </a:extLst>
              </p:cNvPr>
              <p:cNvSpPr txBox="1"/>
              <p:nvPr/>
            </p:nvSpPr>
            <p:spPr>
              <a:xfrm>
                <a:off x="107504" y="915566"/>
                <a:ext cx="9108501" cy="35266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>
                  <a:spcBef>
                    <a:spcPts val="600"/>
                  </a:spcBef>
                </a:pP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Для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  <a:cs typeface="Arial" panose="020B060402020202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2400" b="1" i="1" smtClean="0">
                        <a:latin typeface="Cambria Math"/>
                        <a:cs typeface="Arial" panose="020B0604020202020204" pitchFamily="34" charset="0"/>
                      </a:rPr>
                      <m:t>=−</m:t>
                    </m:r>
                    <m:r>
                      <a:rPr lang="en-US" sz="2400" b="1" i="1" smtClean="0">
                        <a:latin typeface="Cambria Math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2400" b="1" i="1" smtClean="0">
                        <a:latin typeface="Cambria Math"/>
                        <a:cs typeface="Arial" panose="020B0604020202020204" pitchFamily="34" charset="0"/>
                      </a:rPr>
                      <m:t>;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  <a:cs typeface="Arial" panose="020B060402020202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sz="2400" b="1" i="1" smtClean="0">
                        <a:latin typeface="Cambria Math"/>
                        <a:cs typeface="Arial" panose="020B0604020202020204" pitchFamily="34" charset="0"/>
                      </a:rPr>
                      <m:t>=−</m:t>
                    </m:r>
                    <m:r>
                      <a:rPr lang="en-US" sz="2400" b="1" i="1" smtClean="0">
                        <a:latin typeface="Cambria Math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2400" b="1" i="1" smtClean="0">
                        <a:latin typeface="Cambria Math"/>
                        <a:cs typeface="Arial" panose="020B0604020202020204" pitchFamily="34" charset="0"/>
                      </a:rPr>
                      <m:t>;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  <a:cs typeface="Arial" panose="020B060402020202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</m:sub>
                    </m:sSub>
                    <m:r>
                      <a:rPr lang="en-US" sz="2400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проверим выполнение условия</a:t>
                </a:r>
              </a:p>
              <a:p>
                <a:pPr algn="just">
                  <a:spcBef>
                    <a:spcPts val="600"/>
                  </a:spcBef>
                </a:pP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Т.е. подставим в уравнение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400" b="1" i="1">
                        <a:latin typeface="Cambria Math"/>
                      </a:rPr>
                      <m:t>𝒙</m:t>
                    </m:r>
                    <m:r>
                      <a:rPr lang="en-US" sz="24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400" b="1" i="1">
                        <a:latin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spcBef>
                    <a:spcPts val="600"/>
                  </a:spcBef>
                </a:pPr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=−8+6−5+0,5=−6,5&lt;0</m:t>
                      </m:r>
                    </m:oMath>
                  </m:oMathPara>
                </a14:m>
                <a:endParaRPr lang="ru-RU" sz="2400" dirty="0"/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=−1+1,5−2,5+0,5=−1,5&lt;0</m:t>
                      </m:r>
                    </m:oMath>
                  </m:oMathPara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0+</m:t>
                      </m:r>
                      <m:f>
                        <m:f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=0,5&gt;0</m:t>
                      </m:r>
                    </m:oMath>
                  </m:oMathPara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653CB62-E05E-4CC4-A116-154E2EA54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915566"/>
                <a:ext cx="9108501" cy="3526671"/>
              </a:xfrm>
              <a:prstGeom prst="rect">
                <a:avLst/>
              </a:prstGeom>
              <a:blipFill rotWithShape="0">
                <a:blip r:embed="rId3"/>
                <a:stretch>
                  <a:fillRect t="-24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DCC6A63E-66F9-4A61-934E-33FE3A211A46}"/>
                  </a:ext>
                </a:extLst>
              </p:cNvPr>
              <p:cNvSpPr txBox="1"/>
              <p:nvPr/>
            </p:nvSpPr>
            <p:spPr>
              <a:xfrm>
                <a:off x="5508104" y="4376907"/>
                <a:ext cx="3391153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solidFill>
                      <a:srgbClr val="00A85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</a:t>
                </a:r>
                <a:r>
                  <a:rPr lang="en-US" b="1" dirty="0">
                    <a:solidFill>
                      <a:srgbClr val="00A85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A859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b="1" i="1" smtClean="0">
                        <a:solidFill>
                          <a:srgbClr val="00A859"/>
                        </a:solidFill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A859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e>
                    </m:d>
                  </m:oMath>
                </a14:m>
                <a:endParaRPr lang="ru-RU" b="1" i="1" dirty="0">
                  <a:solidFill>
                    <a:srgbClr val="00A85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CC6A63E-66F9-4A61-934E-33FE3A211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4376907"/>
                <a:ext cx="3391153" cy="538609"/>
              </a:xfrm>
              <a:prstGeom prst="rect">
                <a:avLst/>
              </a:prstGeom>
              <a:blipFill>
                <a:blip r:embed="rId4"/>
                <a:stretch>
                  <a:fillRect l="-3957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41098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0" marR="0" lvl="0" indent="0" algn="l" defTabSz="144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144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РЕШЕНИЕ УРАВНЕНИЙ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11048" y="699542"/>
                <a:ext cx="8653440" cy="995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4976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44. 1)</a:t>
                </a:r>
                <a:r>
                  <a:rPr kumimoji="0" lang="ru-RU" sz="2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Найдите</a:t>
                </a:r>
                <a:r>
                  <a:rPr kumimoji="0" lang="ru-RU" sz="29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интервал, содержащий корень уравнения</a:t>
                </a:r>
                <a:r>
                  <a:rPr kumimoji="0" lang="en-US" sz="2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9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29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kumimoji="0" lang="en-US" sz="29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  <m:r>
                      <a:rPr kumimoji="0" lang="en-US" sz="2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Arial" panose="020B0604020202020204" pitchFamily="34" charset="0"/>
                      </a:rPr>
                      <m:t>+</m:t>
                    </m:r>
                    <m:r>
                      <a:rPr kumimoji="0" lang="en-US" sz="2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Arial" panose="020B0604020202020204" pitchFamily="34" charset="0"/>
                      </a:rPr>
                      <m:t>𝟑</m:t>
                    </m:r>
                    <m:sSup>
                      <m:sSupPr>
                        <m:ctrlPr>
                          <a:rPr kumimoji="0" lang="en-US" sz="29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29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kumimoji="0" lang="en-US" sz="29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kumimoji="0" lang="en-US" sz="2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Arial" panose="020B0604020202020204" pitchFamily="34" charset="0"/>
                      </a:rPr>
                      <m:t>+</m:t>
                    </m:r>
                    <m:r>
                      <a:rPr kumimoji="0" lang="en-US" sz="2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Arial" panose="020B0604020202020204" pitchFamily="34" charset="0"/>
                      </a:rPr>
                      <m:t>𝟓</m:t>
                    </m:r>
                    <m:r>
                      <a:rPr kumimoji="0" lang="en-US" sz="2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Arial" panose="020B0604020202020204" pitchFamily="34" charset="0"/>
                      </a:rPr>
                      <m:t>𝒙</m:t>
                    </m:r>
                    <m:r>
                      <a:rPr kumimoji="0" lang="en-US" sz="2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Arial" panose="020B0604020202020204" pitchFamily="34" charset="0"/>
                      </a:rPr>
                      <m:t>+</m:t>
                    </m:r>
                    <m:r>
                      <a:rPr kumimoji="0" lang="en-US" sz="2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Arial" panose="020B0604020202020204" pitchFamily="34" charset="0"/>
                      </a:rPr>
                      <m:t>𝟏</m:t>
                    </m:r>
                    <m:r>
                      <a:rPr kumimoji="0" lang="en-US" sz="2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2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endPara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48" y="699542"/>
                <a:ext cx="8653440" cy="995016"/>
              </a:xfrm>
              <a:prstGeom prst="rect">
                <a:avLst/>
              </a:prstGeom>
              <a:blipFill>
                <a:blip r:embed="rId3"/>
                <a:stretch>
                  <a:fillRect l="-1479" t="-6135" r="-915" b="-171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51520" y="1707654"/>
                <a:ext cx="74352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4976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9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𝑎</m:t>
                      </m:r>
                      <m:r>
                        <a:rPr kumimoji="0" lang="en-US" sz="29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=3;</m:t>
                      </m:r>
                      <m:r>
                        <a:rPr kumimoji="0" lang="en-US" sz="29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𝑏</m:t>
                      </m:r>
                      <m:r>
                        <a:rPr kumimoji="0" lang="en-US" sz="29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=5;</m:t>
                      </m:r>
                      <m:r>
                        <a:rPr kumimoji="0" lang="en-US" sz="29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𝑐</m:t>
                      </m:r>
                      <m:r>
                        <a:rPr kumimoji="0" lang="en-US" sz="29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=1 ⟹</m:t>
                      </m:r>
                      <m:r>
                        <a:rPr kumimoji="0" lang="en-US" sz="29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𝐴</m:t>
                      </m:r>
                      <m:r>
                        <a:rPr kumimoji="0" lang="en-US" sz="29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=</m:t>
                      </m:r>
                      <m:r>
                        <a:rPr kumimoji="0" lang="en-US" sz="29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𝑚𝑎𝑥</m:t>
                      </m:r>
                      <m:d>
                        <m:dPr>
                          <m:begChr m:val="{"/>
                          <m:endChr m:val="}"/>
                          <m:ctrlPr>
                            <a:rPr kumimoji="0" lang="en-US" sz="29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9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3;5;1</m:t>
                          </m:r>
                        </m:e>
                      </m:d>
                      <m:r>
                        <a:rPr kumimoji="0" lang="en-US" sz="29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=5</m:t>
                      </m:r>
                    </m:oMath>
                  </m:oMathPara>
                </a14:m>
                <a:endParaRPr kumimoji="0" lang="ru-RU" sz="29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707654"/>
                <a:ext cx="7435241" cy="5386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11048" y="2336538"/>
                <a:ext cx="8653440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4976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9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Значит</a:t>
                </a:r>
                <a:r>
                  <a:rPr kumimoji="0" lang="en-US" sz="29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kumimoji="0" lang="ru-RU" sz="29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в интервале,</a:t>
                </a:r>
                <a:r>
                  <a:rPr kumimoji="0" lang="en-US" sz="29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en-US" sz="2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ctrlPr>
                          <a:rPr kumimoji="0" lang="en-US" sz="29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0" lang="en-US" sz="2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−5;5</m:t>
                        </m:r>
                      </m:e>
                    </m:d>
                  </m:oMath>
                </a14:m>
                <a:r>
                  <a:rPr kumimoji="0" lang="en-US" sz="29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ru-RU" sz="29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уравнение имеет хотя бы один корень</a:t>
                </a:r>
                <a:r>
                  <a:rPr kumimoji="0" lang="en-US" sz="29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48" y="2336538"/>
                <a:ext cx="8653440" cy="984885"/>
              </a:xfrm>
              <a:prstGeom prst="rect">
                <a:avLst/>
              </a:prstGeom>
              <a:blipFill>
                <a:blip r:embed="rId5"/>
                <a:stretch>
                  <a:fillRect l="-1479" t="-6173"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1520" y="3339751"/>
                <a:ext cx="8653440" cy="1464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4976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9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При интервале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9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0" lang="en-US" sz="2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Arial" panose="020B0604020202020204" pitchFamily="34" charset="0"/>
                          </a:rPr>
                          <m:t>0;5</m:t>
                        </m:r>
                      </m:e>
                    </m:d>
                  </m:oMath>
                </a14:m>
                <a:r>
                  <a:rPr kumimoji="0" lang="en-US" sz="29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ru-RU" sz="29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уравнение не имеет ни одного корня, так как, </a:t>
                </a:r>
                <a:endParaRPr kumimoji="0" lang="en-US" sz="29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144976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290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0" lang="en-US" sz="2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kumimoji="0" lang="en-US" sz="2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0</m:t>
                        </m:r>
                      </m:sub>
                      <m:sup>
                        <m:r>
                          <a:rPr kumimoji="0" lang="en-US" sz="2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3</m:t>
                        </m:r>
                      </m:sup>
                    </m:sSubSup>
                    <m:r>
                      <a:rPr kumimoji="0" lang="en-US" sz="29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kumimoji="0" lang="en-US" sz="2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3</m:t>
                    </m:r>
                    <m:sSubSup>
                      <m:sSubSupPr>
                        <m:ctrlPr>
                          <a:rPr kumimoji="0" lang="en-US" sz="290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0" lang="en-US" sz="2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kumimoji="0" lang="en-US" sz="2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0</m:t>
                        </m:r>
                      </m:sub>
                      <m:sup>
                        <m:r>
                          <a:rPr kumimoji="0" lang="en-US" sz="2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kumimoji="0" lang="en-US" sz="29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kumimoji="0" lang="en-US" sz="2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5</m:t>
                    </m:r>
                    <m:sSub>
                      <m:sSubPr>
                        <m:ctrlPr>
                          <a:rPr kumimoji="0" lang="en-US" sz="290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2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kumimoji="0" lang="en-US" sz="2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kumimoji="0" lang="en-US" sz="29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kumimoji="0" lang="en-US" sz="2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1&gt;0</m:t>
                    </m:r>
                  </m:oMath>
                </a14:m>
                <a:r>
                  <a:rPr kumimoji="0" lang="en-US" sz="29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ru-RU" sz="29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выполняется.</a:t>
                </a:r>
                <a:endParaRPr kumimoji="0" lang="en-US" sz="29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339751"/>
                <a:ext cx="8653440" cy="1464247"/>
              </a:xfrm>
              <a:prstGeom prst="rect">
                <a:avLst/>
              </a:prstGeom>
              <a:blipFill>
                <a:blip r:embed="rId6"/>
                <a:stretch>
                  <a:fillRect l="-1479" t="-4167" b="-95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4764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5" grpId="0"/>
      <p:bldP spid="16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0" marR="0" lvl="0" indent="0" algn="l" defTabSz="144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144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РЕШЕНИЕ УРАВНЕНИЙ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64000" y="771550"/>
                <a:ext cx="8653440" cy="1431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4976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90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Значит,</a:t>
                </a:r>
                <a:r>
                  <a:rPr kumimoji="0" lang="ru-RU" sz="290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корень уравнения лежит в </a:t>
                </a:r>
                <a14:m>
                  <m:oMath xmlns:m="http://schemas.openxmlformats.org/officeDocument/2006/math">
                    <m:r>
                      <a:rPr kumimoji="0" lang="en-US" sz="2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Arial" panose="020B0604020202020204" pitchFamily="34" charset="0"/>
                      </a:rPr>
                      <m:t>𝒙</m:t>
                    </m:r>
                    <m:r>
                      <a:rPr kumimoji="0" lang="en-US" sz="2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ctrlPr>
                          <a:rPr kumimoji="0" lang="en-US" sz="29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0" lang="en-US" sz="29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kumimoji="0" lang="en-US" sz="29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𝟓</m:t>
                        </m:r>
                        <m:r>
                          <a:rPr kumimoji="0" lang="en-US" sz="29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kumimoji="0" lang="en-US" sz="29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𝟎</m:t>
                        </m:r>
                      </m:e>
                    </m:d>
                    <m:r>
                      <a:rPr kumimoji="0" lang="ru-RU" sz="29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kumimoji="0" lang="ru-RU" sz="2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ru-RU" sz="29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Для уточнения этого интервала положим </a:t>
                </a:r>
                <a:endParaRPr kumimoji="0" lang="en-US" sz="29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144976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9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2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kumimoji="0" lang="en-US" sz="2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kumimoji="0" lang="en-US" sz="2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Arial" panose="020B0604020202020204" pitchFamily="34" charset="0"/>
                      </a:rPr>
                      <m:t>=−4;  </m:t>
                    </m:r>
                    <m:sSub>
                      <m:sSubPr>
                        <m:ctrlPr>
                          <a:rPr kumimoji="0" lang="en-US" sz="29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2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kumimoji="0" lang="en-US" sz="2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kumimoji="0" lang="en-US" sz="2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Arial" panose="020B0604020202020204" pitchFamily="34" charset="0"/>
                      </a:rPr>
                      <m:t>=−3;  </m:t>
                    </m:r>
                    <m:sSub>
                      <m:sSubPr>
                        <m:ctrlPr>
                          <a:rPr kumimoji="0" lang="en-US" sz="29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2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kumimoji="0" lang="en-US" sz="2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kumimoji="0" lang="en-US" sz="2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Arial" panose="020B0604020202020204" pitchFamily="34" charset="0"/>
                      </a:rPr>
                      <m:t>=−2; </m:t>
                    </m:r>
                    <m:sSub>
                      <m:sSubPr>
                        <m:ctrlPr>
                          <a:rPr kumimoji="0" lang="en-US" sz="29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2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kumimoji="0" lang="en-US" sz="2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kumimoji="0" lang="en-US" sz="2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Arial" panose="020B0604020202020204" pitchFamily="34" charset="0"/>
                      </a:rPr>
                      <m:t>=−1; </m:t>
                    </m:r>
                    <m:sSub>
                      <m:sSubPr>
                        <m:ctrlPr>
                          <a:rPr kumimoji="0" lang="en-US" sz="29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2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kumimoji="0" lang="en-US" sz="2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kumimoji="0" lang="en-US" sz="2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kumimoji="0" lang="en-US" sz="29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00" y="771550"/>
                <a:ext cx="8653440" cy="1431161"/>
              </a:xfrm>
              <a:prstGeom prst="rect">
                <a:avLst/>
              </a:prstGeom>
              <a:blipFill>
                <a:blip r:embed="rId3"/>
                <a:stretch>
                  <a:fillRect l="-1479" t="-42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9762" y="2355726"/>
                <a:ext cx="8772496" cy="1394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4976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7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Для</a:t>
                </a:r>
                <a:r>
                  <a:rPr kumimoji="0" lang="en-US" sz="27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cs typeface="Arial" panose="020B0604020202020204" pitchFamily="34" charset="0"/>
                      </a:rPr>
                      <m:t>=−4;  </m:t>
                    </m:r>
                    <m:sSub>
                      <m:sSubPr>
                        <m:ctrlPr>
                          <a:rPr kumimoji="0" lang="en-US" sz="240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cs typeface="Arial" panose="020B0604020202020204" pitchFamily="34" charset="0"/>
                      </a:rPr>
                      <m:t>=−3;  </m:t>
                    </m:r>
                    <m:sSub>
                      <m:sSubPr>
                        <m:ctrlPr>
                          <a:rPr kumimoji="0" lang="en-US" sz="240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cs typeface="Arial" panose="020B0604020202020204" pitchFamily="34" charset="0"/>
                      </a:rPr>
                      <m:t>=−2; </m:t>
                    </m:r>
                    <m:sSub>
                      <m:sSubPr>
                        <m:ctrlPr>
                          <a:rPr kumimoji="0" lang="en-US" sz="240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cs typeface="Arial" panose="020B0604020202020204" pitchFamily="34" charset="0"/>
                      </a:rPr>
                      <m:t>1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cs typeface="Arial" panose="020B0604020202020204" pitchFamily="34" charset="0"/>
                      </a:rPr>
                      <m:t>;</m:t>
                    </m:r>
                    <m:sSub>
                      <m:sSubPr>
                        <m:ctrlPr>
                          <a:rPr kumimoji="0" lang="en-US" sz="280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kumimoji="0" lang="en-US" sz="27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144976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27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проверим выполнение условия</a:t>
                </a:r>
                <a:r>
                  <a:rPr kumimoji="0" lang="en-US" sz="27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ru-RU" sz="27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и подставим в </a:t>
                </a:r>
              </a:p>
              <a:p>
                <a:pPr marL="0" marR="0" lvl="0" indent="0" algn="l" defTabSz="144976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cs typeface="Arial" panose="020B0604020202020204" pitchFamily="34" charset="0"/>
                      </a:rPr>
                      <m:t>+3</m:t>
                    </m:r>
                    <m:sSup>
                      <m:sSupPr>
                        <m:ctrlPr>
                          <a:rPr kumimoji="0" lang="en-US" sz="280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cs typeface="Arial" panose="020B0604020202020204" pitchFamily="34" charset="0"/>
                      </a:rPr>
                      <m:t>+5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cs typeface="Arial" panose="020B0604020202020204" pitchFamily="34" charset="0"/>
                      </a:rPr>
                      <m:t>+1=0</m:t>
                    </m:r>
                  </m:oMath>
                </a14:m>
                <a:r>
                  <a:rPr kumimoji="0" lang="en-US" sz="27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762" y="2355726"/>
                <a:ext cx="8772496" cy="1394741"/>
              </a:xfrm>
              <a:prstGeom prst="rect">
                <a:avLst/>
              </a:prstGeom>
              <a:blipFill>
                <a:blip r:embed="rId4"/>
                <a:stretch>
                  <a:fillRect l="-1320" t="-2620" b="-87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96023" y="3903482"/>
                <a:ext cx="6912768" cy="995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4976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ru-RU" sz="29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ru-RU" sz="290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n-cs"/>
                                </a:rPr>
                                <m:t>−4</m:t>
                              </m:r>
                            </m:e>
                          </m:d>
                        </m:e>
                        <m:sup>
                          <m:r>
                            <a:rPr kumimoji="0" lang="en-US" sz="29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3</m:t>
                          </m:r>
                        </m:sup>
                      </m:sSup>
                      <m:r>
                        <a:rPr kumimoji="0" lang="en-US" sz="29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+3</m:t>
                      </m:r>
                      <m:r>
                        <a:rPr kumimoji="0" lang="en-US" sz="29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∙</m:t>
                      </m:r>
                      <m:sSup>
                        <m:sSupPr>
                          <m:ctrlPr>
                            <a:rPr kumimoji="0" lang="ru-RU" sz="29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ru-RU" sz="29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n-cs"/>
                                </a:rPr>
                                <m:t>−4</m:t>
                              </m:r>
                            </m:e>
                          </m:d>
                        </m:e>
                        <m:sup>
                          <m:r>
                            <a:rPr kumimoji="0" lang="en-US" sz="29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29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+5</m:t>
                      </m:r>
                      <m:r>
                        <a:rPr kumimoji="0" lang="en-US" sz="29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∙</m:t>
                      </m:r>
                      <m:d>
                        <m:dPr>
                          <m:ctrlPr>
                            <a:rPr kumimoji="0" lang="ru-RU" sz="29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9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−4</m:t>
                          </m:r>
                        </m:e>
                      </m:d>
                      <m:r>
                        <a:rPr kumimoji="0" lang="en-US" sz="29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+1==−64+48−20+1=−35&lt;0</m:t>
                      </m:r>
                    </m:oMath>
                  </m:oMathPara>
                </a14:m>
                <a:endParaRPr kumimoji="0" lang="ru-RU" sz="29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23" y="3903482"/>
                <a:ext cx="6912768" cy="9950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54429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0" marR="0" lvl="0" indent="0" algn="l" defTabSz="144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144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РЕШЕНИЕ УРАВНЕНИЙ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3528" y="843558"/>
                <a:ext cx="6696744" cy="995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4976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ru-RU" sz="2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ru-RU" sz="29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9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29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kumimoji="0" lang="en-US" sz="2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𝟑</m:t>
                          </m:r>
                        </m:sup>
                      </m:sSup>
                      <m:r>
                        <a:rPr kumimoji="0" lang="en-US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𝟑</m:t>
                      </m:r>
                      <m:r>
                        <a:rPr kumimoji="0" lang="en-US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∙</m:t>
                      </m:r>
                      <m:sSup>
                        <m:sSupPr>
                          <m:ctrlPr>
                            <a:rPr kumimoji="0" lang="ru-RU" sz="29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ru-RU" sz="29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9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29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kumimoji="0" lang="en-US" sz="2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𝟓</m:t>
                      </m:r>
                      <m:r>
                        <a:rPr kumimoji="0" lang="en-US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∙</m:t>
                      </m:r>
                      <m:d>
                        <m:dPr>
                          <m:ctrlPr>
                            <a:rPr kumimoji="0" lang="ru-RU" sz="2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𝟑</m:t>
                          </m:r>
                        </m:e>
                      </m:d>
                      <m:r>
                        <a:rPr kumimoji="0" lang="en-US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𝟏</m:t>
                      </m:r>
                      <m:r>
                        <a:rPr kumimoji="0" lang="en-US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==−</m:t>
                      </m:r>
                      <m:r>
                        <a:rPr kumimoji="0" lang="en-US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𝟐𝟕</m:t>
                      </m:r>
                      <m:r>
                        <a:rPr kumimoji="0" lang="en-US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𝟐𝟕</m:t>
                      </m:r>
                      <m:r>
                        <a:rPr kumimoji="0" lang="en-US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𝟏𝟓</m:t>
                      </m:r>
                      <m:r>
                        <a:rPr kumimoji="0" lang="en-US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𝟏</m:t>
                      </m:r>
                      <m:r>
                        <a:rPr kumimoji="0" lang="en-US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=−</m:t>
                      </m:r>
                      <m:r>
                        <a:rPr kumimoji="0" lang="en-US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𝟏𝟒</m:t>
                      </m:r>
                      <m:r>
                        <a:rPr kumimoji="0" lang="en-US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&lt;</m:t>
                      </m:r>
                      <m:r>
                        <a:rPr kumimoji="0" lang="en-US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𝟎</m:t>
                      </m:r>
                    </m:oMath>
                  </m:oMathPara>
                </a14:m>
                <a:endParaRPr kumimoji="0" lang="ru-RU" sz="2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43558"/>
                <a:ext cx="6696744" cy="9950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3528" y="1876179"/>
                <a:ext cx="6264696" cy="995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4976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ru-RU" sz="2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ru-RU" sz="29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9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29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kumimoji="0" lang="en-US" sz="2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𝟑</m:t>
                          </m:r>
                        </m:sup>
                      </m:sSup>
                      <m:r>
                        <a:rPr kumimoji="0" lang="en-US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𝟑</m:t>
                      </m:r>
                      <m:r>
                        <a:rPr kumimoji="0" lang="en-US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∙</m:t>
                      </m:r>
                      <m:sSup>
                        <m:sSupPr>
                          <m:ctrlPr>
                            <a:rPr kumimoji="0" lang="ru-RU" sz="29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ru-RU" sz="29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9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29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kumimoji="0" lang="en-US" sz="2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𝟓</m:t>
                      </m:r>
                      <m:r>
                        <a:rPr kumimoji="0" lang="en-US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∙</m:t>
                      </m:r>
                      <m:d>
                        <m:dPr>
                          <m:ctrlPr>
                            <a:rPr kumimoji="0" lang="ru-RU" sz="2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𝟐</m:t>
                          </m:r>
                        </m:e>
                      </m:d>
                      <m:r>
                        <a:rPr kumimoji="0" lang="en-US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𝟏</m:t>
                      </m:r>
                      <m:r>
                        <a:rPr kumimoji="0" lang="en-US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==−</m:t>
                      </m:r>
                      <m:r>
                        <a:rPr kumimoji="0" lang="en-US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𝟖</m:t>
                      </m:r>
                      <m:r>
                        <a:rPr kumimoji="0" lang="en-US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𝟏𝟐</m:t>
                      </m:r>
                      <m:r>
                        <a:rPr kumimoji="0" lang="en-US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𝟏𝟎</m:t>
                      </m:r>
                      <m:r>
                        <a:rPr kumimoji="0" lang="en-US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𝟏</m:t>
                      </m:r>
                      <m:r>
                        <a:rPr kumimoji="0" lang="en-US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=−</m:t>
                      </m:r>
                      <m:r>
                        <a:rPr kumimoji="0" lang="en-US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𝟓</m:t>
                      </m:r>
                      <m:r>
                        <a:rPr kumimoji="0" lang="en-US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&lt;</m:t>
                      </m:r>
                      <m:r>
                        <a:rPr kumimoji="0" lang="en-US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𝟎</m:t>
                      </m:r>
                    </m:oMath>
                  </m:oMathPara>
                </a14:m>
                <a:endParaRPr kumimoji="0" lang="ru-RU" sz="2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876179"/>
                <a:ext cx="6264696" cy="9950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3528" y="2884291"/>
                <a:ext cx="6048672" cy="995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4976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ru-RU" sz="2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ru-RU" sz="29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9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29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kumimoji="0" lang="en-US" sz="2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𝟑</m:t>
                          </m:r>
                        </m:sup>
                      </m:sSup>
                      <m:r>
                        <a:rPr kumimoji="0" lang="en-US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𝟑</m:t>
                      </m:r>
                      <m:r>
                        <a:rPr kumimoji="0" lang="en-US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∙</m:t>
                      </m:r>
                      <m:sSup>
                        <m:sSupPr>
                          <m:ctrlPr>
                            <a:rPr kumimoji="0" lang="ru-RU" sz="29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ru-RU" sz="29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9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29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kumimoji="0" lang="en-US" sz="2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𝟓</m:t>
                      </m:r>
                      <m:r>
                        <a:rPr kumimoji="0" lang="en-US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∙</m:t>
                      </m:r>
                      <m:d>
                        <m:dPr>
                          <m:ctrlPr>
                            <a:rPr kumimoji="0" lang="ru-RU" sz="2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𝟏</m:t>
                          </m:r>
                        </m:e>
                      </m:d>
                      <m:r>
                        <a:rPr kumimoji="0" lang="en-US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𝟏</m:t>
                      </m:r>
                      <m:r>
                        <a:rPr kumimoji="0" lang="en-US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==−</m:t>
                      </m:r>
                      <m:r>
                        <a:rPr kumimoji="0" lang="en-US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𝟏</m:t>
                      </m:r>
                      <m:r>
                        <a:rPr kumimoji="0" lang="en-US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𝟑</m:t>
                      </m:r>
                      <m:r>
                        <a:rPr kumimoji="0" lang="en-US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𝟓</m:t>
                      </m:r>
                      <m:r>
                        <a:rPr kumimoji="0" lang="en-US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𝟏</m:t>
                      </m:r>
                      <m:r>
                        <a:rPr kumimoji="0" lang="en-US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=−</m:t>
                      </m:r>
                      <m:r>
                        <a:rPr kumimoji="0" lang="en-US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𝟐</m:t>
                      </m:r>
                      <m:r>
                        <a:rPr kumimoji="0" lang="en-US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&lt;</m:t>
                      </m:r>
                      <m:r>
                        <a:rPr kumimoji="0" lang="en-US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𝟎</m:t>
                      </m:r>
                    </m:oMath>
                  </m:oMathPara>
                </a14:m>
                <a:endParaRPr kumimoji="0" lang="ru-RU" sz="2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884291"/>
                <a:ext cx="6048672" cy="9950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3528" y="3905349"/>
                <a:ext cx="6696744" cy="548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4976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ru-RU" sz="2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ru-RU" sz="29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9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𝟎</m:t>
                              </m:r>
                            </m:e>
                          </m:d>
                        </m:e>
                        <m:sup>
                          <m:r>
                            <a:rPr kumimoji="0" lang="en-US" sz="2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𝟑</m:t>
                          </m:r>
                        </m:sup>
                      </m:sSup>
                      <m:r>
                        <a:rPr kumimoji="0" lang="en-US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𝟑</m:t>
                      </m:r>
                      <m:r>
                        <a:rPr kumimoji="0" lang="en-US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∙</m:t>
                      </m:r>
                      <m:sSup>
                        <m:sSupPr>
                          <m:ctrlPr>
                            <a:rPr kumimoji="0" lang="ru-RU" sz="29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ru-RU" sz="29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9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𝟎</m:t>
                              </m:r>
                            </m:e>
                          </m:d>
                        </m:e>
                        <m:sup>
                          <m:r>
                            <a:rPr kumimoji="0" lang="en-US" sz="2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𝟓</m:t>
                      </m:r>
                      <m:r>
                        <a:rPr kumimoji="0" lang="en-US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∙</m:t>
                      </m:r>
                      <m:d>
                        <m:dPr>
                          <m:ctrlPr>
                            <a:rPr kumimoji="0" lang="ru-RU" sz="2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𝟎</m:t>
                          </m:r>
                        </m:e>
                      </m:d>
                      <m:r>
                        <a:rPr kumimoji="0" lang="en-US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𝟏</m:t>
                      </m:r>
                      <m:r>
                        <a:rPr kumimoji="0" lang="en-US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𝟏</m:t>
                      </m:r>
                      <m:r>
                        <a:rPr kumimoji="0" lang="en-US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&gt;</m:t>
                      </m:r>
                      <m:r>
                        <a:rPr kumimoji="0" lang="en-US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𝟎</m:t>
                      </m:r>
                    </m:oMath>
                  </m:oMathPara>
                </a14:m>
                <a:endParaRPr kumimoji="0" lang="ru-RU" sz="2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905349"/>
                <a:ext cx="6696744" cy="54874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645343" y="4337397"/>
                <a:ext cx="3391153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4976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b="1" dirty="0">
                    <a:solidFill>
                      <a:srgbClr val="00A85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</a:t>
                </a:r>
                <a:r>
                  <a:rPr kumimoji="0" lang="en-US" sz="2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A85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sz="2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A859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𝒙</m:t>
                    </m:r>
                    <m:r>
                      <a:rPr kumimoji="0" lang="en-US" sz="2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A859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∈</m:t>
                    </m:r>
                    <m:d>
                      <m:dPr>
                        <m:ctrlPr>
                          <a:rPr kumimoji="0" lang="en-US" sz="29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A85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9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A859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−</m:t>
                        </m:r>
                        <m:r>
                          <a:rPr kumimoji="0" lang="en-US" sz="29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A859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𝟏</m:t>
                        </m:r>
                        <m:r>
                          <a:rPr kumimoji="0" lang="en-US" sz="29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A859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;</m:t>
                        </m:r>
                        <m:r>
                          <a:rPr kumimoji="0" lang="en-US" sz="29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A859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𝟎</m:t>
                        </m:r>
                      </m:e>
                    </m:d>
                  </m:oMath>
                </a14:m>
                <a:endParaRPr kumimoji="0" lang="ru-RU" sz="2900" b="1" i="1" u="none" strike="noStrike" kern="1200" cap="none" spc="0" normalizeH="0" baseline="0" noProof="0" dirty="0">
                  <a:ln>
                    <a:noFill/>
                  </a:ln>
                  <a:solidFill>
                    <a:srgbClr val="00A85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343" y="4337397"/>
                <a:ext cx="3391153" cy="538609"/>
              </a:xfrm>
              <a:prstGeom prst="rect">
                <a:avLst/>
              </a:prstGeom>
              <a:blipFill>
                <a:blip r:embed="rId7"/>
                <a:stretch>
                  <a:fillRect l="-3777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0721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1048" y="771550"/>
            <a:ext cx="850942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42.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Решите систему уравнений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71600" y="1354424"/>
                <a:ext cx="2881173" cy="10878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𝟐𝟓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𝒙𝒚</m:t>
                                  </m:r>
                                  <m: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𝒚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𝟖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354424"/>
                <a:ext cx="2881173" cy="10878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14800" y="2393181"/>
                <a:ext cx="262033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=3−2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𝑦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393181"/>
                <a:ext cx="2620333" cy="5386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83568" y="3401293"/>
                <a:ext cx="5556458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(3−2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3−2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401293"/>
                <a:ext cx="5556458" cy="5487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83568" y="3939902"/>
                <a:ext cx="584371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9−12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+9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−6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ru-RU" i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939902"/>
                <a:ext cx="5843716" cy="5386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74870" y="4478511"/>
                <a:ext cx="283936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−6=0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870" y="4478511"/>
                <a:ext cx="2839367" cy="53860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E67A8FAB-F470-4054-8986-56A16F4F648E}"/>
                  </a:ext>
                </a:extLst>
              </p:cNvPr>
              <p:cNvSpPr txBox="1"/>
              <p:nvPr/>
            </p:nvSpPr>
            <p:spPr>
              <a:xfrm>
                <a:off x="3933240" y="1385069"/>
                <a:ext cx="3058530" cy="10878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ru-RU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ru-RU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𝑥𝑦</m:t>
                                  </m:r>
                                  <m:r>
                                    <a:rPr lang="ru-RU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67A8FAB-F470-4054-8986-56A16F4F64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240" y="1385069"/>
                <a:ext cx="3058530" cy="108786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7FE9D6BC-412F-40D4-84F4-0C820DBEB810}"/>
                  </a:ext>
                </a:extLst>
              </p:cNvPr>
              <p:cNvSpPr txBox="1"/>
              <p:nvPr/>
            </p:nvSpPr>
            <p:spPr>
              <a:xfrm>
                <a:off x="1043608" y="2429265"/>
                <a:ext cx="3249223" cy="9955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ru-RU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FE9D6BC-412F-40D4-84F4-0C820DBEB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429265"/>
                <a:ext cx="3249223" cy="9955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583617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" grpId="0"/>
      <p:bldP spid="6" grpId="0"/>
      <p:bldP spid="8" grpId="0"/>
      <p:bldP spid="25" grpId="0"/>
      <p:bldP spid="9" grpId="0"/>
      <p:bldP spid="12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0" marR="0" lvl="0" indent="0" algn="l" defTabSz="144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144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РЕШЕНИЕ УРАВНЕНИЙ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1048" y="699542"/>
            <a:ext cx="8653440" cy="99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45. 1)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Найдите интервал, содержащий корень уравнения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-94823" y="1762050"/>
                <a:ext cx="85637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4976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9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 </m:t>
                      </m:r>
                      <m:r>
                        <a:rPr kumimoji="0" lang="en-US" sz="29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𝑎</m:t>
                      </m:r>
                      <m:r>
                        <a:rPr kumimoji="0" lang="en-US" sz="29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=3;</m:t>
                      </m:r>
                      <m:r>
                        <a:rPr kumimoji="0" lang="en-US" sz="29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𝑏</m:t>
                      </m:r>
                      <m:r>
                        <a:rPr kumimoji="0" lang="en-US" sz="29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=2,5;</m:t>
                      </m:r>
                      <m:r>
                        <a:rPr kumimoji="0" lang="en-US" sz="29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𝑐</m:t>
                      </m:r>
                      <m:r>
                        <a:rPr kumimoji="0" lang="en-US" sz="29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=0,5 ⟹</m:t>
                      </m:r>
                      <m:r>
                        <a:rPr kumimoji="0" lang="en-US" sz="29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𝐴</m:t>
                      </m:r>
                      <m:r>
                        <a:rPr kumimoji="0" lang="en-US" sz="29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=</m:t>
                      </m:r>
                      <m:r>
                        <a:rPr kumimoji="0" lang="en-US" sz="29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𝑚𝑎𝑥</m:t>
                      </m:r>
                      <m:d>
                        <m:dPr>
                          <m:begChr m:val="{"/>
                          <m:endChr m:val="}"/>
                          <m:ctrlPr>
                            <a:rPr kumimoji="0" lang="en-US" sz="29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9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3;2,5;0,5</m:t>
                          </m:r>
                        </m:e>
                      </m:d>
                      <m:r>
                        <a:rPr kumimoji="0" lang="en-US" sz="29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=3</m:t>
                      </m:r>
                    </m:oMath>
                  </m:oMathPara>
                </a14:m>
                <a:endParaRPr kumimoji="0" lang="ru-RU" sz="29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4823" y="1762050"/>
                <a:ext cx="8563755" cy="5386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11048" y="2421195"/>
                <a:ext cx="8653440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Значит</a:t>
                </a:r>
                <a:r>
                  <a:rPr lang="en-US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в интервале,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en-US" b="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−3;3</m:t>
                        </m:r>
                      </m:e>
                    </m:d>
                  </m:oMath>
                </a14:m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уравнение имеет хотя бы один корень</a:t>
                </a:r>
                <a:r>
                  <a:rPr lang="en-US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kumimoji="0" 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48" y="2421195"/>
                <a:ext cx="8653440" cy="984885"/>
              </a:xfrm>
              <a:prstGeom prst="rect">
                <a:avLst/>
              </a:prstGeom>
              <a:blipFill>
                <a:blip r:embed="rId4"/>
                <a:stretch>
                  <a:fillRect l="-1479" t="-6173"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63026" y="3526616"/>
                <a:ext cx="8653440" cy="1464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При интервале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0;</m:t>
                        </m:r>
                        <m:r>
                          <a:rPr lang="ru-RU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уравнение не имеет ни одного корня, так как, </a:t>
                </a:r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lang="en-US" b="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2</m:t>
                    </m:r>
                    <m:sSubSup>
                      <m:sSub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b="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b="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0</m:t>
                        </m:r>
                      </m:sub>
                      <m:sup>
                        <m:r>
                          <a:rPr lang="en-US" b="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3</m:t>
                        </m:r>
                      </m:sup>
                    </m:sSubSup>
                    <m:r>
                      <a:rPr lang="en-US" b="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+4</m:t>
                    </m:r>
                    <m:sSubSup>
                      <m:sSub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b="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b="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0</m:t>
                        </m:r>
                      </m:sub>
                      <m:sup>
                        <m:r>
                          <a:rPr lang="en-US" b="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en-US" b="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+5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b="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b="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+1&gt;0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выполняется.</a:t>
                </a:r>
                <a:r>
                  <a:rPr kumimoji="0" lang="en-US" sz="2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26" y="3526616"/>
                <a:ext cx="8653440" cy="1464247"/>
              </a:xfrm>
              <a:prstGeom prst="rect">
                <a:avLst/>
              </a:prstGeom>
              <a:blipFill>
                <a:blip r:embed="rId5"/>
                <a:stretch>
                  <a:fillRect l="-1479" t="-4167" b="-95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11760" y="1120747"/>
                <a:ext cx="4693721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4976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kumimoji="0" lang="en-US" sz="29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kumimoji="0" lang="en-US" sz="29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p>
                      <m:r>
                        <a:rPr kumimoji="0" lang="en-US" sz="29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Arial" panose="020B0604020202020204" pitchFamily="34" charset="0"/>
                        </a:rPr>
                        <m:t>+</m:t>
                      </m:r>
                      <m:r>
                        <a:rPr kumimoji="0" lang="en-US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Arial" panose="020B0604020202020204" pitchFamily="34" charset="0"/>
                        </a:rPr>
                        <m:t>𝟐</m:t>
                      </m:r>
                      <m:sSup>
                        <m:sSupPr>
                          <m:ctrlPr>
                            <a:rPr kumimoji="0" lang="en-US" sz="29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kumimoji="0" lang="en-US" sz="29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kumimoji="0" lang="en-US" sz="29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29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Arial" panose="020B0604020202020204" pitchFamily="34" charset="0"/>
                        </a:rPr>
                        <m:t>+</m:t>
                      </m:r>
                      <m:r>
                        <a:rPr kumimoji="0" lang="en-US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Arial" panose="020B0604020202020204" pitchFamily="34" charset="0"/>
                        </a:rPr>
                        <m:t>𝟐</m:t>
                      </m:r>
                      <m:r>
                        <a:rPr kumimoji="0" lang="en-US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Arial" panose="020B0604020202020204" pitchFamily="34" charset="0"/>
                        </a:rPr>
                        <m:t>,</m:t>
                      </m:r>
                      <m:r>
                        <a:rPr kumimoji="0" lang="en-US" sz="29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Arial" panose="020B0604020202020204" pitchFamily="34" charset="0"/>
                        </a:rPr>
                        <m:t>𝟓</m:t>
                      </m:r>
                      <m:r>
                        <a:rPr kumimoji="0" lang="en-US" sz="29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Arial" panose="020B0604020202020204" pitchFamily="34" charset="0"/>
                        </a:rPr>
                        <m:t>𝒙</m:t>
                      </m:r>
                      <m:r>
                        <a:rPr kumimoji="0" lang="en-US" sz="29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Arial" panose="020B0604020202020204" pitchFamily="34" charset="0"/>
                        </a:rPr>
                        <m:t>+</m:t>
                      </m:r>
                      <m:r>
                        <a:rPr kumimoji="0" lang="en-US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Arial" panose="020B0604020202020204" pitchFamily="34" charset="0"/>
                        </a:rPr>
                        <m:t>𝟎</m:t>
                      </m:r>
                      <m:r>
                        <a:rPr kumimoji="0" lang="en-US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Arial" panose="020B0604020202020204" pitchFamily="34" charset="0"/>
                        </a:rPr>
                        <m:t>,</m:t>
                      </m:r>
                      <m:r>
                        <a:rPr kumimoji="0" lang="en-US" sz="2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Arial" panose="020B0604020202020204" pitchFamily="34" charset="0"/>
                        </a:rPr>
                        <m:t>𝟓</m:t>
                      </m:r>
                      <m:r>
                        <a:rPr kumimoji="0" lang="en-US" sz="29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Arial" panose="020B0604020202020204" pitchFamily="34" charset="0"/>
                        </a:rPr>
                        <m:t>=</m:t>
                      </m:r>
                      <m:r>
                        <a:rPr kumimoji="0" lang="en-US" sz="29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kumimoji="0" lang="ru-RU" sz="2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1120747"/>
                <a:ext cx="4693721" cy="5487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90580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5" grpId="0"/>
      <p:bldP spid="16" grpId="0"/>
      <p:bldP spid="9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0" marR="0" lvl="0" indent="0" algn="l" defTabSz="144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144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РЕШЕНИЕ УРАВНЕНИЕ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179512" y="771550"/>
                <a:ext cx="8653440" cy="1431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Значит, корень уравнения лежит в </a:t>
                </a:r>
                <a14:m>
                  <m:oMath xmlns:m="http://schemas.openxmlformats.org/officeDocument/2006/math">
                    <m:r>
                      <a:rPr kumimoji="0" lang="en-US" sz="2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Arial" panose="020B0604020202020204" pitchFamily="34" charset="0"/>
                      </a:rPr>
                      <m:t>𝒙</m:t>
                    </m:r>
                    <m:r>
                      <a:rPr kumimoji="0" lang="en-US" sz="2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ctrlPr>
                          <a:rPr kumimoji="0" lang="en-US" sz="29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0" lang="en-US" sz="29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kumimoji="0" lang="en-US" sz="29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kumimoji="0" lang="en-US" sz="29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kumimoji="0" lang="en-US" sz="29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𝟎</m:t>
                        </m:r>
                      </m:e>
                    </m:d>
                  </m:oMath>
                </a14:m>
                <a:endParaRPr lang="ru-RU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Для уточнения этого интервала положим</a:t>
                </a:r>
              </a:p>
              <a:p>
                <a:pPr lvl="0"/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ru-RU" sz="29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kumimoji="0" lang="en-US" sz="29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2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kumimoji="0" lang="en-US" sz="2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kumimoji="0" lang="en-US" sz="2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Arial" panose="020B0604020202020204" pitchFamily="34" charset="0"/>
                      </a:rPr>
                      <m:t>=−3;  </m:t>
                    </m:r>
                    <m:sSub>
                      <m:sSubPr>
                        <m:ctrlPr>
                          <a:rPr kumimoji="0" lang="en-US" sz="29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2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kumimoji="0" lang="en-US" sz="2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kumimoji="0" lang="en-US" sz="2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Arial" panose="020B0604020202020204" pitchFamily="34" charset="0"/>
                      </a:rPr>
                      <m:t>=−2;  </m:t>
                    </m:r>
                    <m:sSub>
                      <m:sSubPr>
                        <m:ctrlPr>
                          <a:rPr kumimoji="0" lang="en-US" sz="29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2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kumimoji="0" lang="en-US" sz="2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kumimoji="0" lang="en-US" sz="2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Arial" panose="020B0604020202020204" pitchFamily="34" charset="0"/>
                      </a:rPr>
                      <m:t>=−1; </m:t>
                    </m:r>
                    <m:sSub>
                      <m:sSubPr>
                        <m:ctrlPr>
                          <a:rPr kumimoji="0" lang="en-US" sz="29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2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kumimoji="0" lang="en-US" sz="29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kumimoji="0" lang="en-US" sz="2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kumimoji="0" lang="en-US" sz="29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771550"/>
                <a:ext cx="8653440" cy="1431161"/>
              </a:xfrm>
              <a:prstGeom prst="rect">
                <a:avLst/>
              </a:prstGeom>
              <a:blipFill rotWithShape="0">
                <a:blip r:embed="rId3"/>
                <a:stretch>
                  <a:fillRect l="-1479" t="-42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3498" y="2202711"/>
                <a:ext cx="877249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ru-RU" sz="2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Для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=−3;  </m:t>
                    </m:r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b="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=−2;  </m:t>
                    </m:r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2800" b="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=−1; </m:t>
                    </m:r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sz="2800" b="0" i="1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en-US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defRPr/>
                </a:pPr>
                <a:r>
                  <a:rPr lang="ru-RU" sz="2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проверим выполнение условия</a:t>
                </a:r>
                <a:r>
                  <a:rPr lang="en-US" sz="2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 подставим в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cs typeface="Arial" panose="020B0604020202020204" pitchFamily="34" charset="0"/>
                      </a:rPr>
                      <m:t>+2</m:t>
                    </m:r>
                    <m:sSup>
                      <m:sSupPr>
                        <m:ctrlPr>
                          <a:rPr kumimoji="0" lang="en-US" sz="280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cs typeface="Arial" panose="020B0604020202020204" pitchFamily="34" charset="0"/>
                      </a:rPr>
                      <m:t>+2,5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cs typeface="Arial" panose="020B0604020202020204" pitchFamily="34" charset="0"/>
                      </a:rPr>
                      <m:t>+0,5=0</m:t>
                    </m:r>
                  </m:oMath>
                </a14:m>
                <a:endPara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98" y="2202711"/>
                <a:ext cx="8772496" cy="1384995"/>
              </a:xfrm>
              <a:prstGeom prst="rect">
                <a:avLst/>
              </a:prstGeom>
              <a:blipFill>
                <a:blip r:embed="rId4"/>
                <a:stretch>
                  <a:fillRect l="-1390" t="-43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3528" y="3723878"/>
                <a:ext cx="7776864" cy="995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4976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ru-RU" sz="29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ru-RU" sz="290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n-cs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kumimoji="0" lang="en-US" sz="29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3</m:t>
                          </m:r>
                        </m:sup>
                      </m:sSup>
                      <m:r>
                        <a:rPr kumimoji="0" lang="en-US" sz="29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+2</m:t>
                      </m:r>
                      <m:r>
                        <a:rPr kumimoji="0" lang="en-US" sz="29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∙</m:t>
                      </m:r>
                      <m:sSup>
                        <m:sSupPr>
                          <m:ctrlPr>
                            <a:rPr kumimoji="0" lang="ru-RU" sz="29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ru-RU" sz="29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n-cs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kumimoji="0" lang="en-US" sz="29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29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+2,5</m:t>
                      </m:r>
                      <m:r>
                        <a:rPr kumimoji="0" lang="en-US" sz="29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∙</m:t>
                      </m:r>
                      <m:d>
                        <m:dPr>
                          <m:ctrlPr>
                            <a:rPr kumimoji="0" lang="ru-RU" sz="29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9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−3</m:t>
                          </m:r>
                        </m:e>
                      </m:d>
                      <m:r>
                        <a:rPr kumimoji="0" lang="en-US" sz="29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+0,5==−27+18−7,5+0,5=−16&lt;0</m:t>
                      </m:r>
                    </m:oMath>
                  </m:oMathPara>
                </a14:m>
                <a:endParaRPr kumimoji="0" lang="ru-RU" sz="29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723878"/>
                <a:ext cx="7776864" cy="9950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15085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0" marR="0" lvl="0" indent="0" algn="l" defTabSz="144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144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РЕШЕНИЕ УРАВНЕНИЕ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3528" y="843558"/>
                <a:ext cx="6696744" cy="995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4976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ru-RU" sz="29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ru-RU" sz="29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2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n-cs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kumimoji="0" lang="en-US" sz="29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3</m:t>
                          </m:r>
                        </m:sup>
                      </m:sSup>
                      <m:r>
                        <a:rPr kumimoji="0" lang="en-US" sz="29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+2</m:t>
                      </m:r>
                      <m:r>
                        <a:rPr kumimoji="0" lang="en-US" sz="29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∙</m:t>
                      </m:r>
                      <m:sSup>
                        <m:sSupPr>
                          <m:ctrlPr>
                            <a:rPr kumimoji="0" lang="ru-RU" sz="29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ru-RU" sz="29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2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n-cs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kumimoji="0" lang="en-US" sz="29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29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+2,5</m:t>
                      </m:r>
                      <m:r>
                        <a:rPr kumimoji="0" lang="en-US" sz="29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∙</m:t>
                      </m:r>
                      <m:d>
                        <m:dPr>
                          <m:ctrlPr>
                            <a:rPr kumimoji="0" lang="ru-RU" sz="29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9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−</m:t>
                          </m:r>
                          <m:r>
                            <a:rPr kumimoji="0" lang="en-US" sz="29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2</m:t>
                          </m:r>
                        </m:e>
                      </m:d>
                      <m:r>
                        <a:rPr kumimoji="0" lang="en-US" sz="29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+</m:t>
                      </m:r>
                      <m:r>
                        <a:rPr kumimoji="0" lang="en-US" sz="29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0,5==−8+8−5+0,5=−4,5&lt;0</m:t>
                      </m:r>
                    </m:oMath>
                  </m:oMathPara>
                </a14:m>
                <a:endParaRPr kumimoji="0" lang="ru-RU" sz="29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43558"/>
                <a:ext cx="6696744" cy="9950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3527" y="2008782"/>
                <a:ext cx="7017391" cy="995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4976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ru-RU" sz="29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ru-RU" sz="29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2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n-cs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kumimoji="0" lang="en-US" sz="29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3</m:t>
                          </m:r>
                        </m:sup>
                      </m:sSup>
                      <m:r>
                        <a:rPr kumimoji="0" lang="en-US" sz="29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+2</m:t>
                      </m:r>
                      <m:r>
                        <a:rPr kumimoji="0" lang="en-US" sz="29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∙</m:t>
                      </m:r>
                      <m:sSup>
                        <m:sSupPr>
                          <m:ctrlPr>
                            <a:rPr kumimoji="0" lang="ru-RU" sz="29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ru-RU" sz="29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29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n-cs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kumimoji="0" lang="en-US" sz="29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29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+2,5</m:t>
                      </m:r>
                      <m:r>
                        <a:rPr kumimoji="0" lang="en-US" sz="29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∙</m:t>
                      </m:r>
                      <m:d>
                        <m:dPr>
                          <m:ctrlPr>
                            <a:rPr kumimoji="0" lang="ru-RU" sz="29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9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−</m:t>
                          </m:r>
                          <m:r>
                            <a:rPr kumimoji="0" lang="en-US" sz="29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1</m:t>
                          </m:r>
                        </m:e>
                      </m:d>
                      <m:r>
                        <a:rPr kumimoji="0" lang="en-US" sz="29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+</m:t>
                      </m:r>
                      <m:r>
                        <a:rPr kumimoji="0" lang="en-US" sz="29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0,5==−1+2−2,5+0,5=0</m:t>
                      </m:r>
                    </m:oMath>
                  </m:oMathPara>
                </a14:m>
                <a:endParaRPr kumimoji="0" lang="ru-RU" sz="29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7" y="2008782"/>
                <a:ext cx="7017391" cy="9950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7544" y="3103130"/>
                <a:ext cx="6408712" cy="548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4976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ru-RU" sz="29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9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0</m:t>
                          </m:r>
                        </m:e>
                        <m:sup>
                          <m:r>
                            <a:rPr kumimoji="0" lang="en-US" sz="29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3</m:t>
                          </m:r>
                        </m:sup>
                      </m:sSup>
                      <m:r>
                        <a:rPr kumimoji="0" lang="en-US" sz="29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+2</m:t>
                      </m:r>
                      <m:r>
                        <a:rPr kumimoji="0" lang="en-US" sz="29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∙</m:t>
                      </m:r>
                      <m:sSup>
                        <m:sSupPr>
                          <m:ctrlPr>
                            <a:rPr kumimoji="0" lang="ru-RU" sz="29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9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0</m:t>
                          </m:r>
                        </m:e>
                        <m:sup>
                          <m:r>
                            <a:rPr kumimoji="0" lang="en-US" sz="29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29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+2,5</m:t>
                      </m:r>
                      <m:r>
                        <a:rPr kumimoji="0" lang="en-US" sz="29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∙</m:t>
                      </m:r>
                      <m:r>
                        <a:rPr kumimoji="0" lang="en-US" sz="29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0</m:t>
                      </m:r>
                      <m:r>
                        <a:rPr kumimoji="0" lang="en-US" sz="29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+</m:t>
                      </m:r>
                      <m:r>
                        <a:rPr kumimoji="0" lang="en-US" sz="29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0,5=0,5&gt;0</m:t>
                      </m:r>
                    </m:oMath>
                  </m:oMathPara>
                </a14:m>
                <a:endParaRPr kumimoji="0" lang="ru-RU" sz="29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103130"/>
                <a:ext cx="6408712" cy="5487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347864" y="4337397"/>
                <a:ext cx="4896544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4976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A85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Ответ</a:t>
                </a:r>
                <a:r>
                  <a:rPr kumimoji="0" lang="en-US" sz="2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A85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sz="2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A859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𝒙</m:t>
                    </m:r>
                    <m:r>
                      <a:rPr kumimoji="0" lang="en-US" sz="2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A859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∈ </m:t>
                    </m:r>
                    <m:d>
                      <m:dPr>
                        <m:ctrlPr>
                          <a:rPr kumimoji="0" lang="en-US" sz="29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A85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9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A859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−</m:t>
                        </m:r>
                        <m:r>
                          <a:rPr kumimoji="0" lang="en-US" sz="29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A859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𝟏</m:t>
                        </m:r>
                        <m:r>
                          <a:rPr kumimoji="0" lang="en-US" sz="29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A859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;</m:t>
                        </m:r>
                        <m:r>
                          <a:rPr kumimoji="0" lang="en-US" sz="29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A859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𝟎</m:t>
                        </m:r>
                      </m:e>
                    </m:d>
                  </m:oMath>
                </a14:m>
                <a:endParaRPr kumimoji="0" lang="ru-RU" sz="2900" b="1" i="1" u="none" strike="noStrike" kern="1200" cap="none" spc="0" normalizeH="0" baseline="0" noProof="0" dirty="0">
                  <a:ln>
                    <a:noFill/>
                  </a:ln>
                  <a:solidFill>
                    <a:srgbClr val="00A85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4337397"/>
                <a:ext cx="4896544" cy="538609"/>
              </a:xfrm>
              <a:prstGeom prst="rect">
                <a:avLst/>
              </a:prstGeom>
              <a:blipFill>
                <a:blip r:embed="rId6"/>
                <a:stretch>
                  <a:fillRect l="-2615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989755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23678"/>
            <a:ext cx="439248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xmlns="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10394" y="203750"/>
            <a:ext cx="88356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ЗАДАНИЕ ДЛЯ САМОСТОЯТЕЛЬНОГО РЕШЕНИЯ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79512" y="843558"/>
            <a:ext cx="9073008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pPr algn="ctr"/>
            <a:r>
              <a:rPr lang="ru-RU" sz="3200" b="1" dirty="0"/>
              <a:t>Стр.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rgbClr val="7030A0"/>
                </a:solidFill>
              </a:rPr>
              <a:t>7</a:t>
            </a:r>
            <a:r>
              <a:rPr lang="ru-RU" sz="3200" b="1" dirty="0">
                <a:solidFill>
                  <a:srgbClr val="7030A0"/>
                </a:solidFill>
              </a:rPr>
              <a:t>6 </a:t>
            </a:r>
            <a:br>
              <a:rPr lang="ru-RU" sz="3200" b="1" dirty="0">
                <a:solidFill>
                  <a:srgbClr val="7030A0"/>
                </a:solidFill>
              </a:rPr>
            </a:br>
            <a:r>
              <a:rPr lang="ru-RU" sz="3200" b="1" dirty="0">
                <a:solidFill>
                  <a:srgbClr val="7030A0"/>
                </a:solidFill>
              </a:rPr>
              <a:t>№ 44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>
                <a:solidFill>
                  <a:srgbClr val="7030A0"/>
                </a:solidFill>
              </a:rPr>
              <a:t>(2</a:t>
            </a:r>
            <a:r>
              <a:rPr lang="en-US" sz="3200" b="1" dirty="0">
                <a:solidFill>
                  <a:srgbClr val="7030A0"/>
                </a:solidFill>
              </a:rPr>
              <a:t>), 4</a:t>
            </a:r>
            <a:r>
              <a:rPr lang="ru-RU" sz="3200" b="1" dirty="0">
                <a:solidFill>
                  <a:srgbClr val="7030A0"/>
                </a:solidFill>
              </a:rPr>
              <a:t>5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>
                <a:solidFill>
                  <a:srgbClr val="7030A0"/>
                </a:solidFill>
              </a:rPr>
              <a:t>(2</a:t>
            </a:r>
            <a:r>
              <a:rPr lang="en-US" sz="3200" b="1" dirty="0">
                <a:solidFill>
                  <a:srgbClr val="7030A0"/>
                </a:solidFill>
              </a:rPr>
              <a:t>)</a:t>
            </a:r>
            <a:r>
              <a:rPr lang="ru-RU" sz="3200" b="1" dirty="0">
                <a:solidFill>
                  <a:srgbClr val="7030A0"/>
                </a:solidFill>
              </a:rPr>
              <a:t>, 46 (2)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909471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9552" y="2082800"/>
                <a:ext cx="351711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𝑫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𝟏𝟔𝟖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𝟏𝟔𝟗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082800"/>
                <a:ext cx="3517117" cy="5386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3954" y="2715766"/>
                <a:ext cx="3419847" cy="927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𝟏𝟑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𝟏𝟒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54" y="2715766"/>
                <a:ext cx="3419847" cy="9278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7544" y="3729214"/>
                <a:ext cx="2961901" cy="927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𝟏𝟑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𝟏𝟒</m:t>
                          </m:r>
                        </m:den>
                      </m:f>
                      <m:r>
                        <a:rPr lang="en-US" b="1" i="1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729214"/>
                <a:ext cx="2961901" cy="9278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64279" y="2715766"/>
                <a:ext cx="3462230" cy="928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𝟑𝟑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279" y="2715766"/>
                <a:ext cx="3462230" cy="9283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136287" y="3761333"/>
                <a:ext cx="274709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287" y="3761333"/>
                <a:ext cx="2747098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39834" y="4174317"/>
                <a:ext cx="5188241" cy="776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</a:t>
                </a:r>
                <a:r>
                  <a:rPr lang="en-US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𝟑𝟑</m:t>
                            </m:r>
                          </m:num>
                          <m:den>
                            <m:r>
                              <a:rPr lang="en-US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𝟕</m:t>
                            </m:r>
                          </m:den>
                        </m:f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;−</m:t>
                        </m:r>
                        <m:f>
                          <m:fPr>
                            <m:ctrlPr>
                              <a:rPr lang="en-US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𝟔</m:t>
                            </m:r>
                          </m:num>
                          <m:den>
                            <m:r>
                              <a:rPr lang="en-US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𝟕</m:t>
                            </m:r>
                          </m:den>
                        </m:f>
                      </m:e>
                    </m:d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, (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𝟏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;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𝟏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834" y="4174317"/>
                <a:ext cx="5188241" cy="776366"/>
              </a:xfrm>
              <a:prstGeom prst="rect">
                <a:avLst/>
              </a:prstGeom>
              <a:blipFill>
                <a:blip r:embed="rId11"/>
                <a:stretch>
                  <a:fillRect l="-2585" b="-55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1271C55D-B234-425E-8640-3C33C8DB3B6B}"/>
                  </a:ext>
                </a:extLst>
              </p:cNvPr>
              <p:cNvSpPr txBox="1"/>
              <p:nvPr/>
            </p:nvSpPr>
            <p:spPr>
              <a:xfrm>
                <a:off x="683568" y="838236"/>
                <a:ext cx="2881173" cy="10878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𝟐𝟓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𝒙𝒚</m:t>
                                  </m:r>
                                  <m: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𝒚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𝟖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271C55D-B234-425E-8640-3C33C8DB3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838236"/>
                <a:ext cx="2881173" cy="108786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892D75C8-5CD7-4724-96A9-47632A825222}"/>
                  </a:ext>
                </a:extLst>
              </p:cNvPr>
              <p:cNvSpPr txBox="1"/>
              <p:nvPr/>
            </p:nvSpPr>
            <p:spPr>
              <a:xfrm>
                <a:off x="4136287" y="926871"/>
                <a:ext cx="202811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=3−2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𝑦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92D75C8-5CD7-4724-96A9-47632A8252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287" y="926871"/>
                <a:ext cx="2028119" cy="53860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4C158461-7BCB-4188-BDB6-D9B9F96159A8}"/>
                  </a:ext>
                </a:extLst>
              </p:cNvPr>
              <p:cNvSpPr txBox="1"/>
              <p:nvPr/>
            </p:nvSpPr>
            <p:spPr>
              <a:xfrm>
                <a:off x="4090152" y="1402892"/>
                <a:ext cx="283936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−6=0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C158461-7BCB-4188-BDB6-D9B9F96159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0152" y="1402892"/>
                <a:ext cx="2839367" cy="53860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680737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1048" y="771550"/>
            <a:ext cx="850942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42.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Решите систему уравнений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71600" y="1354424"/>
                <a:ext cx="2843792" cy="10878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𝟏𝟏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𝟏𝟖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ru-RU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𝟏𝟏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354424"/>
                <a:ext cx="2843792" cy="10878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41E1382C-87F8-4A6A-9519-B4EEEFA22173}"/>
                  </a:ext>
                </a:extLst>
              </p:cNvPr>
              <p:cNvSpPr txBox="1"/>
              <p:nvPr/>
            </p:nvSpPr>
            <p:spPr>
              <a:xfrm>
                <a:off x="645503" y="1675217"/>
                <a:ext cx="360675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1E1382C-87F8-4A6A-9519-B4EEEFA22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03" y="1675217"/>
                <a:ext cx="360675" cy="4462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7165D500-B412-431B-A682-50BF7F5913C3}"/>
              </a:ext>
            </a:extLst>
          </p:cNvPr>
          <p:cNvCxnSpPr/>
          <p:nvPr/>
        </p:nvCxnSpPr>
        <p:spPr>
          <a:xfrm>
            <a:off x="1043608" y="2499742"/>
            <a:ext cx="2771784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9693C47A-30DC-4488-AD6F-1AF7F0D69F9E}"/>
                  </a:ext>
                </a:extLst>
              </p:cNvPr>
              <p:cNvSpPr txBox="1"/>
              <p:nvPr/>
            </p:nvSpPr>
            <p:spPr>
              <a:xfrm>
                <a:off x="311048" y="2524320"/>
                <a:ext cx="4572000" cy="5386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=22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693C47A-30DC-4488-AD6F-1AF7F0D69F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48" y="2524320"/>
                <a:ext cx="4572000" cy="5386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9FD78A3C-941C-42E8-97E9-2A2DEEB0842F}"/>
                  </a:ext>
                </a:extLst>
              </p:cNvPr>
              <p:cNvSpPr txBox="1"/>
              <p:nvPr/>
            </p:nvSpPr>
            <p:spPr>
              <a:xfrm>
                <a:off x="539552" y="2910320"/>
                <a:ext cx="4572000" cy="5386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FD78A3C-941C-42E8-97E9-2A2DEEB08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910320"/>
                <a:ext cx="4572000" cy="5386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EF1E1017-38AA-46D9-9979-04FE56522116}"/>
                  </a:ext>
                </a:extLst>
              </p:cNvPr>
              <p:cNvSpPr txBox="1"/>
              <p:nvPr/>
            </p:nvSpPr>
            <p:spPr>
              <a:xfrm>
                <a:off x="657236" y="3341487"/>
                <a:ext cx="4572000" cy="5386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F1E1017-38AA-46D9-9979-04FE56522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36" y="3341487"/>
                <a:ext cx="4572000" cy="53860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01B52384-DAA1-4C5C-88AF-1A5A34B2BF96}"/>
                  </a:ext>
                </a:extLst>
              </p:cNvPr>
              <p:cNvSpPr txBox="1"/>
              <p:nvPr/>
            </p:nvSpPr>
            <p:spPr>
              <a:xfrm>
                <a:off x="5111552" y="1555955"/>
                <a:ext cx="2237985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11+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=18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1B52384-DAA1-4C5C-88AF-1A5A34B2B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552" y="1555955"/>
                <a:ext cx="2237985" cy="4462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4CA1D83D-195E-49F5-8076-4A4E0F8A371D}"/>
                  </a:ext>
                </a:extLst>
              </p:cNvPr>
              <p:cNvSpPr txBox="1"/>
              <p:nvPr/>
            </p:nvSpPr>
            <p:spPr>
              <a:xfrm>
                <a:off x="5111552" y="2029175"/>
                <a:ext cx="2237985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=18−11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CA1D83D-195E-49F5-8076-4A4E0F8A3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552" y="2029175"/>
                <a:ext cx="2237985" cy="4462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F32E9999-FD18-4262-A395-6F49E025478C}"/>
                  </a:ext>
                </a:extLst>
              </p:cNvPr>
              <p:cNvSpPr txBox="1"/>
              <p:nvPr/>
            </p:nvSpPr>
            <p:spPr>
              <a:xfrm>
                <a:off x="5111552" y="2508308"/>
                <a:ext cx="1179810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32E9999-FD18-4262-A395-6F49E02547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552" y="2508308"/>
                <a:ext cx="1179810" cy="4462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5E03C18F-86F7-4AD1-A6BE-D94CD4DDDD1D}"/>
                  </a:ext>
                </a:extLst>
              </p:cNvPr>
              <p:cNvSpPr txBox="1"/>
              <p:nvPr/>
            </p:nvSpPr>
            <p:spPr>
              <a:xfrm>
                <a:off x="5304169" y="3002653"/>
                <a:ext cx="987193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E03C18F-86F7-4AD1-A6BE-D94CD4DDD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169" y="3002653"/>
                <a:ext cx="987193" cy="44627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1D3A10E4-B9CB-4007-802B-FD7D07D1CFB8}"/>
                  </a:ext>
                </a:extLst>
              </p:cNvPr>
              <p:cNvSpPr txBox="1"/>
              <p:nvPr/>
            </p:nvSpPr>
            <p:spPr>
              <a:xfrm>
                <a:off x="5701457" y="4083918"/>
                <a:ext cx="2156616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Ответ:(</m:t>
                      </m:r>
                      <m:r>
                        <a:rPr lang="ru-RU" b="1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𝟏</m:t>
                      </m:r>
                      <m:r>
                        <a:rPr lang="ru-RU" b="1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ru-RU" b="1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𝟏</m:t>
                      </m:r>
                      <m:r>
                        <a:rPr lang="ru-RU" b="1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D3A10E4-B9CB-4007-802B-FD7D07D1CF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1457" y="4083918"/>
                <a:ext cx="2156616" cy="44627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31025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" grpId="0"/>
      <p:bldP spid="3" grpId="0"/>
      <p:bldP spid="17" grpId="0"/>
      <p:bldP spid="18" grpId="0"/>
      <p:bldP spid="20" grpId="0"/>
      <p:bldP spid="14" grpId="0"/>
      <p:bldP spid="22" grpId="0"/>
      <p:bldP spid="23" grpId="0"/>
      <p:bldP spid="2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1048" y="771550"/>
            <a:ext cx="850942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Решите систему уравнений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71600" y="1354424"/>
                <a:ext cx="2719271" cy="10878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𝟐𝟓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𝒙𝒚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𝒚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𝟖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354424"/>
                <a:ext cx="2719271" cy="10878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14800" y="2393181"/>
                <a:ext cx="257064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−2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393181"/>
                <a:ext cx="2570640" cy="5386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83568" y="3401293"/>
                <a:ext cx="524951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401293"/>
                <a:ext cx="5249514" cy="5386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83568" y="3939902"/>
                <a:ext cx="598856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+9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+4=3</m:t>
                      </m:r>
                    </m:oMath>
                  </m:oMathPara>
                </a14:m>
                <a:endParaRPr lang="ru-RU" i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939902"/>
                <a:ext cx="5988562" cy="5386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74870" y="4478511"/>
                <a:ext cx="346684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+1=0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870" y="4478511"/>
                <a:ext cx="3466846" cy="53860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E67A8FAB-F470-4054-8986-56A16F4F648E}"/>
                  </a:ext>
                </a:extLst>
              </p:cNvPr>
              <p:cNvSpPr txBox="1"/>
              <p:nvPr/>
            </p:nvSpPr>
            <p:spPr>
              <a:xfrm>
                <a:off x="3933240" y="1385069"/>
                <a:ext cx="2920608" cy="10878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ru-RU" b="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ru-RU" b="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ru-RU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67A8FAB-F470-4054-8986-56A16F4F64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240" y="1385069"/>
                <a:ext cx="2920608" cy="108786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7FE9D6BC-412F-40D4-84F4-0C820DBEB810}"/>
                  </a:ext>
                </a:extLst>
              </p:cNvPr>
              <p:cNvSpPr txBox="1"/>
              <p:nvPr/>
            </p:nvSpPr>
            <p:spPr>
              <a:xfrm>
                <a:off x="1043608" y="2429265"/>
                <a:ext cx="3044038" cy="9955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ru-RU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FE9D6BC-412F-40D4-84F4-0C820DBEB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429265"/>
                <a:ext cx="3044038" cy="9955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76278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" grpId="0"/>
      <p:bldP spid="6" grpId="0"/>
      <p:bldP spid="8" grpId="0"/>
      <p:bldP spid="25" grpId="0"/>
      <p:bldP spid="9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9552" y="2082800"/>
                <a:ext cx="373993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𝑫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𝟏𝟗𝟔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𝟓𝟐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𝟒𝟒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082800"/>
                <a:ext cx="3739935" cy="5386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3954" y="2715766"/>
                <a:ext cx="3407535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𝟏𝟐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𝟐𝟔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𝟏𝟑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54" y="2715766"/>
                <a:ext cx="3407535" cy="9307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7544" y="3729214"/>
                <a:ext cx="3184718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𝟏𝟐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𝟐𝟔</m:t>
                          </m:r>
                        </m:den>
                      </m:f>
                      <m:r>
                        <a:rPr lang="en-US" b="1" i="1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729214"/>
                <a:ext cx="3184718" cy="9307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64279" y="2715766"/>
                <a:ext cx="3532057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𝟏𝟑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𝟐𝟑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𝟏𝟑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279" y="2715766"/>
                <a:ext cx="3532057" cy="9307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136287" y="3761333"/>
                <a:ext cx="274709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287" y="3761333"/>
                <a:ext cx="2747098" cy="53860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39834" y="4174317"/>
                <a:ext cx="5188241" cy="776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</a:t>
                </a:r>
                <a:r>
                  <a:rPr lang="en-US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𝟏𝟑</m:t>
                            </m:r>
                          </m:den>
                        </m:f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;−</m:t>
                        </m:r>
                        <m:f>
                          <m:fPr>
                            <m:ctrlPr>
                              <a:rPr lang="en-US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𝟐𝟑</m:t>
                            </m:r>
                          </m:num>
                          <m:den>
                            <m:r>
                              <a:rPr lang="en-US" b="1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𝟏𝟑</m:t>
                            </m:r>
                          </m:den>
                        </m:f>
                      </m:e>
                    </m:d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, (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𝟏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;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𝟏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834" y="4174317"/>
                <a:ext cx="5188241" cy="776366"/>
              </a:xfrm>
              <a:prstGeom prst="rect">
                <a:avLst/>
              </a:prstGeom>
              <a:blipFill>
                <a:blip r:embed="rId8"/>
                <a:stretch>
                  <a:fillRect l="-2585" b="-55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A48F2160-1CEC-4774-9468-AF88457576C0}"/>
                  </a:ext>
                </a:extLst>
              </p:cNvPr>
              <p:cNvSpPr txBox="1"/>
              <p:nvPr/>
            </p:nvSpPr>
            <p:spPr>
              <a:xfrm>
                <a:off x="651903" y="834210"/>
                <a:ext cx="2719271" cy="10878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𝟐𝟓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𝒙𝒚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𝒚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𝟖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48F2160-1CEC-4774-9468-AF8845757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903" y="834210"/>
                <a:ext cx="2719271" cy="108786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AC073187-643A-43ED-BF63-475276F6D167}"/>
                  </a:ext>
                </a:extLst>
              </p:cNvPr>
              <p:cNvSpPr txBox="1"/>
              <p:nvPr/>
            </p:nvSpPr>
            <p:spPr>
              <a:xfrm>
                <a:off x="4136287" y="871128"/>
                <a:ext cx="202811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−2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C073187-643A-43ED-BF63-475276F6D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287" y="871128"/>
                <a:ext cx="2028119" cy="53860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B498CAB6-A257-4568-B640-B7C3AA26FF2A}"/>
                  </a:ext>
                </a:extLst>
              </p:cNvPr>
              <p:cNvSpPr txBox="1"/>
              <p:nvPr/>
            </p:nvSpPr>
            <p:spPr>
              <a:xfrm>
                <a:off x="4064279" y="1337699"/>
                <a:ext cx="346684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+1=0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498CAB6-A257-4568-B640-B7C3AA26F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279" y="1337699"/>
                <a:ext cx="3466846" cy="53860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03540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ПРИБЛИЖЁННОЕ </a:t>
            </a:r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УРАВНЕНИЙ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7653CB62-E05E-4CC4-A116-154E2EA54A87}"/>
                  </a:ext>
                </a:extLst>
              </p:cNvPr>
              <p:cNvSpPr txBox="1"/>
              <p:nvPr/>
            </p:nvSpPr>
            <p:spPr>
              <a:xfrm>
                <a:off x="467544" y="1419622"/>
                <a:ext cx="8424936" cy="26776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Пусть многочлен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на концах отрезка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 принимает  значения разных знаков, то есть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)&lt;0.</m:t>
                    </m:r>
                  </m:oMath>
                </a14:m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 Тогда внутри этого отрезка существует хотя бы одно решение уравнения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=0.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Это означает, что существует такое </a:t>
                </a:r>
                <a14:m>
                  <m:oMath xmlns:m="http://schemas.openxmlformats.org/officeDocument/2006/math">
                    <m:r>
                      <a:rPr lang="ru-R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𝜀</m:t>
                    </m:r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d>
                    <m:r>
                      <a:rPr lang="ru-R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</m:oMath>
                </a14:m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что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𝜀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=0.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653CB62-E05E-4CC4-A116-154E2EA54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419622"/>
                <a:ext cx="8424936" cy="2677656"/>
              </a:xfrm>
              <a:prstGeom prst="rect">
                <a:avLst/>
              </a:prstGeom>
              <a:blipFill rotWithShape="0">
                <a:blip r:embed="rId3"/>
                <a:stretch>
                  <a:fillRect l="-2677" t="-4100" b="-72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39280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ПРИБЛИЖЁННОЕ </a:t>
            </a:r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УРАВНЕНИЙ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7653CB62-E05E-4CC4-A116-154E2EA54A87}"/>
                  </a:ext>
                </a:extLst>
              </p:cNvPr>
              <p:cNvSpPr txBox="1"/>
              <p:nvPr/>
            </p:nvSpPr>
            <p:spPr>
              <a:xfrm>
                <a:off x="539552" y="847768"/>
                <a:ext cx="8424936" cy="26776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Пусть многочлен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на концах отрезка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 принимает  значения разных знаков, то есть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)&lt;0.</m:t>
                    </m:r>
                  </m:oMath>
                </a14:m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 Тогда внутри этого отрезка существует хотя бы одно решение уравнения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=0.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Это означает, что существует такое </a:t>
                </a: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𝜀</m:t>
                    </m:r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d>
                    <m:r>
                      <a:rPr lang="ru-R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</m:oMath>
                </a14:m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что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𝜀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=0.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653CB62-E05E-4CC4-A116-154E2EA54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847768"/>
                <a:ext cx="8424936" cy="2677656"/>
              </a:xfrm>
              <a:prstGeom prst="rect">
                <a:avLst/>
              </a:prstGeom>
              <a:blipFill rotWithShape="0">
                <a:blip r:embed="rId3"/>
                <a:stretch>
                  <a:fillRect l="-2677" t="-3872" b="-75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746" y="3075806"/>
            <a:ext cx="3140745" cy="191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1455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ПРИБЛИЖЁННОЕ </a:t>
            </a:r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УРАВНЕНИЙ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7653CB62-E05E-4CC4-A116-154E2EA54A87}"/>
                  </a:ext>
                </a:extLst>
              </p:cNvPr>
              <p:cNvSpPr txBox="1"/>
              <p:nvPr/>
            </p:nvSpPr>
            <p:spPr>
              <a:xfrm>
                <a:off x="467544" y="1203598"/>
                <a:ext cx="8424936" cy="31239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Рассмотрим отрезок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содержащий лишь один корень уравнения. </a:t>
                </a:r>
              </a:p>
              <a:p>
                <a:pPr algn="just"/>
                <a:r>
                  <a:rPr lang="ru-RU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Метод последовательного деления отрезка пополам 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заключается в последовательном разделении отрезка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ru-RU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пополам до тех пор, пока длина полученного отрезка не будет меньше заданной точки </a:t>
                </a:r>
                <a:r>
                  <a:rPr lang="el-GR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ε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i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653CB62-E05E-4CC4-A116-154E2EA54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203598"/>
                <a:ext cx="8424936" cy="3123932"/>
              </a:xfrm>
              <a:prstGeom prst="rect">
                <a:avLst/>
              </a:prstGeom>
              <a:blipFill rotWithShape="0">
                <a:blip r:embed="rId3"/>
                <a:stretch>
                  <a:fillRect l="-2677" t="-3314" r="-2605" b="-62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9561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5c570f27d8dfb553a3276b3af201fdc35ad1fe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14474</TotalTime>
  <Words>439</Words>
  <Application>Microsoft Office PowerPoint</Application>
  <PresentationFormat>Экран (16:9)</PresentationFormat>
  <Paragraphs>165</Paragraphs>
  <Slides>23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Закирова Ф.М</cp:lastModifiedBy>
  <cp:revision>1222</cp:revision>
  <dcterms:created xsi:type="dcterms:W3CDTF">2020-04-09T07:32:19Z</dcterms:created>
  <dcterms:modified xsi:type="dcterms:W3CDTF">2020-12-16T05:23:08Z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