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381" r:id="rId2"/>
    <p:sldId id="1576" r:id="rId3"/>
    <p:sldId id="1600" r:id="rId4"/>
    <p:sldId id="1601" r:id="rId5"/>
    <p:sldId id="1614" r:id="rId6"/>
    <p:sldId id="1615" r:id="rId7"/>
    <p:sldId id="1616" r:id="rId8"/>
    <p:sldId id="1586" r:id="rId9"/>
    <p:sldId id="1617" r:id="rId10"/>
    <p:sldId id="1618" r:id="rId11"/>
    <p:sldId id="1619" r:id="rId12"/>
    <p:sldId id="1620" r:id="rId13"/>
    <p:sldId id="1621" r:id="rId14"/>
    <p:sldId id="1622" r:id="rId15"/>
    <p:sldId id="1623" r:id="rId16"/>
    <p:sldId id="1608" r:id="rId17"/>
    <p:sldId id="1535" r:id="rId18"/>
  </p:sldIdLst>
  <p:sldSz cx="9144000" cy="5143500" type="screen16x9"/>
  <p:notesSz cx="5765800" cy="3244850"/>
  <p:custDataLst>
    <p:tags r:id="rId2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3532" y="0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319476"/>
            <a:ext cx="4968552" cy="211267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/>
                <a:cs typeface="Arial"/>
              </a:rPr>
              <a:t>ПРИБЛИЖЁННОЕ </a:t>
            </a: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РЕШЕНИЕ 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УРАВНЕНИЙ (2 ЧАСТЬ)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213170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46336"/>
            <a:ext cx="211928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499849" y="420164"/>
            <a:ext cx="208823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uz-Cyrl-UZ" sz="3567" b="1" spc="16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11313"/>
            <a:ext cx="3136669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211710"/>
            <a:ext cx="504056" cy="10801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3417698"/>
            <a:ext cx="504056" cy="10801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90395" y="782882"/>
                <a:ext cx="8653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49. 1) </a:t>
                </a:r>
                <a:r>
                  <a:rPr lang="ru-RU" sz="2400" dirty="0">
                    <a:cs typeface="Arial" panose="020B0604020202020204" pitchFamily="34" charset="0"/>
                  </a:rPr>
                  <a:t>Найдите </a:t>
                </a:r>
                <a:r>
                  <a:rPr lang="ru-RU" sz="2400" dirty="0" smtClean="0">
                    <a:cs typeface="Arial" panose="020B0604020202020204" pitchFamily="34" charset="0"/>
                  </a:rPr>
                  <a:t>приближённое </a:t>
                </a:r>
                <a:r>
                  <a:rPr lang="ru-RU" sz="2400" dirty="0">
                    <a:cs typeface="Arial" panose="020B0604020202020204" pitchFamily="34" charset="0"/>
                  </a:rPr>
                  <a:t>значение корня уравнения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400" b="0" i="1">
                        <a:latin typeface="Cambria Math"/>
                        <a:cs typeface="Arial" panose="020B0604020202020204" pitchFamily="34" charset="0"/>
                      </a:rPr>
                      <m:t>+4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/>
                        <a:cs typeface="Arial" panose="020B0604020202020204" pitchFamily="34" charset="0"/>
                      </a:rPr>
                      <m:t>+5</m:t>
                    </m:r>
                    <m:r>
                      <a:rPr lang="en-US" sz="2400" b="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>
                        <a:latin typeface="Cambria Math"/>
                        <a:cs typeface="Arial" panose="020B0604020202020204" pitchFamily="34" charset="0"/>
                      </a:rPr>
                      <m:t>+1=0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 заданной точностью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=0,1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95" y="782882"/>
                <a:ext cx="865344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56" t="-6569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751" y="2427734"/>
                <a:ext cx="8750729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1" y="2427734"/>
                <a:ext cx="8750729" cy="517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784" y="3871242"/>
                <a:ext cx="7812973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𝟎𝟑𝟏</m:t>
                    </m:r>
                  </m:oMath>
                </a14:m>
                <a:r>
                  <a:rPr lang="en-US" sz="2700" b="1" i="1" dirty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4" y="3871242"/>
                <a:ext cx="7812973" cy="9327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𝟎𝟑𝟏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34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11048" y="699542"/>
                <a:ext cx="8653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приближённое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значение корня уравнения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+9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Arial" panose="020B0604020202020204" pitchFamily="34" charset="0"/>
                      </a:rPr>
                      <m:t>+17=0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 заданной точностью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=0,5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56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415" y="1817117"/>
                <a:ext cx="22397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817117"/>
                <a:ext cx="2239716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751" y="2427734"/>
                <a:ext cx="9053697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𝟖𝟕𝟓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1" y="2427734"/>
                <a:ext cx="9053697" cy="517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666" y="3185269"/>
                <a:ext cx="25747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3185269"/>
                <a:ext cx="2574743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784" y="3871242"/>
                <a:ext cx="7909153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700" b="1" i="1" dirty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4" y="3871242"/>
                <a:ext cx="7909153" cy="9327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0213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666" y="1241053"/>
                <a:ext cx="278153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1241053"/>
                <a:ext cx="2781531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22437" y="987574"/>
                <a:ext cx="4211409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𝟖𝟕𝟓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437" y="987574"/>
                <a:ext cx="4211409" cy="8786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784" y="2143050"/>
                <a:ext cx="8023928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𝟖𝟕𝟓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𝟖𝟕𝟓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𝟖𝟕𝟓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𝟒𝟐𝟑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700" b="1" i="1" dirty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4" y="2143050"/>
                <a:ext cx="8023928" cy="9327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3848" y="3360063"/>
                <a:ext cx="268971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𝟒𝟐𝟑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360063"/>
                <a:ext cx="2689711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51884" y="3360062"/>
                <a:ext cx="212750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𝟖𝟕𝟓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884" y="3360062"/>
                <a:ext cx="2127505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442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3528" y="892997"/>
                <a:ext cx="8653440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приближённое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значение корня уравнения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400" b="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b="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>
                        <a:latin typeface="Cambria Math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 заданной точностью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=0,3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92997"/>
                <a:ext cx="8653440" cy="839332"/>
              </a:xfrm>
              <a:prstGeom prst="rect">
                <a:avLst/>
              </a:prstGeom>
              <a:blipFill rotWithShape="0">
                <a:blip r:embed="rId3"/>
                <a:stretch>
                  <a:fillRect l="-1056" t="-5072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15" y="1767187"/>
                <a:ext cx="4094198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767187"/>
                <a:ext cx="4094198" cy="936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520" y="2715766"/>
                <a:ext cx="8315033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=1 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;1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=1,25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15766"/>
                <a:ext cx="8315033" cy="1087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3808982"/>
                <a:ext cx="86534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Значит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 интервале,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𝟐𝟓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𝟐𝟓</m:t>
                        </m:r>
                      </m:e>
                    </m:d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уравнение имеет хотя бы один корень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08982"/>
                <a:ext cx="8653440" cy="984885"/>
              </a:xfrm>
              <a:prstGeom prst="rect">
                <a:avLst/>
              </a:prstGeom>
              <a:blipFill>
                <a:blip r:embed="rId6"/>
                <a:stretch>
                  <a:fillRect l="-1479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7768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000" y="869986"/>
                <a:ext cx="8653440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 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  <a:cs typeface="Arial" panose="020B0604020202020204" pitchFamily="34" charset="0"/>
                          </a:rPr>
                          <m:t>0;1,25</m:t>
                        </m:r>
                      </m:e>
                    </m:d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уравнение не имеет ни одного корня, так как,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>
                        <a:latin typeface="Cambria Math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/>
                        <a:cs typeface="Arial" panose="020B0604020202020204" pitchFamily="34" charset="0"/>
                      </a:rPr>
                      <m:t>+5</m:t>
                    </m:r>
                    <m:r>
                      <a:rPr lang="en-US" b="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>
                        <a:latin typeface="Cambria Math"/>
                        <a:cs typeface="Arial" panose="020B0604020202020204" pitchFamily="34" charset="0"/>
                      </a:rPr>
                      <m:t>+4&gt;0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выполняется.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869986"/>
                <a:ext cx="8653440" cy="1431161"/>
              </a:xfrm>
              <a:prstGeom prst="rect">
                <a:avLst/>
              </a:prstGeom>
              <a:blipFill>
                <a:blip r:embed="rId3"/>
                <a:stretch>
                  <a:fillRect l="-1479" t="-4274" b="-11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000" y="2571750"/>
                <a:ext cx="8653440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Значит, корень уравнения лежит в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𝟐𝟓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Для уточнения этого интервала положим </a:t>
                </a:r>
                <a:endParaRPr lang="ru-RU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2571750"/>
                <a:ext cx="8653440" cy="1431161"/>
              </a:xfrm>
              <a:prstGeom prst="rect">
                <a:avLst/>
              </a:prstGeom>
              <a:blipFill>
                <a:blip r:embed="rId4"/>
                <a:stretch>
                  <a:fillRect l="-1479" t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830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000" y="771550"/>
                <a:ext cx="8653440" cy="108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>
                        <a:latin typeface="Cambria Math"/>
                        <a:cs typeface="Arial" panose="020B0604020202020204" pitchFamily="34" charset="0"/>
                      </a:rPr>
                      <m:t>=−1;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проверим выполнение условия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подставим 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b="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>
                        <a:latin typeface="Cambria Math"/>
                      </a:rPr>
                      <m:t>𝑥</m:t>
                    </m:r>
                    <m:r>
                      <a:rPr lang="en-US" sz="2800" b="0" i="1">
                        <a:latin typeface="Cambria Math"/>
                      </a:rPr>
                      <m:t>+1=0</m:t>
                    </m:r>
                  </m:oMath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771550"/>
                <a:ext cx="8653440" cy="1088311"/>
              </a:xfrm>
              <a:prstGeom prst="rect">
                <a:avLst/>
              </a:prstGeom>
              <a:blipFill>
                <a:blip r:embed="rId3"/>
                <a:stretch>
                  <a:fillRect l="-1056" t="-3933" b="-1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1853677"/>
                <a:ext cx="7591757" cy="1294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𝟕𝟓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7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53677"/>
                <a:ext cx="7591757" cy="1294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381" y="3219822"/>
                <a:ext cx="4863703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&gt;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81" y="3219822"/>
                <a:ext cx="4863703" cy="8786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9793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15" y="1097037"/>
                <a:ext cx="198163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097037"/>
                <a:ext cx="1981632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9586" y="843558"/>
                <a:ext cx="3256020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6" y="843558"/>
                <a:ext cx="3256020" cy="8701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751" y="1923678"/>
                <a:ext cx="8750729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1" y="1923678"/>
                <a:ext cx="8750729" cy="5172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666" y="2681213"/>
                <a:ext cx="25747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2681213"/>
                <a:ext cx="2574743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5837" y="2427734"/>
                <a:ext cx="3797835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37" y="2427734"/>
                <a:ext cx="3797835" cy="8786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1751" y="3422645"/>
                <a:ext cx="7606185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1" y="3422645"/>
                <a:ext cx="7606185" cy="9327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63688" y="4296167"/>
                <a:ext cx="24829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𝟐𝟓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96167"/>
                <a:ext cx="2482924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1724" y="4296166"/>
                <a:ext cx="192071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𝟕𝟓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24" y="4296166"/>
                <a:ext cx="1920718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76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95686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26207" y="138426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9073008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ru-RU" sz="3200" b="1" dirty="0"/>
              <a:t>Стр.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ru-RU" sz="3200" b="1" dirty="0">
                <a:solidFill>
                  <a:srgbClr val="7030A0"/>
                </a:solidFill>
              </a:rPr>
              <a:t>6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№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48</a:t>
            </a:r>
            <a:r>
              <a:rPr lang="ru-RU" sz="3200" b="1" dirty="0">
                <a:solidFill>
                  <a:srgbClr val="7030A0"/>
                </a:solidFill>
              </a:rPr>
              <a:t>(2)</a:t>
            </a:r>
            <a:r>
              <a:rPr lang="en-US" sz="3200" b="1" dirty="0">
                <a:solidFill>
                  <a:srgbClr val="7030A0"/>
                </a:solidFill>
              </a:rPr>
              <a:t>, 49</a:t>
            </a:r>
            <a:r>
              <a:rPr lang="ru-RU" sz="3200" b="1">
                <a:solidFill>
                  <a:srgbClr val="7030A0"/>
                </a:solidFill>
              </a:rPr>
              <a:t>(2)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44. 2) </a:t>
                </a:r>
                <a:r>
                  <a:rPr lang="ru-RU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интервал, содержащий корень уравнения</a:t>
                </a:r>
                <a:r>
                  <a:rPr lang="en-US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>
                <a:blip r:embed="rId3"/>
                <a:stretch>
                  <a:fillRect l="-1479" t="-6135" r="-915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1520" y="1707654"/>
                <a:ext cx="78865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7654"/>
                <a:ext cx="788658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1048" y="2221624"/>
                <a:ext cx="86534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Значит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 интервале,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уравнение имеет хотя бы один корень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2221624"/>
                <a:ext cx="8653440" cy="984885"/>
              </a:xfrm>
              <a:prstGeom prst="rect">
                <a:avLst/>
              </a:prstGeom>
              <a:blipFill>
                <a:blip r:embed="rId5"/>
                <a:stretch>
                  <a:fillRect l="-1479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83056" y="3339751"/>
                <a:ext cx="8653440" cy="144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 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0;</m:t>
                        </m:r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уравнение не имеет ни одного корня, так как, </a:t>
                </a: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+3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7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выполняется. 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6" y="3339751"/>
                <a:ext cx="8653440" cy="1442254"/>
              </a:xfrm>
              <a:prstGeom prst="rect">
                <a:avLst/>
              </a:prstGeom>
              <a:blipFill rotWithShape="0">
                <a:blip r:embed="rId6"/>
                <a:stretch>
                  <a:fillRect l="-1550" t="-4237" b="-11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03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7747" y="5332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ПРОВЕРКА САМОСТОЯТЕЛЬНОЙ РАБОТЫ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0044" y="955313"/>
                <a:ext cx="865344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Значит, корень уравнения лежит в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ru-RU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уточнения этого интервала положим </a:t>
                </a:r>
                <a:endParaRPr lang="ru-RU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=−7; 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=−6; 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=−5;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=−4;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=−3;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b="0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2;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7</m:t>
                          </m:r>
                        </m:sub>
                      </m:sSub>
                      <m:r>
                        <a:rPr lang="en-US" b="0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1;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b="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44" y="955313"/>
                <a:ext cx="8653440" cy="1877437"/>
              </a:xfrm>
              <a:prstGeom prst="rect">
                <a:avLst/>
              </a:prstGeom>
              <a:blipFill>
                <a:blip r:embed="rId3"/>
                <a:stretch>
                  <a:fillRect l="-1550" t="-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516" y="2715766"/>
                <a:ext cx="87724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=−7;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=−6;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=−5;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=−4;</m:t>
                    </m:r>
                  </m:oMath>
                </a14:m>
                <a:endParaRPr lang="en-US" sz="2800" i="1" dirty="0">
                  <a:latin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=−3;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=−2;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=−1;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проверим выполнение условия</a:t>
                </a:r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подставим в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>
                          <a:latin typeface="Cambria Math"/>
                          <a:cs typeface="Arial" panose="020B0604020202020204" pitchFamily="34" charset="0"/>
                        </a:rPr>
                        <m:t>+3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>
                          <a:latin typeface="Cambria Math"/>
                          <a:cs typeface="Arial" panose="020B0604020202020204" pitchFamily="34" charset="0"/>
                        </a:rPr>
                        <m:t>+7</m:t>
                      </m:r>
                      <m:r>
                        <a:rPr lang="en-US" sz="2800" b="0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800" b="0" i="1">
                          <a:latin typeface="Cambria Math"/>
                          <a:cs typeface="Arial" panose="020B0604020202020204" pitchFamily="34" charset="0"/>
                        </a:rPr>
                        <m:t>+6=0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16" y="2715766"/>
                <a:ext cx="8772496" cy="1815882"/>
              </a:xfrm>
              <a:prstGeom prst="rect">
                <a:avLst/>
              </a:prstGeom>
              <a:blipFill>
                <a:blip r:embed="rId4"/>
                <a:stretch>
                  <a:fillRect l="-1390" t="-3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1850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942890"/>
                <a:ext cx="5544616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+7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∙0</m:t>
                      </m:r>
                      <m:r>
                        <a:rPr lang="en-US" b="0" i="1" smtClean="0">
                          <a:latin typeface="Cambria Math"/>
                        </a:rPr>
                        <m:t>+6=6&gt;0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42890"/>
                <a:ext cx="5544616" cy="548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2008782"/>
                <a:ext cx="6264696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+7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+6==−1+3−7+6=1&gt;0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08782"/>
                <a:ext cx="6264696" cy="995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9552" y="3304926"/>
                <a:ext cx="684076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+7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+6==−8+12−14+6=−2&lt;0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04926"/>
                <a:ext cx="6840760" cy="995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35696" y="4409405"/>
                <a:ext cx="453650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09405"/>
                <a:ext cx="4536504" cy="538609"/>
              </a:xfrm>
              <a:prstGeom prst="rect">
                <a:avLst/>
              </a:prstGeom>
              <a:blipFill>
                <a:blip r:embed="rId6"/>
                <a:stretch>
                  <a:fillRect l="-2823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733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45. 2) </a:t>
                </a:r>
                <a:r>
                  <a:rPr lang="ru-RU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Найдите интервал, содержащий корень уравнения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𝟏𝟕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>
                <a:blip r:embed="rId3"/>
                <a:stretch>
                  <a:fillRect l="-1479" t="-6135" r="-915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1520" y="1707654"/>
                <a:ext cx="83322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=4;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=9;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=17 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4;9;17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7654"/>
                <a:ext cx="8332216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528" y="2355726"/>
                <a:ext cx="86534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Значит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 интервале,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17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17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уравнение имеет хотя бы один корень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55726"/>
                <a:ext cx="8653440" cy="984885"/>
              </a:xfrm>
              <a:prstGeom prst="rect">
                <a:avLst/>
              </a:prstGeom>
              <a:blipFill>
                <a:blip r:embed="rId5"/>
                <a:stretch>
                  <a:fillRect l="-1479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83056" y="3339751"/>
                <a:ext cx="8653440" cy="1921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 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0;</m:t>
                        </m:r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уравнение не имеет ни одного корня, так как, </a:t>
                </a: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4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9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+1</m:t>
                    </m:r>
                    <m:r>
                      <a:rPr 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7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выполняется.</a:t>
                </a: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6" y="3339751"/>
                <a:ext cx="8653440" cy="1921616"/>
              </a:xfrm>
              <a:prstGeom prst="rect">
                <a:avLst/>
              </a:prstGeom>
              <a:blipFill rotWithShape="0">
                <a:blip r:embed="rId6"/>
                <a:stretch>
                  <a:fillRect l="-1550" t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664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824101"/>
                <a:ext cx="8653440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Значит, корень уравнения лежит в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уточнения этого интервала положим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;…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24101"/>
                <a:ext cx="8653440" cy="1431161"/>
              </a:xfrm>
              <a:prstGeom prst="rect">
                <a:avLst/>
              </a:prstGeom>
              <a:blipFill>
                <a:blip r:embed="rId3"/>
                <a:stretch>
                  <a:fillRect l="-1479" t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4000" y="3003798"/>
                <a:ext cx="8772496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=0;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=−1;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=−2;…</m:t>
                    </m:r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проверим выполнение условия</a:t>
                </a:r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подставим в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+9</m:t>
                    </m:r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>
                        <a:latin typeface="Cambria Math"/>
                        <a:cs typeface="Arial" panose="020B0604020202020204" pitchFamily="34" charset="0"/>
                      </a:rPr>
                      <m:t>+17=0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3003798"/>
                <a:ext cx="8772496" cy="1800493"/>
              </a:xfrm>
              <a:prstGeom prst="rect">
                <a:avLst/>
              </a:prstGeom>
              <a:blipFill>
                <a:blip r:embed="rId4"/>
                <a:stretch>
                  <a:fillRect l="-1390" t="-37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872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83568" y="843558"/>
                <a:ext cx="6336704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843558"/>
                <a:ext cx="6336704" cy="5487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1419622"/>
                <a:ext cx="6264696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9622"/>
                <a:ext cx="6264696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9552" y="2427734"/>
                <a:ext cx="684076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7734"/>
                <a:ext cx="6840760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35696" y="4409405"/>
                <a:ext cx="453650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09405"/>
                <a:ext cx="4536504" cy="538609"/>
              </a:xfrm>
              <a:prstGeom prst="rect">
                <a:avLst/>
              </a:prstGeom>
              <a:blipFill>
                <a:blip r:embed="rId6"/>
                <a:stretch>
                  <a:fillRect l="-2823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3376934"/>
                <a:ext cx="684076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76934"/>
                <a:ext cx="6840760" cy="9950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49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64319" y="778647"/>
                <a:ext cx="87849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cs typeface="Arial" panose="020B0604020202020204" pitchFamily="34" charset="0"/>
                  </a:rPr>
                  <a:t>Найдите </a:t>
                </a:r>
                <a:r>
                  <a:rPr lang="ru-RU" sz="2400" dirty="0" smtClean="0">
                    <a:cs typeface="Arial" panose="020B0604020202020204" pitchFamily="34" charset="0"/>
                  </a:rPr>
                  <a:t>приближённое </a:t>
                </a:r>
                <a:r>
                  <a:rPr lang="ru-RU" sz="2400" dirty="0">
                    <a:cs typeface="Arial" panose="020B0604020202020204" pitchFamily="34" charset="0"/>
                  </a:rPr>
                  <a:t>значение корня уравнения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+1,5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+2,5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+0,5=0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 заданной точностью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=0,1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9" y="778647"/>
                <a:ext cx="878498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10" t="-5882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14" y="2427734"/>
                <a:ext cx="9103390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" y="2427734"/>
                <a:ext cx="9103390" cy="517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784" y="3871242"/>
                <a:ext cx="8165632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𝟎𝟒𝟔</m:t>
                    </m:r>
                  </m:oMath>
                </a14:m>
                <a:r>
                  <a:rPr lang="en-US" sz="2700" b="1" i="1" dirty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4" y="3871242"/>
                <a:ext cx="8165632" cy="9327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𝟎𝟒𝟔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433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70876" y="751947"/>
                <a:ext cx="8653440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48. 1)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>
                    <a:cs typeface="Arial" panose="020B0604020202020204" pitchFamily="34" charset="0"/>
                  </a:rPr>
                  <a:t>Найдите </a:t>
                </a:r>
                <a:r>
                  <a:rPr lang="ru-RU" sz="2400" b="1" dirty="0" smtClean="0">
                    <a:cs typeface="Arial" panose="020B0604020202020204" pitchFamily="34" charset="0"/>
                  </a:rPr>
                  <a:t>приближённое </a:t>
                </a:r>
                <a:r>
                  <a:rPr lang="ru-RU" sz="2400" b="1" dirty="0">
                    <a:cs typeface="Arial" panose="020B0604020202020204" pitchFamily="34" charset="0"/>
                  </a:rPr>
                  <a:t>значение корня уравнения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 заданной точностью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  <a:cs typeface="Arial" panose="020B0604020202020204" pitchFamily="34" charset="0"/>
                      </a:rPr>
                      <m:t>𝝃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76" y="751947"/>
                <a:ext cx="8653440" cy="839332"/>
              </a:xfrm>
              <a:prstGeom prst="rect">
                <a:avLst/>
              </a:prstGeom>
              <a:blipFill rotWithShape="0">
                <a:blip r:embed="rId3"/>
                <a:stretch>
                  <a:fillRect l="-1056" t="-6522" b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14" y="2427734"/>
                <a:ext cx="8718669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𝟖𝟕𝟓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" y="2427734"/>
                <a:ext cx="8718669" cy="517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784" y="3871242"/>
                <a:ext cx="7662482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𝟎𝟕𝟖</m:t>
                    </m:r>
                  </m:oMath>
                </a14:m>
                <a:r>
                  <a:rPr lang="en-US" sz="2700" b="1" i="1" dirty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4" y="3871242"/>
                <a:ext cx="7662482" cy="9327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𝟎𝟕𝟖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5dbd6e701729217bb1eb9851fc9bc51b1db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14660</TotalTime>
  <Words>457</Words>
  <Application>Microsoft Office PowerPoint</Application>
  <PresentationFormat>Экран (16:9)</PresentationFormat>
  <Paragraphs>138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1245</cp:revision>
  <dcterms:created xsi:type="dcterms:W3CDTF">2020-04-09T07:32:19Z</dcterms:created>
  <dcterms:modified xsi:type="dcterms:W3CDTF">2020-12-16T05:18:45Z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