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381" r:id="rId2"/>
    <p:sldId id="1618" r:id="rId3"/>
    <p:sldId id="1639" r:id="rId4"/>
    <p:sldId id="1640" r:id="rId5"/>
    <p:sldId id="1641" r:id="rId6"/>
    <p:sldId id="1642" r:id="rId7"/>
    <p:sldId id="1643" r:id="rId8"/>
    <p:sldId id="1644" r:id="rId9"/>
    <p:sldId id="1646" r:id="rId10"/>
    <p:sldId id="1645" r:id="rId11"/>
    <p:sldId id="1535" r:id="rId12"/>
  </p:sldIdLst>
  <p:sldSz cx="9144000" cy="5143500" type="screen16x9"/>
  <p:notesSz cx="5765800" cy="3244850"/>
  <p:custDataLst>
    <p:tags r:id="rId1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5" autoAdjust="0"/>
    <p:restoredTop sz="94588" autoAdjust="0"/>
  </p:normalViewPr>
  <p:slideViewPr>
    <p:cSldViewPr>
      <p:cViewPr varScale="1">
        <p:scale>
          <a:sx n="70" d="100"/>
          <a:sy n="70" d="100"/>
        </p:scale>
        <p:origin x="614" y="48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0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66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1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10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73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78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1" y="2319476"/>
            <a:ext cx="4968552" cy="2065034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ПРОСТЫЕ ИРРАЦИОНАЛЬНЫЕ НЕРАВЕНСТВА </a:t>
            </a: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(2-</a:t>
            </a: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часть</a:t>
            </a: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8" y="361576"/>
            <a:ext cx="1948355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948355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444207" y="475553"/>
            <a:ext cx="1948356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11" y="1804685"/>
            <a:ext cx="2776629" cy="28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9" y="2211710"/>
            <a:ext cx="504056" cy="9361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9" y="3219822"/>
            <a:ext cx="504056" cy="122413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703535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009291B-4505-3040-88D8-0DCC3DDEE8F9}"/>
                  </a:ext>
                </a:extLst>
              </p:cNvPr>
              <p:cNvSpPr txBox="1"/>
              <p:nvPr/>
            </p:nvSpPr>
            <p:spPr>
              <a:xfrm>
                <a:off x="323528" y="1059582"/>
                <a:ext cx="3234925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+18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09291B-4505-3040-88D8-0DCC3DDEE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59582"/>
                <a:ext cx="3234925" cy="995529"/>
              </a:xfrm>
              <a:prstGeom prst="rect">
                <a:avLst/>
              </a:prstGeom>
              <a:blipFill>
                <a:blip r:embed="rId3"/>
                <a:stretch>
                  <a:fillRect l="-55469" t="-226582" r="-1953" b="-32278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B205561D-AE3A-AA44-9FCF-48AC444E4AF3}"/>
                  </a:ext>
                </a:extLst>
              </p:cNvPr>
              <p:cNvSpPr txBox="1"/>
              <p:nvPr/>
            </p:nvSpPr>
            <p:spPr>
              <a:xfrm>
                <a:off x="3933028" y="919246"/>
                <a:ext cx="1313436" cy="1652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x-non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x-non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≥6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≤3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05561D-AE3A-AA44-9FCF-48AC444E4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028" y="919246"/>
                <a:ext cx="1313436" cy="1652504"/>
              </a:xfrm>
              <a:prstGeom prst="rect">
                <a:avLst/>
              </a:prstGeom>
              <a:blipFill>
                <a:blip r:embed="rId4"/>
                <a:stretch>
                  <a:fillRect l="-234286" t="-235115" r="-142857" b="-33358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66AC536-D2F0-0548-A465-81640D54E7C6}"/>
                  </a:ext>
                </a:extLst>
              </p:cNvPr>
              <p:cNvSpPr txBox="1"/>
              <p:nvPr/>
            </p:nvSpPr>
            <p:spPr>
              <a:xfrm>
                <a:off x="5796136" y="1247733"/>
                <a:ext cx="1806585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6AC536-D2F0-0548-A465-81640D54E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247733"/>
                <a:ext cx="1806585" cy="995529"/>
              </a:xfrm>
              <a:prstGeom prst="rect">
                <a:avLst/>
              </a:prstGeom>
              <a:blipFill>
                <a:blip r:embed="rId5"/>
                <a:stretch>
                  <a:fillRect l="-100000" t="-226582" r="-5594" b="-32278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98E923A-264F-3D40-8BA7-42894C799F73}"/>
                  </a:ext>
                </a:extLst>
              </p:cNvPr>
              <p:cNvSpPr txBox="1"/>
              <p:nvPr/>
            </p:nvSpPr>
            <p:spPr>
              <a:xfrm>
                <a:off x="323528" y="2931790"/>
                <a:ext cx="3362011" cy="1157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dirty="0"/>
                  <a:t>Значит: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x-non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x-none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ad>
                              <m:radPr>
                                <m:ctrlPr>
                                  <a:rPr lang="x-none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x-non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ctrlPr>
                                  <a:rPr lang="x-non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8E923A-264F-3D40-8BA7-42894C799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31790"/>
                <a:ext cx="3362011" cy="1157496"/>
              </a:xfrm>
              <a:prstGeom prst="rect">
                <a:avLst/>
              </a:prstGeom>
              <a:blipFill>
                <a:blip r:embed="rId6"/>
                <a:stretch>
                  <a:fillRect l="-25564" t="-225806" r="-4511" b="-3236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829E2DD-CFF0-8E4E-B3DA-BEE4FC0CB6FF}"/>
                  </a:ext>
                </a:extLst>
              </p:cNvPr>
              <p:cNvSpPr txBox="1"/>
              <p:nvPr/>
            </p:nvSpPr>
            <p:spPr>
              <a:xfrm>
                <a:off x="4022219" y="2954125"/>
                <a:ext cx="1988493" cy="993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29E2DD-CFF0-8E4E-B3DA-BEE4FC0CB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219" y="2954125"/>
                <a:ext cx="1988493" cy="993157"/>
              </a:xfrm>
              <a:prstGeom prst="rect">
                <a:avLst/>
              </a:prstGeom>
              <a:blipFill>
                <a:blip r:embed="rId7"/>
                <a:stretch>
                  <a:fillRect l="-89873" t="-222500" r="-633" b="-317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F58EAF1B-BC91-6A4E-8FED-A0FCD1A02CFB}"/>
                  </a:ext>
                </a:extLst>
              </p:cNvPr>
              <p:cNvSpPr txBox="1"/>
              <p:nvPr/>
            </p:nvSpPr>
            <p:spPr>
              <a:xfrm>
                <a:off x="6156176" y="2931790"/>
                <a:ext cx="2021131" cy="993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≥1296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≤81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8EAF1B-BC91-6A4E-8FED-A0FCD1A02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931790"/>
                <a:ext cx="2021131" cy="993157"/>
              </a:xfrm>
              <a:prstGeom prst="rect">
                <a:avLst/>
              </a:prstGeom>
              <a:blipFill>
                <a:blip r:embed="rId8"/>
                <a:stretch>
                  <a:fillRect l="-88750" t="-222500" r="-3750" b="-317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E4AACD70-264B-CB48-8E61-7FCE51CE722A}"/>
                  </a:ext>
                </a:extLst>
              </p:cNvPr>
              <p:cNvSpPr txBox="1"/>
              <p:nvPr/>
            </p:nvSpPr>
            <p:spPr>
              <a:xfrm>
                <a:off x="323528" y="4097395"/>
                <a:ext cx="8352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𝟖𝟏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∪[</m:t>
                    </m:r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𝟏𝟐𝟗𝟔</m:t>
                    </m:r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;∞)</m:t>
                    </m:r>
                  </m:oMath>
                </a14:m>
                <a:endParaRPr lang="ru-RU" sz="2400" b="1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AACD70-264B-CB48-8E61-7FCE51CE7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97395"/>
                <a:ext cx="8352928" cy="461665"/>
              </a:xfrm>
              <a:prstGeom prst="rect">
                <a:avLst/>
              </a:prstGeom>
              <a:blipFill>
                <a:blip r:embed="rId9"/>
                <a:stretch>
                  <a:fillRect l="-1214" t="-10526" b="-2631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7126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56" y="1995686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703535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891905"/>
            <a:ext cx="696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en-US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Решите неравенство:</a:t>
            </a:r>
            <a:endParaRPr lang="en-US" sz="32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7544" y="1635645"/>
                <a:ext cx="2927212" cy="645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ra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35645"/>
                <a:ext cx="2927212" cy="6452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67544" y="257175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 неравенство решается по правилу (2):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50EB3AEE-FE2F-D04D-A88F-A324BAF8C8A1}"/>
                  </a:ext>
                </a:extLst>
              </p:cNvPr>
              <p:cNvSpPr/>
              <p:nvPr/>
            </p:nvSpPr>
            <p:spPr>
              <a:xfrm>
                <a:off x="324363" y="3003677"/>
                <a:ext cx="2595006" cy="1087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50EB3AEE-FE2F-D04D-A88F-A324BAF8C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63" y="3003677"/>
                <a:ext cx="2595006" cy="1087862"/>
              </a:xfrm>
              <a:prstGeom prst="rect">
                <a:avLst/>
              </a:prstGeom>
              <a:blipFill>
                <a:blip r:embed="rId4"/>
                <a:stretch>
                  <a:fillRect l="-62927" t="-194253" r="-488" b="-27931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3340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7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Соединительная линия уступом 11">
            <a:extLst>
              <a:ext uri="{FF2B5EF4-FFF2-40B4-BE49-F238E27FC236}">
                <a16:creationId xmlns:a16="http://schemas.microsoft.com/office/drawing/2014/main" xmlns="" id="{C5A6CA41-50EC-4F45-AE88-AC87F066DAAC}"/>
              </a:ext>
            </a:extLst>
          </p:cNvPr>
          <p:cNvCxnSpPr>
            <a:cxnSpLocks/>
          </p:cNvCxnSpPr>
          <p:nvPr/>
        </p:nvCxnSpPr>
        <p:spPr>
          <a:xfrm rot="10800000">
            <a:off x="6058529" y="3712838"/>
            <a:ext cx="656521" cy="318823"/>
          </a:xfrm>
          <a:prstGeom prst="bentConnector3">
            <a:avLst>
              <a:gd name="adj1" fmla="val 84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703535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8260" y="930172"/>
                <a:ext cx="2927212" cy="645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ra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0" y="930172"/>
                <a:ext cx="2927212" cy="6452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D43BC946-7D25-7D49-9EE2-105E93CDFF7D}"/>
                  </a:ext>
                </a:extLst>
              </p:cNvPr>
              <p:cNvSpPr txBox="1"/>
              <p:nvPr/>
            </p:nvSpPr>
            <p:spPr>
              <a:xfrm>
                <a:off x="232607" y="1744488"/>
                <a:ext cx="3056414" cy="2209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x-non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x-non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ru-R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−2≥0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x-non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x-non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≥0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−2&gt;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3BC946-7D25-7D49-9EE2-105E93CDF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07" y="1744488"/>
                <a:ext cx="3056414" cy="2209964"/>
              </a:xfrm>
              <a:prstGeom prst="rect">
                <a:avLst/>
              </a:prstGeom>
              <a:blipFill>
                <a:blip r:embed="rId4"/>
                <a:stretch>
                  <a:fillRect l="-52893" t="-98286" b="-141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DF572E5-2650-BE41-B0E4-D48D150E8D0B}"/>
                  </a:ext>
                </a:extLst>
              </p:cNvPr>
              <p:cNvSpPr txBox="1"/>
              <p:nvPr/>
            </p:nvSpPr>
            <p:spPr>
              <a:xfrm>
                <a:off x="3685571" y="1416000"/>
                <a:ext cx="1772858" cy="2866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x-non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x-non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ru-R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d>
                                        <m:dPr>
                                          <m:begChr m:val="["/>
                                          <m:endChr m:val=""/>
                                          <m:ctrlPr>
                                            <a:rPr lang="x-none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eqArr>
                                            <m:eqArrPr>
                                              <m:ctrlPr>
                                                <a:rPr lang="x-none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≤−2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≥1</m:t>
                                              </m:r>
                                            </m:e>
                                          </m:eqAr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x-non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x-non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≥0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F572E5-2650-BE41-B0E4-D48D150E8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571" y="1416000"/>
                <a:ext cx="1772858" cy="2866939"/>
              </a:xfrm>
              <a:prstGeom prst="rect">
                <a:avLst/>
              </a:prstGeom>
              <a:blipFill>
                <a:blip r:embed="rId5"/>
                <a:stretch>
                  <a:fillRect l="-169286" t="-133480" r="-89286" b="-15286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2B547136-8739-8C4C-ACF5-4E2741511A98}"/>
                  </a:ext>
                </a:extLst>
              </p:cNvPr>
              <p:cNvSpPr txBox="1"/>
              <p:nvPr/>
            </p:nvSpPr>
            <p:spPr>
              <a:xfrm>
                <a:off x="5879587" y="2283718"/>
                <a:ext cx="1402563" cy="993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547136-8739-8C4C-ACF5-4E2741511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587" y="2283718"/>
                <a:ext cx="1402563" cy="993157"/>
              </a:xfrm>
              <a:prstGeom prst="rect">
                <a:avLst/>
              </a:prstGeom>
              <a:blipFill>
                <a:blip r:embed="rId6"/>
                <a:stretch>
                  <a:fillRect l="-126786" t="-226582" r="-34821" b="-32278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8953C338-8F26-5A45-9BD9-0039D15416C4}"/>
              </a:ext>
            </a:extLst>
          </p:cNvPr>
          <p:cNvCxnSpPr/>
          <p:nvPr/>
        </p:nvCxnSpPr>
        <p:spPr>
          <a:xfrm>
            <a:off x="6081198" y="4083917"/>
            <a:ext cx="24019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38949B1C-DABE-B542-B479-DAF7353B9FE0}"/>
              </a:ext>
            </a:extLst>
          </p:cNvPr>
          <p:cNvSpPr/>
          <p:nvPr/>
        </p:nvSpPr>
        <p:spPr>
          <a:xfrm rot="240914">
            <a:off x="6677043" y="4058130"/>
            <a:ext cx="78261" cy="87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2D85551-91AB-B44F-AC0A-AEE9D6A81B5E}"/>
                  </a:ext>
                </a:extLst>
              </p:cNvPr>
              <p:cNvSpPr txBox="1"/>
              <p:nvPr/>
            </p:nvSpPr>
            <p:spPr>
              <a:xfrm>
                <a:off x="6297937" y="4189403"/>
                <a:ext cx="56586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D85551-91AB-B44F-AC0A-AEE9D6A81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937" y="4189403"/>
                <a:ext cx="565861" cy="446276"/>
              </a:xfrm>
              <a:prstGeom prst="rect">
                <a:avLst/>
              </a:prstGeom>
              <a:blipFill>
                <a:blip r:embed="rId7"/>
                <a:stretch>
                  <a:fillRect l="-2174" r="-15217" b="-8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33AAA909-0998-614C-91AF-F667D02C8533}"/>
              </a:ext>
            </a:extLst>
          </p:cNvPr>
          <p:cNvSpPr/>
          <p:nvPr/>
        </p:nvSpPr>
        <p:spPr>
          <a:xfrm>
            <a:off x="7501121" y="4045222"/>
            <a:ext cx="84212" cy="97786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EC8A88B6-6EA6-D545-B34A-E5C76E6C9F54}"/>
                  </a:ext>
                </a:extLst>
              </p:cNvPr>
              <p:cNvSpPr txBox="1"/>
              <p:nvPr/>
            </p:nvSpPr>
            <p:spPr>
              <a:xfrm>
                <a:off x="7398956" y="4181396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8A88B6-6EA6-D545-B34A-E5C76E6C9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956" y="4181396"/>
                <a:ext cx="288541" cy="446276"/>
              </a:xfrm>
              <a:prstGeom prst="rect">
                <a:avLst/>
              </a:prstGeom>
              <a:blipFill>
                <a:blip r:embed="rId8"/>
                <a:stretch>
                  <a:fillRect l="-29167" r="-25000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Соединительная линия уступом 16">
            <a:extLst>
              <a:ext uri="{FF2B5EF4-FFF2-40B4-BE49-F238E27FC236}">
                <a16:creationId xmlns:a16="http://schemas.microsoft.com/office/drawing/2014/main" xmlns="" id="{52CAF136-F1A2-734B-AC9C-65B1475F64A5}"/>
              </a:ext>
            </a:extLst>
          </p:cNvPr>
          <p:cNvCxnSpPr>
            <a:cxnSpLocks/>
          </p:cNvCxnSpPr>
          <p:nvPr/>
        </p:nvCxnSpPr>
        <p:spPr>
          <a:xfrm flipV="1">
            <a:off x="7543226" y="3607047"/>
            <a:ext cx="939876" cy="464666"/>
          </a:xfrm>
          <a:prstGeom prst="bentConnector3">
            <a:avLst>
              <a:gd name="adj1" fmla="val 230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F3BF40F-114E-BB41-815E-7386DC6B5C91}"/>
              </a:ext>
            </a:extLst>
          </p:cNvPr>
          <p:cNvSpPr/>
          <p:nvPr/>
        </p:nvSpPr>
        <p:spPr>
          <a:xfrm>
            <a:off x="6081198" y="3797437"/>
            <a:ext cx="573636" cy="25806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9E7A020-788C-5942-8525-E1B08885E296}"/>
              </a:ext>
            </a:extLst>
          </p:cNvPr>
          <p:cNvSpPr/>
          <p:nvPr/>
        </p:nvSpPr>
        <p:spPr>
          <a:xfrm>
            <a:off x="7603442" y="3682372"/>
            <a:ext cx="619811" cy="3268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xmlns="" id="{9BE9B717-9E38-B24B-81B1-D7D48F1C2FD8}"/>
                  </a:ext>
                </a:extLst>
              </p:cNvPr>
              <p:cNvSpPr/>
              <p:nvPr/>
            </p:nvSpPr>
            <p:spPr>
              <a:xfrm>
                <a:off x="1618672" y="4467624"/>
                <a:ext cx="57238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2400" b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(−</m:t>
                    </m:r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ru-RU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;−</m:t>
                    </m:r>
                    <m:r>
                      <a:rPr lang="ru-RU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ru-RU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]∪(</m:t>
                    </m:r>
                    <m:r>
                      <a:rPr lang="ru-RU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ru-RU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;∞)</m:t>
                    </m:r>
                  </m:oMath>
                </a14:m>
                <a:endParaRPr lang="ru-RU" sz="24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9BE9B717-9E38-B24B-81B1-D7D48F1C2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672" y="4467624"/>
                <a:ext cx="5723823" cy="461665"/>
              </a:xfrm>
              <a:prstGeom prst="rect">
                <a:avLst/>
              </a:prstGeom>
              <a:blipFill>
                <a:blip r:embed="rId9"/>
                <a:stretch>
                  <a:fillRect l="-1552" t="-7895" b="-2368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7505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3" grpId="0"/>
      <p:bldP spid="6" grpId="0" animBg="1"/>
      <p:bldP spid="10" grpId="0"/>
      <p:bldP spid="8" grpId="0" animBg="1"/>
      <p:bldP spid="16" grpId="0"/>
      <p:bldP spid="29" grpId="0" animBg="1"/>
      <p:bldP spid="30" grpId="0" animBg="1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703535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891905"/>
            <a:ext cx="696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2.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Решите неравенство:</a:t>
            </a:r>
            <a:endParaRPr lang="en-US" sz="32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7544" y="1635645"/>
                <a:ext cx="3364896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35645"/>
                <a:ext cx="3364896" cy="5912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67544" y="257175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 неравенство решается по правилу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7E837F5C-472E-924A-9829-38B7BDC4DA9F}"/>
                  </a:ext>
                </a:extLst>
              </p:cNvPr>
              <p:cNvSpPr/>
              <p:nvPr/>
            </p:nvSpPr>
            <p:spPr>
              <a:xfrm>
                <a:off x="467544" y="3067092"/>
                <a:ext cx="2387640" cy="970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7E837F5C-472E-924A-9829-38B7BDC4D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67092"/>
                <a:ext cx="2387640" cy="970458"/>
              </a:xfrm>
              <a:prstGeom prst="rect">
                <a:avLst/>
              </a:prstGeom>
              <a:blipFill>
                <a:blip r:embed="rId4"/>
                <a:stretch>
                  <a:fillRect l="-69312" t="-219481" r="-1058" b="-32857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6074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703535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256" y="810324"/>
                <a:ext cx="3364896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6" y="810324"/>
                <a:ext cx="3364896" cy="5912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06898E81-15CE-F442-B493-A847743E751E}"/>
                  </a:ext>
                </a:extLst>
              </p:cNvPr>
              <p:cNvSpPr txBox="1"/>
              <p:nvPr/>
            </p:nvSpPr>
            <p:spPr>
              <a:xfrm>
                <a:off x="323528" y="1635646"/>
                <a:ext cx="2877006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+1&gt;2−3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2−3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898E81-15CE-F442-B493-A847743E7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35646"/>
                <a:ext cx="2877006" cy="995529"/>
              </a:xfrm>
              <a:prstGeom prst="rect">
                <a:avLst/>
              </a:prstGeom>
              <a:blipFill>
                <a:blip r:embed="rId4"/>
                <a:stretch>
                  <a:fillRect l="-62281" t="-222500" r="-1754" b="-31875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E92AACB4-FAE5-A142-B56F-FA8B13CBF756}"/>
                  </a:ext>
                </a:extLst>
              </p:cNvPr>
              <p:cNvSpPr txBox="1"/>
              <p:nvPr/>
            </p:nvSpPr>
            <p:spPr>
              <a:xfrm>
                <a:off x="3779912" y="1275606"/>
                <a:ext cx="1237134" cy="20117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2AACB4-FAE5-A142-B56F-FA8B13CBF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275606"/>
                <a:ext cx="1237134" cy="2011769"/>
              </a:xfrm>
              <a:prstGeom prst="rect">
                <a:avLst/>
              </a:prstGeom>
              <a:blipFill>
                <a:blip r:embed="rId5"/>
                <a:stretch>
                  <a:fillRect r="-606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Соединительная линия уступом 9">
            <a:extLst>
              <a:ext uri="{FF2B5EF4-FFF2-40B4-BE49-F238E27FC236}">
                <a16:creationId xmlns:a16="http://schemas.microsoft.com/office/drawing/2014/main" xmlns="" id="{96B4DF04-EC8E-3142-B75B-4B5C82325817}"/>
              </a:ext>
            </a:extLst>
          </p:cNvPr>
          <p:cNvCxnSpPr>
            <a:cxnSpLocks/>
          </p:cNvCxnSpPr>
          <p:nvPr/>
        </p:nvCxnSpPr>
        <p:spPr>
          <a:xfrm rot="10800000">
            <a:off x="6084169" y="2281490"/>
            <a:ext cx="1336155" cy="277210"/>
          </a:xfrm>
          <a:prstGeom prst="bentConnector3">
            <a:avLst>
              <a:gd name="adj1" fmla="val 102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2FD45BC7-73E1-E540-99CF-276F75D4B07B}"/>
              </a:ext>
            </a:extLst>
          </p:cNvPr>
          <p:cNvCxnSpPr/>
          <p:nvPr/>
        </p:nvCxnSpPr>
        <p:spPr>
          <a:xfrm>
            <a:off x="5939437" y="2610280"/>
            <a:ext cx="24019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DE200DF5-CDB9-B240-90B2-8111F3C6CDDA}"/>
              </a:ext>
            </a:extLst>
          </p:cNvPr>
          <p:cNvSpPr/>
          <p:nvPr/>
        </p:nvSpPr>
        <p:spPr>
          <a:xfrm rot="240914">
            <a:off x="6535282" y="2584493"/>
            <a:ext cx="78261" cy="87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8062E2E7-F582-4C4E-B41F-5BEEC90C7CE1}"/>
                  </a:ext>
                </a:extLst>
              </p:cNvPr>
              <p:cNvSpPr txBox="1"/>
              <p:nvPr/>
            </p:nvSpPr>
            <p:spPr>
              <a:xfrm>
                <a:off x="6429018" y="2737597"/>
                <a:ext cx="288541" cy="838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62E2E7-F582-4C4E-B41F-5BEEC90C7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018" y="2737597"/>
                <a:ext cx="288541" cy="838435"/>
              </a:xfrm>
              <a:prstGeom prst="rect">
                <a:avLst/>
              </a:prstGeom>
              <a:blipFill>
                <a:blip r:embed="rId6"/>
                <a:stretch>
                  <a:fillRect l="-34783" t="-1493" r="-34783" b="-149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7CE96A75-4A77-2843-830E-CF4C4AF88DD5}"/>
              </a:ext>
            </a:extLst>
          </p:cNvPr>
          <p:cNvSpPr/>
          <p:nvPr/>
        </p:nvSpPr>
        <p:spPr>
          <a:xfrm>
            <a:off x="7359360" y="2571585"/>
            <a:ext cx="84212" cy="977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042D9BFB-CF83-E54A-B6D6-212287E522E2}"/>
                  </a:ext>
                </a:extLst>
              </p:cNvPr>
              <p:cNvSpPr txBox="1"/>
              <p:nvPr/>
            </p:nvSpPr>
            <p:spPr>
              <a:xfrm>
                <a:off x="7257195" y="2707759"/>
                <a:ext cx="288541" cy="838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2D9BFB-CF83-E54A-B6D6-212287E52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195" y="2707759"/>
                <a:ext cx="288541" cy="838435"/>
              </a:xfrm>
              <a:prstGeom prst="rect">
                <a:avLst/>
              </a:prstGeom>
              <a:blipFill>
                <a:blip r:embed="rId7"/>
                <a:stretch>
                  <a:fillRect l="-29167" t="-1493" r="-25000" b="-134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Соединительная линия уступом 16">
            <a:extLst>
              <a:ext uri="{FF2B5EF4-FFF2-40B4-BE49-F238E27FC236}">
                <a16:creationId xmlns:a16="http://schemas.microsoft.com/office/drawing/2014/main" xmlns="" id="{CBCFD19E-3C59-464D-A9DD-E8643A86C54D}"/>
              </a:ext>
            </a:extLst>
          </p:cNvPr>
          <p:cNvCxnSpPr>
            <a:cxnSpLocks/>
          </p:cNvCxnSpPr>
          <p:nvPr/>
        </p:nvCxnSpPr>
        <p:spPr>
          <a:xfrm flipV="1">
            <a:off x="6547547" y="2067694"/>
            <a:ext cx="1533945" cy="504437"/>
          </a:xfrm>
          <a:prstGeom prst="bentConnector3">
            <a:avLst>
              <a:gd name="adj1" fmla="val 149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C121500-F734-C449-8863-F6541D3F8931}"/>
              </a:ext>
            </a:extLst>
          </p:cNvPr>
          <p:cNvSpPr/>
          <p:nvPr/>
        </p:nvSpPr>
        <p:spPr>
          <a:xfrm>
            <a:off x="6607591" y="2306501"/>
            <a:ext cx="773283" cy="27721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xmlns="" id="{ACD77688-3053-9142-B4C2-25528ADAE373}"/>
                  </a:ext>
                </a:extLst>
              </p:cNvPr>
              <p:cNvSpPr/>
              <p:nvPr/>
            </p:nvSpPr>
            <p:spPr>
              <a:xfrm>
                <a:off x="1057023" y="4079093"/>
                <a:ext cx="5723823" cy="62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2400" b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𝟓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;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ru-RU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ru-RU" sz="24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ACD77688-3053-9142-B4C2-25528ADAE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23" y="4079093"/>
                <a:ext cx="5723823" cy="625877"/>
              </a:xfrm>
              <a:prstGeom prst="rect">
                <a:avLst/>
              </a:prstGeom>
              <a:blipFill>
                <a:blip r:embed="rId8"/>
                <a:stretch>
                  <a:fillRect l="-1774" b="-6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0434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3" grpId="0"/>
      <p:bldP spid="12" grpId="0" animBg="1"/>
      <p:bldP spid="14" grpId="0"/>
      <p:bldP spid="15" grpId="0" animBg="1"/>
      <p:bldP spid="16" grpId="0"/>
      <p:bldP spid="22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703535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891905"/>
            <a:ext cx="696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en-US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Решите неравенство:</a:t>
            </a:r>
            <a:endParaRPr lang="en-US" sz="32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7544" y="1635645"/>
                <a:ext cx="2446054" cy="1054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−25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35645"/>
                <a:ext cx="2446054" cy="1054969"/>
              </a:xfrm>
              <a:prstGeom prst="rect">
                <a:avLst/>
              </a:prstGeom>
              <a:blipFill>
                <a:blip r:embed="rId3"/>
                <a:stretch>
                  <a:fillRect b="-59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25058" y="2690614"/>
                <a:ext cx="8352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Найдём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множество допустимых значений неизвестной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8" y="2690614"/>
                <a:ext cx="835292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168" t="-9211" r="-5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88951448-7B67-B94C-B911-688A75B33A36}"/>
                  </a:ext>
                </a:extLst>
              </p:cNvPr>
              <p:cNvSpPr txBox="1"/>
              <p:nvPr/>
            </p:nvSpPr>
            <p:spPr>
              <a:xfrm>
                <a:off x="277013" y="3507854"/>
                <a:ext cx="2202398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x-non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+6≠0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951448-7B67-B94C-B911-688A75B33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13" y="3507854"/>
                <a:ext cx="2202398" cy="995529"/>
              </a:xfrm>
              <a:prstGeom prst="rect">
                <a:avLst/>
              </a:prstGeom>
              <a:blipFill>
                <a:blip r:embed="rId5"/>
                <a:stretch>
                  <a:fillRect l="-81143" t="-226582" r="-3429" b="-32278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DC96DB-699A-8A43-B01B-F61737F2BD4A}"/>
                  </a:ext>
                </a:extLst>
              </p:cNvPr>
              <p:cNvSpPr txBox="1"/>
              <p:nvPr/>
            </p:nvSpPr>
            <p:spPr>
              <a:xfrm>
                <a:off x="3131840" y="3191821"/>
                <a:ext cx="1642629" cy="1652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x-non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x-non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≤−5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≥5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DC96DB-699A-8A43-B01B-F61737F2B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191821"/>
                <a:ext cx="1642629" cy="1652504"/>
              </a:xfrm>
              <a:prstGeom prst="rect">
                <a:avLst/>
              </a:prstGeom>
              <a:blipFill>
                <a:blip r:embed="rId6"/>
                <a:stretch>
                  <a:fillRect l="-189231" t="-235878" r="-96923" b="-33358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E2C3DF71-6F34-0247-9555-F4074D73FF6A}"/>
                  </a:ext>
                </a:extLst>
              </p:cNvPr>
              <p:cNvSpPr txBox="1"/>
              <p:nvPr/>
            </p:nvSpPr>
            <p:spPr>
              <a:xfrm>
                <a:off x="5580112" y="3308872"/>
                <a:ext cx="2379690" cy="1418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&lt;−6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≤−5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C3DF71-6F34-0247-9555-F4074D73F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308872"/>
                <a:ext cx="2379690" cy="1418402"/>
              </a:xfrm>
              <a:prstGeom prst="rect">
                <a:avLst/>
              </a:prstGeom>
              <a:blipFill>
                <a:blip r:embed="rId7"/>
                <a:stretch>
                  <a:fillRect l="-110638" t="-232143" r="-15957" b="-33125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3432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7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703535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9512" y="837709"/>
                <a:ext cx="87849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+6&gt;0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то мы можем возвести обе части заданного неравенства в квадрат: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37709"/>
                <a:ext cx="8784976" cy="830997"/>
              </a:xfrm>
              <a:prstGeom prst="rect">
                <a:avLst/>
              </a:prstGeom>
              <a:blipFill>
                <a:blip r:embed="rId3"/>
                <a:stretch>
                  <a:fillRect l="-1009" t="-5970" b="-149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FD4EAA5-4EB5-1242-8044-E28697255E31}"/>
                  </a:ext>
                </a:extLst>
              </p:cNvPr>
              <p:cNvSpPr txBox="1"/>
              <p:nvPr/>
            </p:nvSpPr>
            <p:spPr>
              <a:xfrm>
                <a:off x="215443" y="1995686"/>
                <a:ext cx="3199081" cy="1751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x-non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x-non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b="0" i="1" smtClean="0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  <m:r>
                                        <a:rPr lang="ru-R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≤−5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≥5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x-non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x-non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−25</m:t>
                                  </m:r>
                                </m:e>
                              </m:rad>
                              <m:r>
                                <a:rPr lang="x-non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D4EAA5-4EB5-1242-8044-E28697255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43" y="1995686"/>
                <a:ext cx="3199081" cy="1751377"/>
              </a:xfrm>
              <a:prstGeom prst="rect">
                <a:avLst/>
              </a:prstGeom>
              <a:blipFill>
                <a:blip r:embed="rId4"/>
                <a:stretch>
                  <a:fillRect l="-39130" t="-122143" r="-2372" b="-14357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6DAA83F-CDB3-B348-A787-0B583BD6CC3D}"/>
                  </a:ext>
                </a:extLst>
              </p:cNvPr>
              <p:cNvSpPr txBox="1"/>
              <p:nvPr/>
            </p:nvSpPr>
            <p:spPr>
              <a:xfrm>
                <a:off x="3779912" y="2018215"/>
                <a:ext cx="4356577" cy="1652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x-non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x-non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b="0" i="1" smtClean="0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  <m:r>
                                        <a:rPr lang="ru-R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≤−5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≥5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sSup>
                                <m:sSupPr>
                                  <m:ctrlPr>
                                    <a:rPr lang="x-non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−25</m:t>
                              </m:r>
                              <m:r>
                                <a:rPr lang="x-non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x-non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DAA83F-CDB3-B348-A787-0B583BD6C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018215"/>
                <a:ext cx="4356577" cy="1652504"/>
              </a:xfrm>
              <a:prstGeom prst="rect">
                <a:avLst/>
              </a:prstGeom>
              <a:blipFill>
                <a:blip r:embed="rId5"/>
                <a:stretch>
                  <a:fillRect l="-71221" t="-235115" r="-1744" b="-33435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5587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703535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FD4EAA5-4EB5-1242-8044-E28697255E31}"/>
                  </a:ext>
                </a:extLst>
              </p:cNvPr>
              <p:cNvSpPr txBox="1"/>
              <p:nvPr/>
            </p:nvSpPr>
            <p:spPr>
              <a:xfrm>
                <a:off x="251520" y="1059582"/>
                <a:ext cx="2625206" cy="2047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x-non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x-non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b="0" i="1" smtClean="0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  <m:r>
                                        <a:rPr lang="ru-R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≤−5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≥5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D4EAA5-4EB5-1242-8044-E28697255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9582"/>
                <a:ext cx="2625206" cy="2047163"/>
              </a:xfrm>
              <a:prstGeom prst="rect">
                <a:avLst/>
              </a:prstGeom>
              <a:blipFill>
                <a:blip r:embed="rId3"/>
                <a:stretch>
                  <a:fillRect l="-58654" t="-106173" r="-2885" b="-10987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05E69A3C-0807-1749-ACF7-86BFFE6923C8}"/>
                  </a:ext>
                </a:extLst>
              </p:cNvPr>
              <p:cNvSpPr txBox="1"/>
              <p:nvPr/>
            </p:nvSpPr>
            <p:spPr>
              <a:xfrm>
                <a:off x="3419872" y="1456906"/>
                <a:ext cx="2646878" cy="1418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x-non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≤−5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69A3C-0807-1749-ACF7-86BFFE692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456906"/>
                <a:ext cx="2646878" cy="1418402"/>
              </a:xfrm>
              <a:prstGeom prst="rect">
                <a:avLst/>
              </a:prstGeom>
              <a:blipFill>
                <a:blip r:embed="rId4"/>
                <a:stretch>
                  <a:fillRect l="-99522" t="-230088" r="-3828" b="-32831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6A6FAA02-0602-D944-90B3-48D6E28CB3BF}"/>
                  </a:ext>
                </a:extLst>
              </p:cNvPr>
              <p:cNvSpPr txBox="1"/>
              <p:nvPr/>
            </p:nvSpPr>
            <p:spPr>
              <a:xfrm>
                <a:off x="395536" y="3124710"/>
                <a:ext cx="8352928" cy="1383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&lt;−6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заданное неравенство обязательно выполняется.</a:t>
                </a:r>
              </a:p>
              <a:p>
                <a:r>
                  <a:rPr lang="ru-RU" sz="24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−∞;−</m:t>
                        </m:r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d>
                      <m:dPr>
                        <m:endChr m:val="]"/>
                        <m:ctrlP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∪[</m:t>
                    </m:r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;∞)</m:t>
                    </m:r>
                  </m:oMath>
                </a14:m>
                <a:endParaRPr lang="ru-RU" sz="2400" b="1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6FAA02-0602-D944-90B3-48D6E28CB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124710"/>
                <a:ext cx="8352928" cy="1383712"/>
              </a:xfrm>
              <a:prstGeom prst="rect">
                <a:avLst/>
              </a:prstGeom>
              <a:blipFill>
                <a:blip r:embed="rId5"/>
                <a:stretch>
                  <a:fillRect l="-1216" t="-4545" b="-181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7194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703535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508" y="2253443"/>
            <a:ext cx="696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en-US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Решите неравенство:</a:t>
            </a:r>
            <a:endParaRPr lang="en-US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14AF2F-0FEC-6042-ABF1-3F8F6EBFEAC1}"/>
              </a:ext>
            </a:extLst>
          </p:cNvPr>
          <p:cNvSpPr txBox="1"/>
          <p:nvPr/>
        </p:nvSpPr>
        <p:spPr>
          <a:xfrm>
            <a:off x="143508" y="709645"/>
            <a:ext cx="8856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переменной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Этот метод аналогичен соответствующему методу замены переменной, использованному при решении иррациональных уравнений.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60AD152-4F44-7C47-B117-12A456D53A6A}"/>
                  </a:ext>
                </a:extLst>
              </p:cNvPr>
              <p:cNvSpPr txBox="1"/>
              <p:nvPr/>
            </p:nvSpPr>
            <p:spPr>
              <a:xfrm>
                <a:off x="143508" y="3003238"/>
                <a:ext cx="3498586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−9</m:t>
                      </m:r>
                      <m:rad>
                        <m:rad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ru-R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+18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0AD152-4F44-7C47-B117-12A456D53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3003238"/>
                <a:ext cx="3498586" cy="451342"/>
              </a:xfrm>
              <a:prstGeom prst="rect">
                <a:avLst/>
              </a:prstGeom>
              <a:blipFill>
                <a:blip r:embed="rId3"/>
                <a:stretch>
                  <a:fillRect r="-2174" b="-108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CA096AF-DC01-7041-B371-0DE5D7AD6DC9}"/>
                  </a:ext>
                </a:extLst>
              </p:cNvPr>
              <p:cNvSpPr txBox="1"/>
              <p:nvPr/>
            </p:nvSpPr>
            <p:spPr>
              <a:xfrm>
                <a:off x="251520" y="3610069"/>
                <a:ext cx="3854645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−9</m:t>
                      </m:r>
                      <m:rad>
                        <m:ra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ru-RU" i="1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+18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A096AF-DC01-7041-B371-0DE5D7AD6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10069"/>
                <a:ext cx="3854645" cy="451342"/>
              </a:xfrm>
              <a:prstGeom prst="rect">
                <a:avLst/>
              </a:prstGeom>
              <a:blipFill>
                <a:blip r:embed="rId4"/>
                <a:stretch>
                  <a:fillRect t="-2778" r="-1639" b="-33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BB78456-C9CF-6041-AD85-481E8FD7ECE0}"/>
                  </a:ext>
                </a:extLst>
              </p:cNvPr>
              <p:cNvSpPr txBox="1"/>
              <p:nvPr/>
            </p:nvSpPr>
            <p:spPr>
              <a:xfrm>
                <a:off x="251520" y="4210717"/>
                <a:ext cx="2276264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ru-RU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x-non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B78456-C9CF-6041-AD85-481E8FD7E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10717"/>
                <a:ext cx="2276264" cy="451342"/>
              </a:xfrm>
              <a:prstGeom prst="rect">
                <a:avLst/>
              </a:prstGeom>
              <a:blipFill>
                <a:blip r:embed="rId5"/>
                <a:stretch>
                  <a:fillRect l="-4420" t="-5405" r="-4420" b="-3513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3306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ea5f318c5b8995abcd1aa7c832e16aa7c36b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15243</TotalTime>
  <Words>182</Words>
  <Application>Microsoft Office PowerPoint</Application>
  <PresentationFormat>Экран (16:9)</PresentationFormat>
  <Paragraphs>75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1286</cp:revision>
  <dcterms:created xsi:type="dcterms:W3CDTF">2020-04-09T07:32:19Z</dcterms:created>
  <dcterms:modified xsi:type="dcterms:W3CDTF">2021-01-04T05:44:58Z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