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18" r:id="rId3"/>
    <p:sldId id="1639" r:id="rId4"/>
    <p:sldId id="1640" r:id="rId5"/>
    <p:sldId id="1641" r:id="rId6"/>
    <p:sldId id="1642" r:id="rId7"/>
    <p:sldId id="1643" r:id="rId8"/>
    <p:sldId id="1644" r:id="rId9"/>
    <p:sldId id="1646" r:id="rId10"/>
    <p:sldId id="1645" r:id="rId11"/>
    <p:sldId id="1535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5" autoAdjust="0"/>
    <p:restoredTop sz="94588" autoAdjust="0"/>
  </p:normalViewPr>
  <p:slideViewPr>
    <p:cSldViewPr>
      <p:cViewPr varScale="1">
        <p:scale>
          <a:sx n="70" d="100"/>
          <a:sy n="70" d="100"/>
        </p:scale>
        <p:origin x="614" y="4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502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6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566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18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110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9733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878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3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2065034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ПРОСТЫЕ ИРРАЦИОНАЛЬНЫЕ НЕРАВЕНСТВА 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(2-</a:t>
            </a: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часть</a:t>
            </a:r>
            <a:r>
              <a:rPr lang="en-US" sz="3200" b="1" dirty="0">
                <a:solidFill>
                  <a:srgbClr val="00206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194835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94835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444207" y="475553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11" y="1804685"/>
            <a:ext cx="2776629" cy="28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2211710"/>
            <a:ext cx="504056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9" y="3219822"/>
            <a:ext cx="504056" cy="12241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A009291B-4505-3040-88D8-0DCC3DDEE8F9}"/>
                  </a:ext>
                </a:extLst>
              </p:cNvPr>
              <p:cNvSpPr txBox="1"/>
              <p:nvPr/>
            </p:nvSpPr>
            <p:spPr>
              <a:xfrm>
                <a:off x="323528" y="1059582"/>
                <a:ext cx="3234925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−9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+18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09291B-4505-3040-88D8-0DCC3DDEE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059582"/>
                <a:ext cx="3234925" cy="995529"/>
              </a:xfrm>
              <a:prstGeom prst="rect">
                <a:avLst/>
              </a:prstGeom>
              <a:blipFill>
                <a:blip r:embed="rId3"/>
                <a:stretch>
                  <a:fillRect l="-55469" t="-226582" r="-1953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205561D-AE3A-AA44-9FCF-48AC444E4AF3}"/>
                  </a:ext>
                </a:extLst>
              </p:cNvPr>
              <p:cNvSpPr txBox="1"/>
              <p:nvPr/>
            </p:nvSpPr>
            <p:spPr>
              <a:xfrm>
                <a:off x="3933028" y="919246"/>
                <a:ext cx="1313436" cy="1652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≥6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≤3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05561D-AE3A-AA44-9FCF-48AC444E4A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028" y="919246"/>
                <a:ext cx="1313436" cy="1652504"/>
              </a:xfrm>
              <a:prstGeom prst="rect">
                <a:avLst/>
              </a:prstGeom>
              <a:blipFill>
                <a:blip r:embed="rId4"/>
                <a:stretch>
                  <a:fillRect l="-234286" t="-235115" r="-142857" b="-33358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066AC536-D2F0-0548-A465-81640D54E7C6}"/>
                  </a:ext>
                </a:extLst>
              </p:cNvPr>
              <p:cNvSpPr txBox="1"/>
              <p:nvPr/>
            </p:nvSpPr>
            <p:spPr>
              <a:xfrm>
                <a:off x="5796136" y="1247733"/>
                <a:ext cx="1806585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≥6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6AC536-D2F0-0548-A465-81640D54E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1247733"/>
                <a:ext cx="1806585" cy="995529"/>
              </a:xfrm>
              <a:prstGeom prst="rect">
                <a:avLst/>
              </a:prstGeom>
              <a:blipFill>
                <a:blip r:embed="rId5"/>
                <a:stretch>
                  <a:fillRect l="-100000" t="-226582" r="-5594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298E923A-264F-3D40-8BA7-42894C799F73}"/>
                  </a:ext>
                </a:extLst>
              </p:cNvPr>
              <p:cNvSpPr txBox="1"/>
              <p:nvPr/>
            </p:nvSpPr>
            <p:spPr>
              <a:xfrm>
                <a:off x="323528" y="2931790"/>
                <a:ext cx="3362011" cy="11574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dirty="0"/>
                  <a:t>Значит: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"/>
                        <m:ctrlPr>
                          <a:rPr lang="x-none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x-none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ad>
                              <m:radPr>
                                <m:ctrlPr>
                                  <a:rPr lang="x-none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g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  <m:r>
                              <a:rPr lang="x-none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6</m:t>
                            </m:r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rad>
                              <m:radPr>
                                <m:ctrlPr>
                                  <a:rPr lang="x-none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g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rad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≤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e>
                        </m:eqArr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8E923A-264F-3D40-8BA7-42894C799F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931790"/>
                <a:ext cx="3362011" cy="1157496"/>
              </a:xfrm>
              <a:prstGeom prst="rect">
                <a:avLst/>
              </a:prstGeom>
              <a:blipFill>
                <a:blip r:embed="rId6"/>
                <a:stretch>
                  <a:fillRect l="-25564" t="-225806" r="-4511" b="-3236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5829E2DD-CFF0-8E4E-B3DA-BEE4FC0CB6FF}"/>
                  </a:ext>
                </a:extLst>
              </p:cNvPr>
              <p:cNvSpPr txBox="1"/>
              <p:nvPr/>
            </p:nvSpPr>
            <p:spPr>
              <a:xfrm>
                <a:off x="4022219" y="2954125"/>
                <a:ext cx="1988493" cy="9931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829E2DD-CFF0-8E4E-B3DA-BEE4FC0CB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219" y="2954125"/>
                <a:ext cx="1988493" cy="993157"/>
              </a:xfrm>
              <a:prstGeom prst="rect">
                <a:avLst/>
              </a:prstGeom>
              <a:blipFill>
                <a:blip r:embed="rId7"/>
                <a:stretch>
                  <a:fillRect l="-89873" t="-222500" r="-633" b="-31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F58EAF1B-BC91-6A4E-8FED-A0FCD1A02CFB}"/>
                  </a:ext>
                </a:extLst>
              </p:cNvPr>
              <p:cNvSpPr txBox="1"/>
              <p:nvPr/>
            </p:nvSpPr>
            <p:spPr>
              <a:xfrm>
                <a:off x="6156176" y="2931790"/>
                <a:ext cx="2021131" cy="9931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≥1296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≤81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58EAF1B-BC91-6A4E-8FED-A0FCD1A02C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931790"/>
                <a:ext cx="2021131" cy="993157"/>
              </a:xfrm>
              <a:prstGeom prst="rect">
                <a:avLst/>
              </a:prstGeom>
              <a:blipFill>
                <a:blip r:embed="rId8"/>
                <a:stretch>
                  <a:fillRect l="-88750" t="-222500" r="-3750" b="-3175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E4AACD70-264B-CB48-8E61-7FCE51CE722A}"/>
                  </a:ext>
                </a:extLst>
              </p:cNvPr>
              <p:cNvSpPr txBox="1"/>
              <p:nvPr/>
            </p:nvSpPr>
            <p:spPr>
              <a:xfrm>
                <a:off x="323528" y="4097395"/>
                <a:ext cx="83529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𝟖𝟏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∪[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𝟏𝟐𝟗𝟔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;∞)</m:t>
                    </m:r>
                  </m:oMath>
                </a14:m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4AACD70-264B-CB48-8E61-7FCE51CE72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097395"/>
                <a:ext cx="8352928" cy="461665"/>
              </a:xfrm>
              <a:prstGeom prst="rect">
                <a:avLst/>
              </a:prstGeom>
              <a:blipFill>
                <a:blip r:embed="rId9"/>
                <a:stretch>
                  <a:fillRect l="-1214" t="-10526" b="-263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37126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  <p:bldP spid="2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656" y="1995686"/>
            <a:ext cx="4392488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7320" y="915566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891905"/>
            <a:ext cx="696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неравенство:</a:t>
            </a:r>
            <a:endParaRPr lang="en-US" sz="32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7544" y="1635645"/>
                <a:ext cx="2927212" cy="645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ra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5"/>
                <a:ext cx="2927212" cy="6452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467544" y="257175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неравенство решается по правилу (2):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id="{50EB3AEE-FE2F-D04D-A88F-A324BAF8C8A1}"/>
                  </a:ext>
                </a:extLst>
              </p:cNvPr>
              <p:cNvSpPr/>
              <p:nvPr/>
            </p:nvSpPr>
            <p:spPr>
              <a:xfrm>
                <a:off x="324363" y="3003677"/>
                <a:ext cx="2595006" cy="10878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p>
                                <m:sSup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)≥0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50EB3AEE-FE2F-D04D-A88F-A324BAF8C8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363" y="3003677"/>
                <a:ext cx="2595006" cy="1087862"/>
              </a:xfrm>
              <a:prstGeom prst="rect">
                <a:avLst/>
              </a:prstGeom>
              <a:blipFill>
                <a:blip r:embed="rId4"/>
                <a:stretch>
                  <a:fillRect l="-62927" t="-194253" r="-488" b="-27931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334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Соединительная линия уступом 11">
            <a:extLst>
              <a:ext uri="{FF2B5EF4-FFF2-40B4-BE49-F238E27FC236}">
                <a16:creationId xmlns:a16="http://schemas.microsoft.com/office/drawing/2014/main" xmlns="" id="{C5A6CA41-50EC-4F45-AE88-AC87F066DAAC}"/>
              </a:ext>
            </a:extLst>
          </p:cNvPr>
          <p:cNvCxnSpPr>
            <a:cxnSpLocks/>
          </p:cNvCxnSpPr>
          <p:nvPr/>
        </p:nvCxnSpPr>
        <p:spPr>
          <a:xfrm rot="10800000">
            <a:off x="6058529" y="3712838"/>
            <a:ext cx="656521" cy="318823"/>
          </a:xfrm>
          <a:prstGeom prst="bentConnector3">
            <a:avLst>
              <a:gd name="adj1" fmla="val 842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8260" y="930172"/>
                <a:ext cx="2927212" cy="6452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ra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260" y="930172"/>
                <a:ext cx="2927212" cy="6452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D43BC946-7D25-7D49-9EE2-105E93CDFF7D}"/>
                  </a:ext>
                </a:extLst>
              </p:cNvPr>
              <p:cNvSpPr txBox="1"/>
              <p:nvPr/>
            </p:nvSpPr>
            <p:spPr>
              <a:xfrm>
                <a:off x="232607" y="1744488"/>
                <a:ext cx="3056414" cy="22099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&lt;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−2≥0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≥0</m:t>
                                      </m:r>
                                    </m:e>
                                    <m:e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−2&gt;</m:t>
                                      </m:r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43BC946-7D25-7D49-9EE2-105E93CDFF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07" y="1744488"/>
                <a:ext cx="3056414" cy="2209964"/>
              </a:xfrm>
              <a:prstGeom prst="rect">
                <a:avLst/>
              </a:prstGeom>
              <a:blipFill>
                <a:blip r:embed="rId4"/>
                <a:stretch>
                  <a:fillRect l="-52893" t="-98286" b="-14171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EDF572E5-2650-BE41-B0E4-D48D150E8D0B}"/>
                  </a:ext>
                </a:extLst>
              </p:cNvPr>
              <p:cNvSpPr txBox="1"/>
              <p:nvPr/>
            </p:nvSpPr>
            <p:spPr>
              <a:xfrm>
                <a:off x="3685571" y="1416000"/>
                <a:ext cx="1772858" cy="28669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&lt;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</m:t>
                                      </m:r>
                                    </m:e>
                                    <m:e>
                                      <m:d>
                                        <m:dPr>
                                          <m:begChr m:val="["/>
                                          <m:endChr m:val=""/>
                                          <m:ctrlPr>
                                            <a:rPr lang="x-none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eqArr>
                                            <m:eqArrPr>
                                              <m:ctrlPr>
                                                <a:rPr lang="x-none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eqArrPr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≤−2</m:t>
                                              </m:r>
                                            </m:e>
                                            <m:e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  <m:r>
                                                <a:rPr lang="en-US" b="0" i="1" smtClean="0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≥1</m:t>
                                              </m:r>
                                            </m:e>
                                          </m:eqArr>
                                        </m:e>
                                      </m:d>
                                    </m:e>
                                  </m:eqArr>
                                </m:e>
                              </m:d>
                            </m:e>
                            <m:e>
                              <m:d>
                                <m:dPr>
                                  <m:begChr m:val="{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≥0</m:t>
                                      </m:r>
                                    </m:e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&gt;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eqAr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DF572E5-2650-BE41-B0E4-D48D150E8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571" y="1416000"/>
                <a:ext cx="1772858" cy="2866939"/>
              </a:xfrm>
              <a:prstGeom prst="rect">
                <a:avLst/>
              </a:prstGeom>
              <a:blipFill>
                <a:blip r:embed="rId5"/>
                <a:stretch>
                  <a:fillRect l="-169286" t="-133480" r="-89286" b="-1528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2B547136-8739-8C4C-ACF5-4E2741511A98}"/>
                  </a:ext>
                </a:extLst>
              </p:cNvPr>
              <p:cNvSpPr txBox="1"/>
              <p:nvPr/>
            </p:nvSpPr>
            <p:spPr>
              <a:xfrm>
                <a:off x="5879587" y="2283718"/>
                <a:ext cx="1402563" cy="9931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≤−2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547136-8739-8C4C-ACF5-4E2741511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587" y="2283718"/>
                <a:ext cx="1402563" cy="993157"/>
              </a:xfrm>
              <a:prstGeom prst="rect">
                <a:avLst/>
              </a:prstGeom>
              <a:blipFill>
                <a:blip r:embed="rId6"/>
                <a:stretch>
                  <a:fillRect l="-126786" t="-226582" r="-34821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8953C338-8F26-5A45-9BD9-0039D15416C4}"/>
              </a:ext>
            </a:extLst>
          </p:cNvPr>
          <p:cNvCxnSpPr/>
          <p:nvPr/>
        </p:nvCxnSpPr>
        <p:spPr>
          <a:xfrm>
            <a:off x="6081198" y="4083917"/>
            <a:ext cx="24019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38949B1C-DABE-B542-B479-DAF7353B9FE0}"/>
              </a:ext>
            </a:extLst>
          </p:cNvPr>
          <p:cNvSpPr/>
          <p:nvPr/>
        </p:nvSpPr>
        <p:spPr>
          <a:xfrm rot="240914">
            <a:off x="6677043" y="4058130"/>
            <a:ext cx="78261" cy="877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C2D85551-91AB-B44F-AC0A-AEE9D6A81B5E}"/>
                  </a:ext>
                </a:extLst>
              </p:cNvPr>
              <p:cNvSpPr txBox="1"/>
              <p:nvPr/>
            </p:nvSpPr>
            <p:spPr>
              <a:xfrm>
                <a:off x="6297937" y="4189403"/>
                <a:ext cx="56586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D85551-91AB-B44F-AC0A-AEE9D6A81B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7937" y="4189403"/>
                <a:ext cx="565861" cy="446276"/>
              </a:xfrm>
              <a:prstGeom prst="rect">
                <a:avLst/>
              </a:prstGeom>
              <a:blipFill>
                <a:blip r:embed="rId7"/>
                <a:stretch>
                  <a:fillRect l="-2174" r="-15217" b="-8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33AAA909-0998-614C-91AF-F667D02C8533}"/>
              </a:ext>
            </a:extLst>
          </p:cNvPr>
          <p:cNvSpPr/>
          <p:nvPr/>
        </p:nvSpPr>
        <p:spPr>
          <a:xfrm>
            <a:off x="7501121" y="4045222"/>
            <a:ext cx="84212" cy="97786"/>
          </a:xfrm>
          <a:prstGeom prst="ellipse">
            <a:avLst/>
          </a:prstGeom>
          <a:solidFill>
            <a:schemeClr val="bg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EC8A88B6-6EA6-D545-B34A-E5C76E6C9F54}"/>
                  </a:ext>
                </a:extLst>
              </p:cNvPr>
              <p:cNvSpPr txBox="1"/>
              <p:nvPr/>
            </p:nvSpPr>
            <p:spPr>
              <a:xfrm>
                <a:off x="7398956" y="4181396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C8A88B6-6EA6-D545-B34A-E5C76E6C9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8956" y="4181396"/>
                <a:ext cx="288541" cy="446276"/>
              </a:xfrm>
              <a:prstGeom prst="rect">
                <a:avLst/>
              </a:prstGeom>
              <a:blipFill>
                <a:blip r:embed="rId8"/>
                <a:stretch>
                  <a:fillRect l="-29167" r="-25000" b="-555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Соединительная линия уступом 16">
            <a:extLst>
              <a:ext uri="{FF2B5EF4-FFF2-40B4-BE49-F238E27FC236}">
                <a16:creationId xmlns:a16="http://schemas.microsoft.com/office/drawing/2014/main" xmlns="" id="{52CAF136-F1A2-734B-AC9C-65B1475F64A5}"/>
              </a:ext>
            </a:extLst>
          </p:cNvPr>
          <p:cNvCxnSpPr>
            <a:cxnSpLocks/>
          </p:cNvCxnSpPr>
          <p:nvPr/>
        </p:nvCxnSpPr>
        <p:spPr>
          <a:xfrm flipV="1">
            <a:off x="7543226" y="3607047"/>
            <a:ext cx="939876" cy="464666"/>
          </a:xfrm>
          <a:prstGeom prst="bentConnector3">
            <a:avLst>
              <a:gd name="adj1" fmla="val 2309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1F3BF40F-114E-BB41-815E-7386DC6B5C91}"/>
              </a:ext>
            </a:extLst>
          </p:cNvPr>
          <p:cNvSpPr/>
          <p:nvPr/>
        </p:nvSpPr>
        <p:spPr>
          <a:xfrm>
            <a:off x="6081198" y="3797437"/>
            <a:ext cx="573636" cy="25806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79E7A020-788C-5942-8525-E1B08885E296}"/>
              </a:ext>
            </a:extLst>
          </p:cNvPr>
          <p:cNvSpPr/>
          <p:nvPr/>
        </p:nvSpPr>
        <p:spPr>
          <a:xfrm>
            <a:off x="7603442" y="3682372"/>
            <a:ext cx="619811" cy="32688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xmlns="" id="{9BE9B717-9E38-B24B-81B1-D7D48F1C2FD8}"/>
                  </a:ext>
                </a:extLst>
              </p:cNvPr>
              <p:cNvSpPr/>
              <p:nvPr/>
            </p:nvSpPr>
            <p:spPr>
              <a:xfrm>
                <a:off x="1618672" y="4467624"/>
                <a:ext cx="572382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(−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;−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]∪(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;∞)</m:t>
                    </m:r>
                  </m:oMath>
                </a14:m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9BE9B717-9E38-B24B-81B1-D7D48F1C2F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672" y="4467624"/>
                <a:ext cx="5723823" cy="461665"/>
              </a:xfrm>
              <a:prstGeom prst="rect">
                <a:avLst/>
              </a:prstGeom>
              <a:blipFill>
                <a:blip r:embed="rId9"/>
                <a:stretch>
                  <a:fillRect l="-1552" t="-7895" b="-2368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47505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9" grpId="0"/>
      <p:bldP spid="3" grpId="0"/>
      <p:bldP spid="6" grpId="0" animBg="1"/>
      <p:bldP spid="10" grpId="0"/>
      <p:bldP spid="8" grpId="0" animBg="1"/>
      <p:bldP spid="16" grpId="0"/>
      <p:bldP spid="29" grpId="0" animBg="1"/>
      <p:bldP spid="30" grpId="0" animBg="1"/>
      <p:bldP spid="3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891905"/>
            <a:ext cx="696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неравенство:</a:t>
            </a:r>
            <a:endParaRPr lang="en-US" sz="32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7544" y="1635645"/>
                <a:ext cx="336489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ra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2−3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5"/>
                <a:ext cx="3364896" cy="591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467544" y="2571750"/>
            <a:ext cx="8352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 неравенство решается по правилу 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):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="" id="{7E837F5C-472E-924A-9829-38B7BDC4DA9F}"/>
                  </a:ext>
                </a:extLst>
              </p:cNvPr>
              <p:cNvSpPr/>
              <p:nvPr/>
            </p:nvSpPr>
            <p:spPr>
              <a:xfrm>
                <a:off x="467544" y="3067092"/>
                <a:ext cx="2387640" cy="9704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ru-RU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7E837F5C-472E-924A-9829-38B7BDC4DA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067092"/>
                <a:ext cx="2387640" cy="970458"/>
              </a:xfrm>
              <a:prstGeom prst="rect">
                <a:avLst/>
              </a:prstGeom>
              <a:blipFill>
                <a:blip r:embed="rId4"/>
                <a:stretch>
                  <a:fillRect l="-69312" t="-219481" r="-1058" b="-328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46074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6256" y="810324"/>
                <a:ext cx="3364896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ra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2−3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56" y="810324"/>
                <a:ext cx="3364896" cy="591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06898E81-15CE-F442-B493-A847743E751E}"/>
                  </a:ext>
                </a:extLst>
              </p:cNvPr>
              <p:cNvSpPr txBox="1"/>
              <p:nvPr/>
            </p:nvSpPr>
            <p:spPr>
              <a:xfrm>
                <a:off x="323528" y="1635646"/>
                <a:ext cx="2877006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+1&gt;2−3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2−3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6898E81-15CE-F442-B493-A847743E7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635646"/>
                <a:ext cx="2877006" cy="995529"/>
              </a:xfrm>
              <a:prstGeom prst="rect">
                <a:avLst/>
              </a:prstGeom>
              <a:blipFill>
                <a:blip r:embed="rId4"/>
                <a:stretch>
                  <a:fillRect l="-62281" t="-222500" r="-1754" b="-3187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E92AACB4-FAE5-A142-B56F-FA8B13CBF756}"/>
                  </a:ext>
                </a:extLst>
              </p:cNvPr>
              <p:cNvSpPr txBox="1"/>
              <p:nvPr/>
            </p:nvSpPr>
            <p:spPr>
              <a:xfrm>
                <a:off x="3779912" y="1275606"/>
                <a:ext cx="1237134" cy="20117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92AACB4-FAE5-A142-B56F-FA8B13CBF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1275606"/>
                <a:ext cx="1237134" cy="2011769"/>
              </a:xfrm>
              <a:prstGeom prst="rect">
                <a:avLst/>
              </a:prstGeom>
              <a:blipFill>
                <a:blip r:embed="rId5"/>
                <a:stretch>
                  <a:fillRect r="-606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Соединительная линия уступом 9">
            <a:extLst>
              <a:ext uri="{FF2B5EF4-FFF2-40B4-BE49-F238E27FC236}">
                <a16:creationId xmlns:a16="http://schemas.microsoft.com/office/drawing/2014/main" xmlns="" id="{96B4DF04-EC8E-3142-B75B-4B5C82325817}"/>
              </a:ext>
            </a:extLst>
          </p:cNvPr>
          <p:cNvCxnSpPr>
            <a:cxnSpLocks/>
          </p:cNvCxnSpPr>
          <p:nvPr/>
        </p:nvCxnSpPr>
        <p:spPr>
          <a:xfrm rot="10800000">
            <a:off x="6084169" y="2281490"/>
            <a:ext cx="1336155" cy="277210"/>
          </a:xfrm>
          <a:prstGeom prst="bentConnector3">
            <a:avLst>
              <a:gd name="adj1" fmla="val 1022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2FD45BC7-73E1-E540-99CF-276F75D4B07B}"/>
              </a:ext>
            </a:extLst>
          </p:cNvPr>
          <p:cNvCxnSpPr/>
          <p:nvPr/>
        </p:nvCxnSpPr>
        <p:spPr>
          <a:xfrm>
            <a:off x="5939437" y="2610280"/>
            <a:ext cx="24019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DE200DF5-CDB9-B240-90B2-8111F3C6CDDA}"/>
              </a:ext>
            </a:extLst>
          </p:cNvPr>
          <p:cNvSpPr/>
          <p:nvPr/>
        </p:nvSpPr>
        <p:spPr>
          <a:xfrm rot="240914">
            <a:off x="6535282" y="2584493"/>
            <a:ext cx="78261" cy="87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  <a:endParaRPr lang="x-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8062E2E7-F582-4C4E-B41F-5BEEC90C7CE1}"/>
                  </a:ext>
                </a:extLst>
              </p:cNvPr>
              <p:cNvSpPr txBox="1"/>
              <p:nvPr/>
            </p:nvSpPr>
            <p:spPr>
              <a:xfrm>
                <a:off x="6429018" y="2737597"/>
                <a:ext cx="288541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062E2E7-F582-4C4E-B41F-5BEEC90C7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018" y="2737597"/>
                <a:ext cx="288541" cy="838435"/>
              </a:xfrm>
              <a:prstGeom prst="rect">
                <a:avLst/>
              </a:prstGeom>
              <a:blipFill>
                <a:blip r:embed="rId6"/>
                <a:stretch>
                  <a:fillRect l="-34783" t="-1493" r="-34783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7CE96A75-4A77-2843-830E-CF4C4AF88DD5}"/>
              </a:ext>
            </a:extLst>
          </p:cNvPr>
          <p:cNvSpPr/>
          <p:nvPr/>
        </p:nvSpPr>
        <p:spPr>
          <a:xfrm>
            <a:off x="7359360" y="2571585"/>
            <a:ext cx="84212" cy="9778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042D9BFB-CF83-E54A-B6D6-212287E522E2}"/>
                  </a:ext>
                </a:extLst>
              </p:cNvPr>
              <p:cNvSpPr txBox="1"/>
              <p:nvPr/>
            </p:nvSpPr>
            <p:spPr>
              <a:xfrm>
                <a:off x="7257195" y="2707759"/>
                <a:ext cx="288541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42D9BFB-CF83-E54A-B6D6-212287E522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7195" y="2707759"/>
                <a:ext cx="288541" cy="838435"/>
              </a:xfrm>
              <a:prstGeom prst="rect">
                <a:avLst/>
              </a:prstGeom>
              <a:blipFill>
                <a:blip r:embed="rId7"/>
                <a:stretch>
                  <a:fillRect l="-29167" t="-1493" r="-25000" b="-134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Соединительная линия уступом 16">
            <a:extLst>
              <a:ext uri="{FF2B5EF4-FFF2-40B4-BE49-F238E27FC236}">
                <a16:creationId xmlns:a16="http://schemas.microsoft.com/office/drawing/2014/main" xmlns="" id="{CBCFD19E-3C59-464D-A9DD-E8643A86C54D}"/>
              </a:ext>
            </a:extLst>
          </p:cNvPr>
          <p:cNvCxnSpPr>
            <a:cxnSpLocks/>
          </p:cNvCxnSpPr>
          <p:nvPr/>
        </p:nvCxnSpPr>
        <p:spPr>
          <a:xfrm flipV="1">
            <a:off x="6547547" y="2067694"/>
            <a:ext cx="1533945" cy="504437"/>
          </a:xfrm>
          <a:prstGeom prst="bentConnector3">
            <a:avLst>
              <a:gd name="adj1" fmla="val 1493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9C121500-F734-C449-8863-F6541D3F8931}"/>
              </a:ext>
            </a:extLst>
          </p:cNvPr>
          <p:cNvSpPr/>
          <p:nvPr/>
        </p:nvSpPr>
        <p:spPr>
          <a:xfrm>
            <a:off x="6607591" y="2306501"/>
            <a:ext cx="773283" cy="2772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tx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tx2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bg1"/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xmlns="" id="{ACD77688-3053-9142-B4C2-25528ADAE373}"/>
                  </a:ext>
                </a:extLst>
              </p:cNvPr>
              <p:cNvSpPr/>
              <p:nvPr/>
            </p:nvSpPr>
            <p:spPr>
              <a:xfrm>
                <a:off x="1057023" y="4079093"/>
                <a:ext cx="5723823" cy="6258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sz="2400" b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/>
                        <a:ea typeface="Cambria Math"/>
                      </a:rPr>
                      <m:t>∈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(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;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𝟑</m:t>
                        </m:r>
                      </m:den>
                    </m:f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</m:t>
                    </m:r>
                  </m:oMath>
                </a14:m>
                <a:endParaRPr lang="ru-RU" sz="2400" b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ACD77688-3053-9142-B4C2-25528ADAE3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023" y="4079093"/>
                <a:ext cx="5723823" cy="625877"/>
              </a:xfrm>
              <a:prstGeom prst="rect">
                <a:avLst/>
              </a:prstGeom>
              <a:blipFill>
                <a:blip r:embed="rId8"/>
                <a:stretch>
                  <a:fillRect l="-1774" b="-6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0434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  <p:bldP spid="3" grpId="0"/>
      <p:bldP spid="12" grpId="0" animBg="1"/>
      <p:bldP spid="14" grpId="0"/>
      <p:bldP spid="15" grpId="0" animBg="1"/>
      <p:bldP spid="16" grpId="0"/>
      <p:bldP spid="22" grpId="0" animBg="1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520" y="891905"/>
            <a:ext cx="6961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неравенство:</a:t>
            </a:r>
            <a:endParaRPr lang="en-US" sz="32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7544" y="1635645"/>
                <a:ext cx="2446054" cy="10549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−25</m:t>
                              </m:r>
                            </m:e>
                          </m:rad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+6</m:t>
                          </m:r>
                        </m:den>
                      </m:f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5645"/>
                <a:ext cx="2446054" cy="1054969"/>
              </a:xfrm>
              <a:prstGeom prst="rect">
                <a:avLst/>
              </a:prstGeom>
              <a:blipFill>
                <a:blip r:embed="rId3"/>
                <a:stretch>
                  <a:fillRect b="-59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225058" y="2690614"/>
                <a:ext cx="83529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Найдём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множество допустимых значений неизвестной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58" y="2690614"/>
                <a:ext cx="8352928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168" t="-9211" r="-511" b="-30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88951448-7B67-B94C-B911-688A75B33A36}"/>
                  </a:ext>
                </a:extLst>
              </p:cNvPr>
              <p:cNvSpPr txBox="1"/>
              <p:nvPr/>
            </p:nvSpPr>
            <p:spPr>
              <a:xfrm>
                <a:off x="277013" y="3507854"/>
                <a:ext cx="2202398" cy="9955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−25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+6≠0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951448-7B67-B94C-B911-688A75B33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13" y="3507854"/>
                <a:ext cx="2202398" cy="995529"/>
              </a:xfrm>
              <a:prstGeom prst="rect">
                <a:avLst/>
              </a:prstGeom>
              <a:blipFill>
                <a:blip r:embed="rId5"/>
                <a:stretch>
                  <a:fillRect l="-81143" t="-226582" r="-3429" b="-32278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DC96DB-699A-8A43-B01B-F61737F2BD4A}"/>
                  </a:ext>
                </a:extLst>
              </p:cNvPr>
              <p:cNvSpPr txBox="1"/>
              <p:nvPr/>
            </p:nvSpPr>
            <p:spPr>
              <a:xfrm>
                <a:off x="3131840" y="3191821"/>
                <a:ext cx="1642629" cy="1652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≤−5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≥5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≠6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5DC96DB-699A-8A43-B01B-F61737F2B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191821"/>
                <a:ext cx="1642629" cy="1652504"/>
              </a:xfrm>
              <a:prstGeom prst="rect">
                <a:avLst/>
              </a:prstGeom>
              <a:blipFill>
                <a:blip r:embed="rId6"/>
                <a:stretch>
                  <a:fillRect l="-189231" t="-235878" r="-96923" b="-33358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E2C3DF71-6F34-0247-9555-F4074D73FF6A}"/>
                  </a:ext>
                </a:extLst>
              </p:cNvPr>
              <p:cNvSpPr txBox="1"/>
              <p:nvPr/>
            </p:nvSpPr>
            <p:spPr>
              <a:xfrm>
                <a:off x="5580112" y="3308872"/>
                <a:ext cx="2379690" cy="1418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&lt;−6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≤−5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2C3DF71-6F34-0247-9555-F4074D73F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3308872"/>
                <a:ext cx="2379690" cy="1418402"/>
              </a:xfrm>
              <a:prstGeom prst="rect">
                <a:avLst/>
              </a:prstGeom>
              <a:blipFill>
                <a:blip r:embed="rId7"/>
                <a:stretch>
                  <a:fillRect l="-110638" t="-232143" r="-15957" b="-3312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43432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7" grpId="0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79512" y="837709"/>
                <a:ext cx="878497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+6&gt;0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 мы можем возвести обе части заданного неравенства в квадрат: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37709"/>
                <a:ext cx="8784976" cy="830997"/>
              </a:xfrm>
              <a:prstGeom prst="rect">
                <a:avLst/>
              </a:prstGeom>
              <a:blipFill>
                <a:blip r:embed="rId3"/>
                <a:stretch>
                  <a:fillRect l="-1009" t="-5970" b="-149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DFD4EAA5-4EB5-1242-8044-E28697255E31}"/>
                  </a:ext>
                </a:extLst>
              </p:cNvPr>
              <p:cNvSpPr txBox="1"/>
              <p:nvPr/>
            </p:nvSpPr>
            <p:spPr>
              <a:xfrm>
                <a:off x="215443" y="1995686"/>
                <a:ext cx="3199081" cy="17513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</a:rPr>
                                        <m:t>−6</m:t>
                                      </m:r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&lt;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≤−5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≥5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ad>
                                <m:radPr>
                                  <m:degHide m:val="on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−25</m:t>
                                  </m:r>
                                </m:e>
                              </m:rad>
                              <m:r>
                                <a:rPr lang="x-none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D4EAA5-4EB5-1242-8044-E28697255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43" y="1995686"/>
                <a:ext cx="3199081" cy="1751377"/>
              </a:xfrm>
              <a:prstGeom prst="rect">
                <a:avLst/>
              </a:prstGeom>
              <a:blipFill>
                <a:blip r:embed="rId4"/>
                <a:stretch>
                  <a:fillRect l="-39130" t="-122143" r="-2372" b="-1435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76DAA83F-CDB3-B348-A787-0B583BD6CC3D}"/>
                  </a:ext>
                </a:extLst>
              </p:cNvPr>
              <p:cNvSpPr txBox="1"/>
              <p:nvPr/>
            </p:nvSpPr>
            <p:spPr>
              <a:xfrm>
                <a:off x="3779912" y="2018215"/>
                <a:ext cx="4356577" cy="16525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</a:rPr>
                                        <m:t>−6</m:t>
                                      </m:r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&lt;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≤−5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≥5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sSup>
                                <m:sSupPr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−25</m:t>
                              </m:r>
                              <m:r>
                                <a:rPr lang="x-none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sSup>
                                <m:sSupPr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+12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+36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DAA83F-CDB3-B348-A787-0B583BD6C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912" y="2018215"/>
                <a:ext cx="4356577" cy="1652504"/>
              </a:xfrm>
              <a:prstGeom prst="rect">
                <a:avLst/>
              </a:prstGeom>
              <a:blipFill>
                <a:blip r:embed="rId5"/>
                <a:stretch>
                  <a:fillRect l="-71221" t="-235115" r="-1744" b="-33435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65587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5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DFD4EAA5-4EB5-1242-8044-E28697255E31}"/>
                  </a:ext>
                </a:extLst>
              </p:cNvPr>
              <p:cNvSpPr txBox="1"/>
              <p:nvPr/>
            </p:nvSpPr>
            <p:spPr>
              <a:xfrm>
                <a:off x="251520" y="1059582"/>
                <a:ext cx="2625206" cy="20471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d>
                                <m:dPr>
                                  <m:begChr m:val="["/>
                                  <m:endChr m:val=""/>
                                  <m:ctrlPr>
                                    <a:rPr lang="x-none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eqArr>
                                    <m:eqArrPr>
                                      <m:ctrlPr>
                                        <a:rPr lang="x-none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eqArrPr>
                                    <m:e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</a:rPr>
                                        <m:t>−6</m:t>
                                      </m:r>
                                      <m:r>
                                        <a:rPr lang="ru-RU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&lt;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≤−5</m:t>
                                      </m:r>
                                    </m:e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≥5</m:t>
                                      </m:r>
                                    </m:e>
                                  </m:eqArr>
                                </m:e>
                              </m:d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D4EAA5-4EB5-1242-8044-E28697255E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059582"/>
                <a:ext cx="2625206" cy="2047163"/>
              </a:xfrm>
              <a:prstGeom prst="rect">
                <a:avLst/>
              </a:prstGeom>
              <a:blipFill>
                <a:blip r:embed="rId3"/>
                <a:stretch>
                  <a:fillRect l="-58654" t="-106173" r="-2885" b="-10987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05E69A3C-0807-1749-ACF7-86BFFE6923C8}"/>
                  </a:ext>
                </a:extLst>
              </p:cNvPr>
              <p:cNvSpPr txBox="1"/>
              <p:nvPr/>
            </p:nvSpPr>
            <p:spPr>
              <a:xfrm>
                <a:off x="3419872" y="1456906"/>
                <a:ext cx="2646878" cy="14184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x-none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x-none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61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&lt;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≤−5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≥5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E69A3C-0807-1749-ACF7-86BFFE6923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1456906"/>
                <a:ext cx="2646878" cy="1418402"/>
              </a:xfrm>
              <a:prstGeom prst="rect">
                <a:avLst/>
              </a:prstGeom>
              <a:blipFill>
                <a:blip r:embed="rId4"/>
                <a:stretch>
                  <a:fillRect l="-99522" t="-230088" r="-3828" b="-3283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6A6FAA02-0602-D944-90B3-48D6E28CB3BF}"/>
                  </a:ext>
                </a:extLst>
              </p:cNvPr>
              <p:cNvSpPr txBox="1"/>
              <p:nvPr/>
            </p:nvSpPr>
            <p:spPr>
              <a:xfrm>
                <a:off x="395536" y="3124710"/>
                <a:ext cx="8352928" cy="13837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&lt;−6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заданное неравенство обязательно выполняется.</a:t>
                </a:r>
              </a:p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−∞;−</m:t>
                        </m:r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d>
                      <m:dPr>
                        <m:endChr m:val="]"/>
                        <m:ctrlP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𝟔𝟏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accent3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𝟏𝟐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;−</m:t>
                        </m:r>
                        <m:r>
                          <a:rPr lang="en-US" sz="2400" b="1" i="1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e>
                    </m:d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∪[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;∞)</m:t>
                    </m:r>
                  </m:oMath>
                </a14:m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6FAA02-0602-D944-90B3-48D6E28CB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124710"/>
                <a:ext cx="8352928" cy="1383712"/>
              </a:xfrm>
              <a:prstGeom prst="rect">
                <a:avLst/>
              </a:prstGeom>
              <a:blipFill>
                <a:blip r:embed="rId5"/>
                <a:stretch>
                  <a:fillRect l="-1216" t="-4545" b="-181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6719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РЕШЕНИЕ ПРИМЕРОВ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3508" y="2253443"/>
            <a:ext cx="6961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r>
              <a:rPr lang="en-US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8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Решите неравенство:</a:t>
            </a:r>
            <a:endParaRPr lang="en-US" sz="28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414AF2F-0FEC-6042-ABF1-3F8F6EBFEAC1}"/>
              </a:ext>
            </a:extLst>
          </p:cNvPr>
          <p:cNvSpPr txBox="1"/>
          <p:nvPr/>
        </p:nvSpPr>
        <p:spPr>
          <a:xfrm>
            <a:off x="143508" y="709645"/>
            <a:ext cx="8856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Замена переменной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Этот метод аналогичен соответствующему методу замены переменной, использованному при решении иррациональных уравнений.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F60AD152-4F44-7C47-B117-12A456D53A6A}"/>
                  </a:ext>
                </a:extLst>
              </p:cNvPr>
              <p:cNvSpPr txBox="1"/>
              <p:nvPr/>
            </p:nvSpPr>
            <p:spPr>
              <a:xfrm>
                <a:off x="143508" y="3003238"/>
                <a:ext cx="3498586" cy="4513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−9</m:t>
                      </m:r>
                      <m:rad>
                        <m:radPr>
                          <m:ctrlPr>
                            <a:rPr lang="ru-RU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ru-RU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g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+18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60AD152-4F44-7C47-B117-12A456D53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3003238"/>
                <a:ext cx="3498586" cy="451342"/>
              </a:xfrm>
              <a:prstGeom prst="rect">
                <a:avLst/>
              </a:prstGeom>
              <a:blipFill>
                <a:blip r:embed="rId3"/>
                <a:stretch>
                  <a:fillRect r="-2174" b="-108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4CA096AF-DC01-7041-B371-0DE5D7AD6DC9}"/>
                  </a:ext>
                </a:extLst>
              </p:cNvPr>
              <p:cNvSpPr txBox="1"/>
              <p:nvPr/>
            </p:nvSpPr>
            <p:spPr>
              <a:xfrm>
                <a:off x="251520" y="3610069"/>
                <a:ext cx="3854645" cy="4513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</a:rPr>
                        <m:t>−9</m:t>
                      </m:r>
                      <m:rad>
                        <m:ra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ru-RU" i="1">
                              <a:latin typeface="Cambria Math" panose="02040503050406030204" pitchFamily="18" charset="0"/>
                            </a:rPr>
                            <m:t>4</m:t>
                          </m:r>
                        </m:deg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ad>
                            <m:radPr>
                              <m:ctrlP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rad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+18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x-none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A096AF-DC01-7041-B371-0DE5D7AD6D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610069"/>
                <a:ext cx="3854645" cy="451342"/>
              </a:xfrm>
              <a:prstGeom prst="rect">
                <a:avLst/>
              </a:prstGeom>
              <a:blipFill>
                <a:blip r:embed="rId4"/>
                <a:stretch>
                  <a:fillRect t="-2778" r="-1639"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ABB78456-C9CF-6041-AD85-481E8FD7ECE0}"/>
                  </a:ext>
                </a:extLst>
              </p:cNvPr>
              <p:cNvSpPr txBox="1"/>
              <p:nvPr/>
            </p:nvSpPr>
            <p:spPr>
              <a:xfrm>
                <a:off x="251520" y="4210717"/>
                <a:ext cx="2276264" cy="45134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ru-RU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ru-RU" b="0" i="0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t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lang="x-none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B78456-C9CF-6041-AD85-481E8FD7EC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210717"/>
                <a:ext cx="2276264" cy="451342"/>
              </a:xfrm>
              <a:prstGeom prst="rect">
                <a:avLst/>
              </a:prstGeom>
              <a:blipFill>
                <a:blip r:embed="rId5"/>
                <a:stretch>
                  <a:fillRect l="-4420" t="-5405" r="-4420" b="-3513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53306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ea5f318c5b8995abcd1aa7c832e16aa7c36b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15243</TotalTime>
  <Words>182</Words>
  <Application>Microsoft Office PowerPoint</Application>
  <PresentationFormat>Экран (16:9)</PresentationFormat>
  <Paragraphs>75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1286</cp:revision>
  <dcterms:created xsi:type="dcterms:W3CDTF">2020-04-09T07:32:19Z</dcterms:created>
  <dcterms:modified xsi:type="dcterms:W3CDTF">2021-01-04T05:44:58Z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