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17" r:id="rId3"/>
    <p:sldId id="1637" r:id="rId4"/>
    <p:sldId id="1632" r:id="rId5"/>
    <p:sldId id="1633" r:id="rId6"/>
    <p:sldId id="1634" r:id="rId7"/>
    <p:sldId id="1618" r:id="rId8"/>
    <p:sldId id="1638" r:id="rId9"/>
    <p:sldId id="1635" r:id="rId10"/>
    <p:sldId id="1636" r:id="rId11"/>
    <p:sldId id="1535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4603" autoAdjust="0"/>
  </p:normalViewPr>
  <p:slideViewPr>
    <p:cSldViewPr>
      <p:cViewPr varScale="1">
        <p:scale>
          <a:sx n="70" d="100"/>
          <a:sy n="70" d="100"/>
        </p:scale>
        <p:origin x="734" y="4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19476"/>
            <a:ext cx="4968552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ПРОСТЫЕ ИРРАЦИОНАЛЬНЫЕ НЕРАВЕНСТВА 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(1-</a:t>
            </a: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часть</a:t>
            </a:r>
            <a:r>
              <a:rPr lang="en-US" sz="32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2211710"/>
            <a:ext cx="504056" cy="9361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835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4835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444207" y="475553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11" y="1804685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9" y="3219822"/>
            <a:ext cx="504056" cy="122413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456" y="915565"/>
            <a:ext cx="397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296183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𝟏𝟖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&lt;</m:t>
                      </m:r>
                      <m:r>
                        <a:rPr lang="en-US" b="1" i="0" smtClean="0"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2961836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740200" y="4394243"/>
                <a:ext cx="35195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𝟏𝟖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00" y="4394243"/>
                <a:ext cx="3519580" cy="461665"/>
              </a:xfrm>
              <a:prstGeom prst="rect">
                <a:avLst/>
              </a:prstGeom>
              <a:blipFill>
                <a:blip r:embed="rId4"/>
                <a:stretch>
                  <a:fillRect l="-2878" t="-127027" b="-1918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23369" y="2374177"/>
                <a:ext cx="1955664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9" y="2374177"/>
                <a:ext cx="1955664" cy="10749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395536" y="4460621"/>
            <a:ext cx="5248223" cy="1353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14830" y="4392349"/>
            <a:ext cx="147805" cy="1478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99592" y="4392349"/>
            <a:ext cx="147805" cy="147805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54974" y="460436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-18</a:t>
            </a:r>
            <a:endParaRPr lang="ru-RU" sz="1800" dirty="0"/>
          </a:p>
        </p:txBody>
      </p:sp>
      <p:sp>
        <p:nvSpPr>
          <p:cNvPr id="28" name="Дуга 43"/>
          <p:cNvSpPr/>
          <p:nvPr/>
        </p:nvSpPr>
        <p:spPr>
          <a:xfrm flipH="1">
            <a:off x="4457228" y="4061735"/>
            <a:ext cx="1186531" cy="324983"/>
          </a:xfrm>
          <a:custGeom>
            <a:avLst/>
            <a:gdLst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3" fmla="*/ 1147720 w 2295439"/>
              <a:gd name="connsiteY3" fmla="*/ 324983 h 649966"/>
              <a:gd name="connsiteX4" fmla="*/ 1003435 w 2295439"/>
              <a:gd name="connsiteY4" fmla="*/ 2578 h 649966"/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0" fmla="*/ 538480 w 1830485"/>
              <a:gd name="connsiteY0" fmla="*/ 257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  <a:gd name="connsiteX3" fmla="*/ 682765 w 1830485"/>
              <a:gd name="connsiteY3" fmla="*/ 324983 h 324983"/>
              <a:gd name="connsiteX4" fmla="*/ 538480 w 1830485"/>
              <a:gd name="connsiteY4" fmla="*/ 2578 h 324983"/>
              <a:gd name="connsiteX0" fmla="*/ 0 w 1830485"/>
              <a:gd name="connsiteY0" fmla="*/ 1273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0485" h="324983" stroke="0" extrusionOk="0">
                <a:moveTo>
                  <a:pt x="538480" y="2578"/>
                </a:moveTo>
                <a:cubicBezTo>
                  <a:pt x="655429" y="-1618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  <a:lnTo>
                  <a:pt x="682765" y="324983"/>
                </a:lnTo>
                <a:lnTo>
                  <a:pt x="538480" y="2578"/>
                </a:lnTo>
                <a:close/>
              </a:path>
              <a:path w="1830485" h="324983" fill="none">
                <a:moveTo>
                  <a:pt x="0" y="12738"/>
                </a:moveTo>
                <a:cubicBezTo>
                  <a:pt x="116949" y="8542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43"/>
          <p:cNvSpPr/>
          <p:nvPr/>
        </p:nvSpPr>
        <p:spPr>
          <a:xfrm>
            <a:off x="523368" y="4034813"/>
            <a:ext cx="1843125" cy="324983"/>
          </a:xfrm>
          <a:custGeom>
            <a:avLst/>
            <a:gdLst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3" fmla="*/ 1147720 w 2295439"/>
              <a:gd name="connsiteY3" fmla="*/ 324983 h 649966"/>
              <a:gd name="connsiteX4" fmla="*/ 1003435 w 2295439"/>
              <a:gd name="connsiteY4" fmla="*/ 2578 h 649966"/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0" fmla="*/ 538480 w 1830485"/>
              <a:gd name="connsiteY0" fmla="*/ 257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  <a:gd name="connsiteX3" fmla="*/ 682765 w 1830485"/>
              <a:gd name="connsiteY3" fmla="*/ 324983 h 324983"/>
              <a:gd name="connsiteX4" fmla="*/ 538480 w 1830485"/>
              <a:gd name="connsiteY4" fmla="*/ 2578 h 324983"/>
              <a:gd name="connsiteX0" fmla="*/ 0 w 1830485"/>
              <a:gd name="connsiteY0" fmla="*/ 1273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0485" h="324983" stroke="0" extrusionOk="0">
                <a:moveTo>
                  <a:pt x="538480" y="2578"/>
                </a:moveTo>
                <a:cubicBezTo>
                  <a:pt x="655429" y="-1618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  <a:lnTo>
                  <a:pt x="682765" y="324983"/>
                </a:lnTo>
                <a:lnTo>
                  <a:pt x="538480" y="2578"/>
                </a:lnTo>
                <a:close/>
              </a:path>
              <a:path w="1830485" h="324983" fill="none">
                <a:moveTo>
                  <a:pt x="0" y="12738"/>
                </a:moveTo>
                <a:cubicBezTo>
                  <a:pt x="116949" y="8542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950351" y="4071182"/>
            <a:ext cx="2480002" cy="631071"/>
          </a:xfrm>
          <a:prstGeom prst="arc">
            <a:avLst>
              <a:gd name="adj1" fmla="val 10733373"/>
              <a:gd name="adj2" fmla="val 472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62635" y="1393816"/>
                <a:ext cx="2369431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18+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18+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(2−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35" y="1393816"/>
                <a:ext cx="2369431" cy="1074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47184" y="1393816"/>
                <a:ext cx="2705612" cy="944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Cambria Math" panose="02040503050406030204" pitchFamily="18" charset="0"/>
                        </a:rPr>
                        <m:t>=&gt;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≥−18,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≤2,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−14&gt;0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84" y="1393816"/>
                <a:ext cx="2705612" cy="944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290602" y="2609592"/>
                <a:ext cx="2226314" cy="908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=&gt;</m:t>
                      </m:r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−18≤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&lt;−2,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&gt;7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02" y="2609592"/>
                <a:ext cx="2226314" cy="9087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6181462" y="2863892"/>
                <a:ext cx="23169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=&gt;−18≤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&lt;−2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462" y="2863892"/>
                <a:ext cx="231698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/>
          <p:cNvSpPr/>
          <p:nvPr/>
        </p:nvSpPr>
        <p:spPr>
          <a:xfrm>
            <a:off x="2292590" y="4386718"/>
            <a:ext cx="147805" cy="1478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96211" y="45722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11" y="4572272"/>
                <a:ext cx="385041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77791" y="4573588"/>
                <a:ext cx="577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91" y="4573588"/>
                <a:ext cx="577402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вал 31"/>
          <p:cNvSpPr/>
          <p:nvPr/>
        </p:nvSpPr>
        <p:spPr>
          <a:xfrm>
            <a:off x="4383327" y="4400254"/>
            <a:ext cx="147805" cy="1478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64708" y="4580177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708" y="4580177"/>
                <a:ext cx="38504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Дуга 33"/>
          <p:cNvSpPr/>
          <p:nvPr/>
        </p:nvSpPr>
        <p:spPr>
          <a:xfrm>
            <a:off x="950351" y="4096929"/>
            <a:ext cx="1416141" cy="631071"/>
          </a:xfrm>
          <a:prstGeom prst="arc">
            <a:avLst>
              <a:gd name="adj1" fmla="val 10733373"/>
              <a:gd name="adj2" fmla="val 121852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214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6" grpId="0"/>
      <p:bldP spid="3" grpId="0"/>
      <p:bldP spid="23" grpId="0" animBg="1"/>
      <p:bldP spid="25" grpId="0" animBg="1"/>
      <p:bldP spid="26" grpId="0"/>
      <p:bldP spid="28" grpId="0" animBg="1"/>
      <p:bldP spid="29" grpId="0" animBg="1"/>
      <p:bldP spid="8" grpId="0" animBg="1"/>
      <p:bldP spid="5" grpId="0"/>
      <p:bldP spid="9" grpId="0"/>
      <p:bldP spid="10" grpId="0"/>
      <p:bldP spid="11" grpId="0"/>
      <p:bldP spid="27" grpId="0" animBg="1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endParaRPr lang="ru-RU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048" y="809005"/>
            <a:ext cx="77173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неравенств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4374" y="1439767"/>
                <a:ext cx="4161973" cy="860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1)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−5)≤4(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+3),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−1&gt;−5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74" y="1439767"/>
                <a:ext cx="4161973" cy="8606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737832" y="4284069"/>
            <a:ext cx="383417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977795" y="4216542"/>
            <a:ext cx="144016" cy="144016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738397" y="4204886"/>
            <a:ext cx="144016" cy="14401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2865499" y="4381789"/>
                <a:ext cx="368613" cy="66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99" y="4381789"/>
                <a:ext cx="368613" cy="6689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1439149" y="4445335"/>
                <a:ext cx="74251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9" y="4445335"/>
                <a:ext cx="74251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580112" y="4407560"/>
                <a:ext cx="2746906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rgbClr val="00B050"/>
                    </a:solidFill>
                  </a:rPr>
                  <a:t>Ответ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407560"/>
                <a:ext cx="2746906" cy="645048"/>
              </a:xfrm>
              <a:prstGeom prst="rect">
                <a:avLst/>
              </a:prstGeom>
              <a:blipFill>
                <a:blip r:embed="rId6"/>
                <a:stretch>
                  <a:fillRect l="-3226" b="-784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93731" y="1461086"/>
                <a:ext cx="4399409" cy="817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−10−12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≤4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+5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731" y="1461086"/>
                <a:ext cx="4399409" cy="8179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6507" y="2747945"/>
                <a:ext cx="2003112" cy="814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0" smtClean="0">
                                  <a:latin typeface="Cambria Math"/>
                                </a:rPr>
                                <m:t>−22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≤2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x</m:t>
                              </m:r>
                            </m:e>
                            <m:e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800" b="0" i="0" smtClean="0">
                                  <a:latin typeface="Cambria Math"/>
                                  <a:ea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07" y="2747945"/>
                <a:ext cx="2003112" cy="8142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08960" y="2427734"/>
                <a:ext cx="3428729" cy="146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−11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60" y="2427734"/>
                <a:ext cx="3428729" cy="1467966"/>
              </a:xfrm>
              <a:prstGeom prst="rect">
                <a:avLst/>
              </a:prstGeom>
              <a:blipFill>
                <a:blip r:embed="rId9"/>
                <a:stretch>
                  <a:fillRect l="-48708" t="-215517" r="-4059" b="-3068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Дуга 39"/>
          <p:cNvSpPr/>
          <p:nvPr/>
        </p:nvSpPr>
        <p:spPr>
          <a:xfrm flipH="1">
            <a:off x="3049801" y="3875715"/>
            <a:ext cx="2134242" cy="323649"/>
          </a:xfrm>
          <a:custGeom>
            <a:avLst/>
            <a:gdLst>
              <a:gd name="connsiteX0" fmla="*/ 1105491 w 2386292"/>
              <a:gd name="connsiteY0" fmla="*/ 849 h 628675"/>
              <a:gd name="connsiteX1" fmla="*/ 1427022 w 2386292"/>
              <a:gd name="connsiteY1" fmla="*/ 6097 h 628675"/>
              <a:gd name="connsiteX2" fmla="*/ 2386293 w 2386292"/>
              <a:gd name="connsiteY2" fmla="*/ 314337 h 628675"/>
              <a:gd name="connsiteX3" fmla="*/ 1193146 w 2386292"/>
              <a:gd name="connsiteY3" fmla="*/ 314338 h 628675"/>
              <a:gd name="connsiteX4" fmla="*/ 1105491 w 2386292"/>
              <a:gd name="connsiteY4" fmla="*/ 849 h 628675"/>
              <a:gd name="connsiteX0" fmla="*/ 1105491 w 2386292"/>
              <a:gd name="connsiteY0" fmla="*/ 849 h 628675"/>
              <a:gd name="connsiteX1" fmla="*/ 1427022 w 2386292"/>
              <a:gd name="connsiteY1" fmla="*/ 6097 h 628675"/>
              <a:gd name="connsiteX2" fmla="*/ 2386293 w 2386292"/>
              <a:gd name="connsiteY2" fmla="*/ 314337 h 628675"/>
              <a:gd name="connsiteX0" fmla="*/ 853440 w 2134242"/>
              <a:gd name="connsiteY0" fmla="*/ 10160 h 323649"/>
              <a:gd name="connsiteX1" fmla="*/ 1174971 w 2134242"/>
              <a:gd name="connsiteY1" fmla="*/ 15408 h 323649"/>
              <a:gd name="connsiteX2" fmla="*/ 2134242 w 2134242"/>
              <a:gd name="connsiteY2" fmla="*/ 323648 h 323649"/>
              <a:gd name="connsiteX3" fmla="*/ 941095 w 2134242"/>
              <a:gd name="connsiteY3" fmla="*/ 323649 h 323649"/>
              <a:gd name="connsiteX4" fmla="*/ 853440 w 2134242"/>
              <a:gd name="connsiteY4" fmla="*/ 10160 h 323649"/>
              <a:gd name="connsiteX0" fmla="*/ 0 w 2134242"/>
              <a:gd name="connsiteY0" fmla="*/ 0 h 323649"/>
              <a:gd name="connsiteX1" fmla="*/ 1174971 w 2134242"/>
              <a:gd name="connsiteY1" fmla="*/ 15408 h 323649"/>
              <a:gd name="connsiteX2" fmla="*/ 2134242 w 2134242"/>
              <a:gd name="connsiteY2" fmla="*/ 323648 h 32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4242" h="323649" stroke="0" extrusionOk="0">
                <a:moveTo>
                  <a:pt x="853440" y="10160"/>
                </a:moveTo>
                <a:cubicBezTo>
                  <a:pt x="961025" y="8072"/>
                  <a:pt x="1069187" y="9838"/>
                  <a:pt x="1174971" y="15408"/>
                </a:cubicBezTo>
                <a:cubicBezTo>
                  <a:pt x="1732733" y="44781"/>
                  <a:pt x="2134242" y="173797"/>
                  <a:pt x="2134242" y="323648"/>
                </a:cubicBezTo>
                <a:lnTo>
                  <a:pt x="941095" y="323649"/>
                </a:lnTo>
                <a:lnTo>
                  <a:pt x="853440" y="10160"/>
                </a:lnTo>
                <a:close/>
              </a:path>
              <a:path w="2134242" h="323649" fill="none">
                <a:moveTo>
                  <a:pt x="0" y="0"/>
                </a:moveTo>
                <a:lnTo>
                  <a:pt x="1174971" y="15408"/>
                </a:lnTo>
                <a:cubicBezTo>
                  <a:pt x="1732733" y="44781"/>
                  <a:pt x="2134242" y="173797"/>
                  <a:pt x="2134242" y="3236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flipH="1">
            <a:off x="1821120" y="3797194"/>
            <a:ext cx="2935331" cy="385039"/>
          </a:xfrm>
          <a:custGeom>
            <a:avLst/>
            <a:gdLst>
              <a:gd name="connsiteX0" fmla="*/ 1611699 w 3398949"/>
              <a:gd name="connsiteY0" fmla="*/ 420 h 628675"/>
              <a:gd name="connsiteX1" fmla="*/ 1935662 w 3398949"/>
              <a:gd name="connsiteY1" fmla="*/ 3051 h 628675"/>
              <a:gd name="connsiteX2" fmla="*/ 3398950 w 3398949"/>
              <a:gd name="connsiteY2" fmla="*/ 314339 h 628675"/>
              <a:gd name="connsiteX3" fmla="*/ 1699475 w 3398949"/>
              <a:gd name="connsiteY3" fmla="*/ 314338 h 628675"/>
              <a:gd name="connsiteX4" fmla="*/ 1611699 w 3398949"/>
              <a:gd name="connsiteY4" fmla="*/ 420 h 628675"/>
              <a:gd name="connsiteX0" fmla="*/ 1611699 w 3398949"/>
              <a:gd name="connsiteY0" fmla="*/ 420 h 628675"/>
              <a:gd name="connsiteX1" fmla="*/ 1935662 w 3398949"/>
              <a:gd name="connsiteY1" fmla="*/ 3051 h 628675"/>
              <a:gd name="connsiteX2" fmla="*/ 3398950 w 3398949"/>
              <a:gd name="connsiteY2" fmla="*/ 314339 h 628675"/>
              <a:gd name="connsiteX0" fmla="*/ 1148080 w 2935331"/>
              <a:gd name="connsiteY0" fmla="*/ 71120 h 385039"/>
              <a:gd name="connsiteX1" fmla="*/ 1472043 w 2935331"/>
              <a:gd name="connsiteY1" fmla="*/ 73751 h 385039"/>
              <a:gd name="connsiteX2" fmla="*/ 2935331 w 2935331"/>
              <a:gd name="connsiteY2" fmla="*/ 385039 h 385039"/>
              <a:gd name="connsiteX3" fmla="*/ 1235856 w 2935331"/>
              <a:gd name="connsiteY3" fmla="*/ 385038 h 385039"/>
              <a:gd name="connsiteX4" fmla="*/ 1148080 w 2935331"/>
              <a:gd name="connsiteY4" fmla="*/ 71120 h 385039"/>
              <a:gd name="connsiteX0" fmla="*/ 0 w 2935331"/>
              <a:gd name="connsiteY0" fmla="*/ 0 h 385039"/>
              <a:gd name="connsiteX1" fmla="*/ 1472043 w 2935331"/>
              <a:gd name="connsiteY1" fmla="*/ 73751 h 385039"/>
              <a:gd name="connsiteX2" fmla="*/ 2935331 w 2935331"/>
              <a:gd name="connsiteY2" fmla="*/ 385039 h 38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5331" h="385039" stroke="0" extrusionOk="0">
                <a:moveTo>
                  <a:pt x="1148080" y="71120"/>
                </a:moveTo>
                <a:lnTo>
                  <a:pt x="1472043" y="73751"/>
                </a:lnTo>
                <a:cubicBezTo>
                  <a:pt x="2311158" y="95532"/>
                  <a:pt x="2935331" y="228313"/>
                  <a:pt x="2935331" y="385039"/>
                </a:cubicBezTo>
                <a:lnTo>
                  <a:pt x="1235856" y="385038"/>
                </a:lnTo>
                <a:lnTo>
                  <a:pt x="1148080" y="71120"/>
                </a:lnTo>
                <a:close/>
              </a:path>
              <a:path w="2935331" h="385039" fill="none">
                <a:moveTo>
                  <a:pt x="0" y="0"/>
                </a:moveTo>
                <a:cubicBezTo>
                  <a:pt x="107988" y="877"/>
                  <a:pt x="1364055" y="72874"/>
                  <a:pt x="1472043" y="73751"/>
                </a:cubicBezTo>
                <a:cubicBezTo>
                  <a:pt x="2311158" y="95532"/>
                  <a:pt x="2935331" y="228313"/>
                  <a:pt x="2935331" y="38503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17749" y="145543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ИРРАЦИОНАЛЬНЫЕ НЕРАВЕНСТВА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87574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Неравенства, в которых неизвестное участвует под знаком корня называется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иррациональным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38529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иррационального неравенства естественно привести его к равносильному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возведения обоих его частей в соответствующую степень.</a:t>
            </a:r>
          </a:p>
        </p:txBody>
      </p:sp>
    </p:spTree>
    <p:extLst>
      <p:ext uri="{BB962C8B-B14F-4D97-AF65-F5344CB8AC3E}">
        <p14:creationId xmlns:p14="http://schemas.microsoft.com/office/powerpoint/2010/main" val="34751205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0312" y="72565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ИРРАЦИОНАЛЬНЫЕ НЕРАВЕНСТВА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1275606"/>
                <a:ext cx="2960682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1) 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75606"/>
                <a:ext cx="2960682" cy="632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95536" y="2067694"/>
                <a:ext cx="2960682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2) 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7694"/>
                <a:ext cx="2960682" cy="6328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0104" y="2931790"/>
                <a:ext cx="3237809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3) 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&gt;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4" y="2931790"/>
                <a:ext cx="3237809" cy="63280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80010" y="1324604"/>
                <a:ext cx="3521092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или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010" y="1324604"/>
                <a:ext cx="3521092" cy="632802"/>
              </a:xfrm>
              <a:prstGeom prst="rect">
                <a:avLst/>
              </a:prstGeom>
              <a:blipFill>
                <a:blip r:embed="rId6"/>
                <a:stretch>
                  <a:fillRect l="-3957" r="-1079" b="-2352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89674" y="2067694"/>
                <a:ext cx="3521092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или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𝐵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74" y="2067694"/>
                <a:ext cx="3521092" cy="632802"/>
              </a:xfrm>
              <a:prstGeom prst="rect">
                <a:avLst/>
              </a:prstGeom>
              <a:blipFill>
                <a:blip r:embed="rId7"/>
                <a:stretch>
                  <a:fillRect l="-3584" r="-1075" b="-254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953866" y="2931790"/>
                <a:ext cx="3961726" cy="6328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или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866" y="2931790"/>
                <a:ext cx="3961726" cy="632802"/>
              </a:xfrm>
              <a:prstGeom prst="rect">
                <a:avLst/>
              </a:prstGeom>
              <a:blipFill>
                <a:blip r:embed="rId8"/>
                <a:stretch>
                  <a:fillRect l="-3514" b="-254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2A39D51-7A34-3B46-B705-43F4906B39BA}"/>
              </a:ext>
            </a:extLst>
          </p:cNvPr>
          <p:cNvSpPr/>
          <p:nvPr/>
        </p:nvSpPr>
        <p:spPr>
          <a:xfrm>
            <a:off x="323528" y="903576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latin typeface="Arial" pitchFamily="34" charset="0"/>
                <a:cs typeface="Arial" pitchFamily="34" charset="0"/>
              </a:rPr>
              <a:t>Рассмотрим простейшие иррациональные неравенства вида: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47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-26975" y="-25609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9" y="163276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ИРРАЦИОНАЛЬНЫЕ НЕРАВЕНСТВА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1203598"/>
                <a:ext cx="8928992" cy="1619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Иррациональное неравенства вида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 аналогичное ему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равносильно системе неравенств: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03598"/>
                <a:ext cx="8928992" cy="1619546"/>
              </a:xfrm>
              <a:prstGeom prst="rect">
                <a:avLst/>
              </a:prstGeom>
              <a:blipFill>
                <a:blip r:embed="rId3"/>
                <a:stretch>
                  <a:fillRect l="-1420" r="-1420" b="-100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2643758"/>
                <a:ext cx="2708754" cy="1517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43758"/>
                <a:ext cx="2708754" cy="1517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75856" y="2643757"/>
                <a:ext cx="3692036" cy="1744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/>
                  <a:t>или 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)≥0.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643757"/>
                <a:ext cx="3692036" cy="1744837"/>
              </a:xfrm>
              <a:prstGeom prst="rect">
                <a:avLst/>
              </a:prstGeom>
              <a:blipFill>
                <a:blip r:embed="rId5"/>
                <a:stretch>
                  <a:fillRect l="-56164" t="-221014" r="-15753" b="-31449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6440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65719" y="97710"/>
            <a:ext cx="9108501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ИРРАЦИОНАЛЬНЫЕ НЕРАВЕНСТВА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36512" y="814547"/>
                <a:ext cx="8784976" cy="1045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Для того, чтобы решить неравенство вида</a:t>
                </a:r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r>
                      <a:rPr lang="uz-Cyrl-UZ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uz-Cyrl-UZ" sz="28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достаточно рассмотреть системы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814547"/>
                <a:ext cx="8784976" cy="1045030"/>
              </a:xfrm>
              <a:prstGeom prst="rect">
                <a:avLst/>
              </a:prstGeom>
              <a:blipFill rotWithShape="0">
                <a:blip r:embed="rId3"/>
                <a:stretch>
                  <a:fillRect t="-7602" b="-14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47864" y="1893625"/>
                <a:ext cx="2595006" cy="108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64" y="1893625"/>
                <a:ext cx="2595006" cy="10878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225797" y="1960374"/>
                <a:ext cx="2510239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или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)≥0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797" y="1960374"/>
                <a:ext cx="2510239" cy="1053494"/>
              </a:xfrm>
              <a:prstGeom prst="rect">
                <a:avLst/>
              </a:prstGeom>
              <a:blipFill>
                <a:blip r:embed="rId5"/>
                <a:stretch>
                  <a:fillRect l="-38693" t="-201190" r="-4523" b="-29285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5250" y="2996254"/>
                <a:ext cx="8784976" cy="1045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Иррациональное неравенства вида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&gt; </m:t>
                    </m:r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равносильно системе неравенств: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50" y="2996254"/>
                <a:ext cx="8784976" cy="1045030"/>
              </a:xfrm>
              <a:prstGeom prst="rect">
                <a:avLst/>
              </a:prstGeom>
              <a:blipFill>
                <a:blip r:embed="rId6"/>
                <a:stretch>
                  <a:fillRect l="-1445" b="-144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42870" y="4004224"/>
                <a:ext cx="2387640" cy="970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870" y="4004224"/>
                <a:ext cx="2387640" cy="970458"/>
              </a:xfrm>
              <a:prstGeom prst="rect">
                <a:avLst/>
              </a:prstGeom>
              <a:blipFill>
                <a:blip r:embed="rId7"/>
                <a:stretch>
                  <a:fillRect l="-69312" t="-219481" r="-1058" b="-328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729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91905"/>
            <a:ext cx="69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2823786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&lt;−</m:t>
                      </m:r>
                      <m:r>
                        <a:rPr lang="en-US" b="1" i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2823786" cy="600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7544" y="2571750"/>
                <a:ext cx="835292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Правая часть этого неравенства отрицательна, а левая принимает для всех допустимых значений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неотрицательные значения. Поэтому неравенство не имеет решений. </a:t>
                </a:r>
              </a:p>
              <a:p>
                <a:pPr algn="r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Решений не существует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71750"/>
                <a:ext cx="8352928" cy="1938992"/>
              </a:xfrm>
              <a:prstGeom prst="rect">
                <a:avLst/>
              </a:prstGeom>
              <a:blipFill>
                <a:blip r:embed="rId4"/>
                <a:stretch>
                  <a:fillRect l="-1062" t="-2597" r="-1214" b="-584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340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891905"/>
            <a:ext cx="6961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2.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00986" y="1720665"/>
                <a:ext cx="2600968" cy="591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&gt;</m:t>
                      </m:r>
                      <m:r>
                        <a:rPr lang="en-US" b="1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6" y="1720665"/>
                <a:ext cx="2600968" cy="591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549899" y="2354438"/>
                <a:ext cx="2079415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9" y="2354438"/>
                <a:ext cx="2079415" cy="538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549899" y="2974504"/>
                <a:ext cx="1921232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⇒ 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99" y="2974504"/>
                <a:ext cx="1921232" cy="538609"/>
              </a:xfrm>
              <a:prstGeom prst="rect">
                <a:avLst/>
              </a:prstGeom>
              <a:blipFill>
                <a:blip r:embed="rId5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027198" y="2949639"/>
                <a:ext cx="1698414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⇒ 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98" y="2949639"/>
                <a:ext cx="1698414" cy="538609"/>
              </a:xfrm>
              <a:prstGeom prst="rect">
                <a:avLst/>
              </a:prstGeom>
              <a:blipFill>
                <a:blip r:embed="rId6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910686" y="3998956"/>
                <a:ext cx="3046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400" b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;+∞)</m:t>
                        </m:r>
                      </m:e>
                    </m:d>
                  </m:oMath>
                </a14:m>
                <a:endParaRPr lang="ru-RU" sz="24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686" y="3998956"/>
                <a:ext cx="3046928" cy="461665"/>
              </a:xfrm>
              <a:prstGeom prst="rect">
                <a:avLst/>
              </a:prstGeom>
              <a:blipFill>
                <a:blip r:embed="rId7"/>
                <a:stretch>
                  <a:fillRect l="-3320" t="-121053" b="-1868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>
            <a:off x="1187624" y="4460621"/>
            <a:ext cx="331236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2755164" y="4386718"/>
            <a:ext cx="147805" cy="147805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30936" y="4504093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936" y="4504093"/>
                <a:ext cx="39626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flipH="1">
            <a:off x="2843805" y="4054181"/>
            <a:ext cx="1830485" cy="324983"/>
          </a:xfrm>
          <a:custGeom>
            <a:avLst/>
            <a:gdLst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3" fmla="*/ 1147720 w 2295439"/>
              <a:gd name="connsiteY3" fmla="*/ 324983 h 649966"/>
              <a:gd name="connsiteX4" fmla="*/ 1003435 w 2295439"/>
              <a:gd name="connsiteY4" fmla="*/ 2578 h 649966"/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0" fmla="*/ 538480 w 1830485"/>
              <a:gd name="connsiteY0" fmla="*/ 257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  <a:gd name="connsiteX3" fmla="*/ 682765 w 1830485"/>
              <a:gd name="connsiteY3" fmla="*/ 324983 h 324983"/>
              <a:gd name="connsiteX4" fmla="*/ 538480 w 1830485"/>
              <a:gd name="connsiteY4" fmla="*/ 2578 h 324983"/>
              <a:gd name="connsiteX0" fmla="*/ 0 w 1830485"/>
              <a:gd name="connsiteY0" fmla="*/ 1273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0485" h="324983" stroke="0" extrusionOk="0">
                <a:moveTo>
                  <a:pt x="538480" y="2578"/>
                </a:moveTo>
                <a:cubicBezTo>
                  <a:pt x="655429" y="-1618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  <a:lnTo>
                  <a:pt x="682765" y="324983"/>
                </a:lnTo>
                <a:lnTo>
                  <a:pt x="538480" y="2578"/>
                </a:lnTo>
                <a:close/>
              </a:path>
              <a:path w="1830485" h="324983" fill="none">
                <a:moveTo>
                  <a:pt x="0" y="12738"/>
                </a:moveTo>
                <a:cubicBezTo>
                  <a:pt x="116949" y="8542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91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3" grpId="0"/>
      <p:bldP spid="34" grpId="0"/>
      <p:bldP spid="35" grpId="0"/>
      <p:bldP spid="36" grpId="0"/>
      <p:bldP spid="39" grpId="0" animBg="1"/>
      <p:bldP spid="40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703535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РЕШЕНИЕ ПРИМЕРОВ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8456" y="915565"/>
            <a:ext cx="723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неравенство: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7544" y="1635645"/>
                <a:ext cx="232364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0" smtClean="0">
                          <a:latin typeface="Cambria Math"/>
                        </a:rPr>
                        <m:t>&lt;</m:t>
                      </m:r>
                      <m:r>
                        <a:rPr lang="en-US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35645"/>
                <a:ext cx="2323649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6203846" y="4265228"/>
                <a:ext cx="2592288" cy="657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846" y="4265228"/>
                <a:ext cx="2592288" cy="657168"/>
              </a:xfrm>
              <a:prstGeom prst="rect">
                <a:avLst/>
              </a:prstGeom>
              <a:blipFill>
                <a:blip r:embed="rId4"/>
                <a:stretch>
                  <a:fillRect l="-3902" t="-175000" r="-3902" b="-25192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7544" y="2393064"/>
                <a:ext cx="1819793" cy="465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rad>
                      <m:r>
                        <a:rPr lang="en-US" sz="2000" i="1">
                          <a:latin typeface="Cambria Math"/>
                        </a:rPr>
                        <m:t>&lt;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93064"/>
                <a:ext cx="1819793" cy="465064"/>
              </a:xfrm>
              <a:prstGeom prst="rect">
                <a:avLst/>
              </a:prstGeom>
              <a:blipFill rotWithShape="1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9608" y="3003798"/>
                <a:ext cx="1955664" cy="1074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)≥0.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8" y="3003798"/>
                <a:ext cx="1955664" cy="10749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75856" y="1484546"/>
                <a:ext cx="2813975" cy="893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800" b="0" i="0">
                                  <a:latin typeface="Cambria Math"/>
                                </a:rPr>
                                <m:t>−3&lt;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0"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800" b="0" i="0">
                                  <a:latin typeface="Cambria Math"/>
                                </a:rPr>
                                <m:t>−3≥0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484546"/>
                <a:ext cx="2813975" cy="8934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217454" y="1520545"/>
                <a:ext cx="2008306" cy="853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54" y="1520545"/>
                <a:ext cx="2008306" cy="8536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86347" y="2611991"/>
                <a:ext cx="1792991" cy="1303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347" y="2611991"/>
                <a:ext cx="1792991" cy="13038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1187624" y="4460621"/>
            <a:ext cx="3312368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14830" y="4392349"/>
            <a:ext cx="147805" cy="14780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90602" y="4509724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02" y="4509724"/>
                <a:ext cx="38504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Овал 24"/>
          <p:cNvSpPr/>
          <p:nvPr/>
        </p:nvSpPr>
        <p:spPr>
          <a:xfrm>
            <a:off x="2077665" y="4392349"/>
            <a:ext cx="147805" cy="147805"/>
          </a:xfrm>
          <a:prstGeom prst="ellipse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53437" y="4509724"/>
                <a:ext cx="37542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37" y="4509724"/>
                <a:ext cx="375424" cy="610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Дуга 43"/>
          <p:cNvSpPr/>
          <p:nvPr/>
        </p:nvSpPr>
        <p:spPr>
          <a:xfrm flipH="1">
            <a:off x="2151567" y="4044362"/>
            <a:ext cx="1830485" cy="324983"/>
          </a:xfrm>
          <a:custGeom>
            <a:avLst/>
            <a:gdLst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3" fmla="*/ 1147720 w 2295439"/>
              <a:gd name="connsiteY3" fmla="*/ 324983 h 649966"/>
              <a:gd name="connsiteX4" fmla="*/ 1003435 w 2295439"/>
              <a:gd name="connsiteY4" fmla="*/ 2578 h 649966"/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0" fmla="*/ 538480 w 1830485"/>
              <a:gd name="connsiteY0" fmla="*/ 257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  <a:gd name="connsiteX3" fmla="*/ 682765 w 1830485"/>
              <a:gd name="connsiteY3" fmla="*/ 324983 h 324983"/>
              <a:gd name="connsiteX4" fmla="*/ 538480 w 1830485"/>
              <a:gd name="connsiteY4" fmla="*/ 2578 h 324983"/>
              <a:gd name="connsiteX0" fmla="*/ 0 w 1830485"/>
              <a:gd name="connsiteY0" fmla="*/ 1273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0485" h="324983" stroke="0" extrusionOk="0">
                <a:moveTo>
                  <a:pt x="538480" y="2578"/>
                </a:moveTo>
                <a:cubicBezTo>
                  <a:pt x="655429" y="-1618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  <a:lnTo>
                  <a:pt x="682765" y="324983"/>
                </a:lnTo>
                <a:lnTo>
                  <a:pt x="538480" y="2578"/>
                </a:lnTo>
                <a:close/>
              </a:path>
              <a:path w="1830485" h="324983" fill="none">
                <a:moveTo>
                  <a:pt x="0" y="12738"/>
                </a:moveTo>
                <a:cubicBezTo>
                  <a:pt x="116949" y="8542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43"/>
          <p:cNvSpPr/>
          <p:nvPr/>
        </p:nvSpPr>
        <p:spPr>
          <a:xfrm>
            <a:off x="1911418" y="4067366"/>
            <a:ext cx="1529556" cy="324983"/>
          </a:xfrm>
          <a:custGeom>
            <a:avLst/>
            <a:gdLst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3" fmla="*/ 1147720 w 2295439"/>
              <a:gd name="connsiteY3" fmla="*/ 324983 h 649966"/>
              <a:gd name="connsiteX4" fmla="*/ 1003435 w 2295439"/>
              <a:gd name="connsiteY4" fmla="*/ 2578 h 649966"/>
              <a:gd name="connsiteX0" fmla="*/ 1003435 w 2295439"/>
              <a:gd name="connsiteY0" fmla="*/ 2578 h 649966"/>
              <a:gd name="connsiteX1" fmla="*/ 1354865 w 2295439"/>
              <a:gd name="connsiteY1" fmla="*/ 5337 h 649966"/>
              <a:gd name="connsiteX2" fmla="*/ 2295440 w 2295439"/>
              <a:gd name="connsiteY2" fmla="*/ 324983 h 649966"/>
              <a:gd name="connsiteX0" fmla="*/ 538480 w 1830485"/>
              <a:gd name="connsiteY0" fmla="*/ 257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  <a:gd name="connsiteX3" fmla="*/ 682765 w 1830485"/>
              <a:gd name="connsiteY3" fmla="*/ 324983 h 324983"/>
              <a:gd name="connsiteX4" fmla="*/ 538480 w 1830485"/>
              <a:gd name="connsiteY4" fmla="*/ 2578 h 324983"/>
              <a:gd name="connsiteX0" fmla="*/ 0 w 1830485"/>
              <a:gd name="connsiteY0" fmla="*/ 12738 h 324983"/>
              <a:gd name="connsiteX1" fmla="*/ 889910 w 1830485"/>
              <a:gd name="connsiteY1" fmla="*/ 5337 h 324983"/>
              <a:gd name="connsiteX2" fmla="*/ 1830485 w 1830485"/>
              <a:gd name="connsiteY2" fmla="*/ 324983 h 32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0485" h="324983" stroke="0" extrusionOk="0">
                <a:moveTo>
                  <a:pt x="538480" y="2578"/>
                </a:moveTo>
                <a:cubicBezTo>
                  <a:pt x="655429" y="-1618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  <a:lnTo>
                  <a:pt x="682765" y="324983"/>
                </a:lnTo>
                <a:lnTo>
                  <a:pt x="538480" y="2578"/>
                </a:lnTo>
                <a:close/>
              </a:path>
              <a:path w="1830485" h="324983" fill="none">
                <a:moveTo>
                  <a:pt x="0" y="12738"/>
                </a:moveTo>
                <a:cubicBezTo>
                  <a:pt x="116949" y="8542"/>
                  <a:pt x="773962" y="-688"/>
                  <a:pt x="889910" y="5337"/>
                </a:cubicBezTo>
                <a:cubicBezTo>
                  <a:pt x="1434787" y="33648"/>
                  <a:pt x="1830485" y="168123"/>
                  <a:pt x="1830485" y="324983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2151567" y="4078708"/>
            <a:ext cx="1319079" cy="631071"/>
          </a:xfrm>
          <a:prstGeom prst="arc">
            <a:avLst>
              <a:gd name="adj1" fmla="val 10733373"/>
              <a:gd name="adj2" fmla="val 50892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25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6" grpId="0"/>
      <p:bldP spid="2" grpId="0"/>
      <p:bldP spid="3" grpId="0"/>
      <p:bldP spid="4" grpId="0"/>
      <p:bldP spid="6" grpId="0"/>
      <p:bldP spid="7" grpId="0"/>
      <p:bldP spid="23" grpId="0" animBg="1"/>
      <p:bldP spid="24" grpId="0"/>
      <p:bldP spid="25" grpId="0" animBg="1"/>
      <p:bldP spid="26" grpId="0"/>
      <p:bldP spid="28" grpId="0" animBg="1"/>
      <p:bldP spid="2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9ff7f2335e44263d32625ababd656d124cd7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230</Words>
  <Application>Microsoft Office PowerPoint</Application>
  <PresentationFormat>Экран (16:9)</PresentationFormat>
  <Paragraphs>85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1272</cp:revision>
  <dcterms:created xsi:type="dcterms:W3CDTF">2020-04-09T07:32:19Z</dcterms:created>
  <dcterms:modified xsi:type="dcterms:W3CDTF">2021-01-04T05:43:55Z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