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1381" r:id="rId2"/>
    <p:sldId id="1617" r:id="rId3"/>
    <p:sldId id="1637" r:id="rId4"/>
    <p:sldId id="1632" r:id="rId5"/>
    <p:sldId id="1633" r:id="rId6"/>
    <p:sldId id="1634" r:id="rId7"/>
    <p:sldId id="1618" r:id="rId8"/>
    <p:sldId id="1638" r:id="rId9"/>
    <p:sldId id="1635" r:id="rId10"/>
    <p:sldId id="1636" r:id="rId11"/>
    <p:sldId id="1535" r:id="rId12"/>
  </p:sldIdLst>
  <p:sldSz cx="9144000" cy="5143500" type="screen16x9"/>
  <p:notesSz cx="5765800" cy="3244850"/>
  <p:custDataLst>
    <p:tags r:id="rId14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81" autoAdjust="0"/>
    <p:restoredTop sz="94603" autoAdjust="0"/>
  </p:normalViewPr>
  <p:slideViewPr>
    <p:cSldViewPr>
      <p:cViewPr varScale="1">
        <p:scale>
          <a:sx n="70" d="100"/>
          <a:sy n="70" d="100"/>
        </p:scale>
        <p:origin x="734" y="48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04.01.2021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58064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1/4/2021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42.pn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10" Type="http://schemas.openxmlformats.org/officeDocument/2006/relationships/image" Target="../media/image30.pn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971601" y="2319476"/>
            <a:ext cx="4968552" cy="2065034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lnSpc>
                <a:spcPts val="3099"/>
              </a:lnSpc>
              <a:spcBef>
                <a:spcPts val="175"/>
              </a:spcBef>
            </a:pPr>
            <a:r>
              <a:rPr lang="ru-RU" sz="32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32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sz="3200" b="1" dirty="0">
              <a:latin typeface="Arial"/>
              <a:cs typeface="Arial"/>
            </a:endParaRPr>
          </a:p>
          <a:p>
            <a:pPr marL="20131">
              <a:lnSpc>
                <a:spcPts val="4431"/>
              </a:lnSpc>
            </a:pPr>
            <a:r>
              <a:rPr lang="ru-RU" sz="3200" b="1" dirty="0">
                <a:solidFill>
                  <a:srgbClr val="002060"/>
                </a:solidFill>
                <a:latin typeface="Arial"/>
                <a:cs typeface="Arial"/>
              </a:rPr>
              <a:t>ПРОСТЫЕ ИРРАЦИОНАЛЬНЫЕ НЕРАВЕНСТВА </a:t>
            </a:r>
            <a:r>
              <a:rPr lang="en-US" sz="3200" b="1" dirty="0">
                <a:solidFill>
                  <a:srgbClr val="002060"/>
                </a:solidFill>
                <a:latin typeface="Arial"/>
                <a:cs typeface="Arial"/>
              </a:rPr>
              <a:t>(1-</a:t>
            </a:r>
            <a:r>
              <a:rPr lang="ru-RU" sz="3200" b="1" dirty="0">
                <a:solidFill>
                  <a:srgbClr val="002060"/>
                </a:solidFill>
                <a:latin typeface="Arial"/>
                <a:cs typeface="Arial"/>
              </a:rPr>
              <a:t>часть</a:t>
            </a:r>
            <a:r>
              <a:rPr lang="en-US" sz="3200" b="1" dirty="0">
                <a:solidFill>
                  <a:srgbClr val="002060"/>
                </a:solidFill>
                <a:latin typeface="Arial"/>
                <a:cs typeface="Arial"/>
              </a:rPr>
              <a:t>)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23529" y="2211710"/>
            <a:ext cx="504056" cy="9361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6444208" y="361576"/>
            <a:ext cx="1948355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6444208" y="361576"/>
            <a:ext cx="1948355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6444207" y="475553"/>
            <a:ext cx="1948356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r>
              <a:rPr lang="ru-RU" sz="3567" b="1" spc="16" dirty="0">
                <a:solidFill>
                  <a:srgbClr val="FEFEFE"/>
                </a:solidFill>
                <a:latin typeface="Arial"/>
                <a:cs typeface="Arial"/>
              </a:rPr>
              <a:t> класс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ru-RU" sz="5398" kern="0" spc="8" dirty="0">
                <a:solidFill>
                  <a:sysClr val="window" lastClr="FFFFFF"/>
                </a:solidFill>
              </a:rPr>
              <a:t>АЛГЕБРА</a:t>
            </a:r>
            <a:endParaRPr lang="en-US" sz="5398" kern="0" spc="8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xmlns="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xmlns="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xmlns="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xmlns="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xmlns="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0811" y="1804685"/>
            <a:ext cx="2776629" cy="28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23529" y="3219822"/>
            <a:ext cx="504056" cy="122413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703535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РЕШЕНИЕ ПРИМЕРОВ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88456" y="915565"/>
            <a:ext cx="39729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 </a:t>
            </a:r>
            <a:r>
              <a:rPr lang="en-US" sz="3200" b="1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3200" b="1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200" b="1" i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467544" y="1635645"/>
                <a:ext cx="2961836" cy="5912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𝟏𝟖</m:t>
                          </m:r>
                        </m:e>
                      </m:rad>
                      <m:r>
                        <a:rPr lang="en-US" b="1" i="0" smtClean="0">
                          <a:latin typeface="Cambria Math"/>
                        </a:rPr>
                        <m:t>&lt;</m:t>
                      </m:r>
                      <m:r>
                        <a:rPr lang="en-US" b="1" i="0" smtClean="0">
                          <a:latin typeface="Cambria Math"/>
                        </a:rPr>
                        <m:t>𝟐</m:t>
                      </m:r>
                      <m:r>
                        <a:rPr lang="en-US" b="1" i="0" smtClean="0">
                          <a:latin typeface="Cambria Math"/>
                        </a:rPr>
                        <m:t>−</m:t>
                      </m:r>
                      <m:r>
                        <a:rPr lang="en-US" b="1" i="0" smtClean="0">
                          <a:latin typeface="Cambria Math"/>
                        </a:rPr>
                        <m:t>𝐱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1635645"/>
                <a:ext cx="2961836" cy="59125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Прямоугольник 35"/>
              <p:cNvSpPr/>
              <p:nvPr/>
            </p:nvSpPr>
            <p:spPr>
              <a:xfrm>
                <a:off x="5740200" y="4394243"/>
                <a:ext cx="3519580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Ответ</a:t>
                </a:r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𝒙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∈</m:t>
                    </m:r>
                    <m:d>
                      <m:dPr>
                        <m:begChr m:val="["/>
                        <m:endChr m:val=""/>
                        <m:ctrlP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𝟏𝟖</m:t>
                        </m:r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;−</m:t>
                        </m:r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)</m:t>
                        </m:r>
                      </m:e>
                    </m:d>
                  </m:oMath>
                </a14:m>
                <a:endParaRPr lang="ru-RU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6" name="Прямоугольник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0200" y="4394243"/>
                <a:ext cx="3519580" cy="461665"/>
              </a:xfrm>
              <a:prstGeom prst="rect">
                <a:avLst/>
              </a:prstGeom>
              <a:blipFill>
                <a:blip r:embed="rId4"/>
                <a:stretch>
                  <a:fillRect l="-2878" t="-127027" b="-19189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523369" y="2374177"/>
                <a:ext cx="1955664" cy="10749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𝐴</m:t>
                              </m:r>
                              <m:d>
                                <m:dPr>
                                  <m:ctrlPr>
                                    <a:rPr lang="ru-RU" sz="20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i="1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</m:d>
                              <m:r>
                                <a:rPr lang="en-US" sz="2000" i="1">
                                  <a:latin typeface="Cambria Math"/>
                                </a:rPr>
                                <m:t>&lt;</m:t>
                              </m:r>
                              <m:sSup>
                                <m:sSupPr>
                                  <m:ctrlPr>
                                    <a:rPr lang="ru-RU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i="1">
                                      <a:latin typeface="Cambria Math"/>
                                    </a:rPr>
                                    <m:t>𝐵</m:t>
                                  </m:r>
                                </m:e>
                                <m:sup>
                                  <m:r>
                                    <a:rPr lang="en-US" sz="2000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d>
                                <m:dPr>
                                  <m:ctrlPr>
                                    <a:rPr lang="ru-RU" sz="20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i="1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</m:d>
                              <m:r>
                                <a:rPr lang="en-US" sz="2000" i="1">
                                  <a:latin typeface="Cambria Math"/>
                                </a:rPr>
                                <m:t>,</m:t>
                              </m:r>
                            </m:e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𝐴</m:t>
                              </m:r>
                              <m:d>
                                <m:dPr>
                                  <m:ctrlPr>
                                    <a:rPr lang="ru-RU" sz="20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i="1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</m:d>
                              <m:r>
                                <a:rPr lang="en-US" sz="2000" i="1">
                                  <a:latin typeface="Cambria Math"/>
                                </a:rPr>
                                <m:t>≥0,</m:t>
                              </m:r>
                            </m:e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𝐵</m:t>
                              </m:r>
                              <m:r>
                                <a:rPr lang="en-US" sz="2000" i="1">
                                  <a:latin typeface="Cambria Math"/>
                                </a:rPr>
                                <m:t>(</m:t>
                              </m:r>
                              <m:r>
                                <a:rPr lang="en-US" sz="2000" i="1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2000" i="1">
                                  <a:latin typeface="Cambria Math"/>
                                </a:rPr>
                                <m:t>)≥0.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369" y="2374177"/>
                <a:ext cx="1955664" cy="107491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Прямая со стрелкой 21"/>
          <p:cNvCxnSpPr/>
          <p:nvPr/>
        </p:nvCxnSpPr>
        <p:spPr>
          <a:xfrm>
            <a:off x="395536" y="4460621"/>
            <a:ext cx="5248223" cy="13535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Овал 22"/>
          <p:cNvSpPr/>
          <p:nvPr/>
        </p:nvSpPr>
        <p:spPr>
          <a:xfrm>
            <a:off x="3414830" y="4392349"/>
            <a:ext cx="147805" cy="147805"/>
          </a:xfrm>
          <a:prstGeom prst="ellipse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899592" y="4392349"/>
            <a:ext cx="147805" cy="147805"/>
          </a:xfrm>
          <a:prstGeom prst="ellipse">
            <a:avLst/>
          </a:prstGeom>
          <a:solidFill>
            <a:srgbClr val="00206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/>
          <p:cNvSpPr txBox="1"/>
          <p:nvPr/>
        </p:nvSpPr>
        <p:spPr>
          <a:xfrm>
            <a:off x="654974" y="4604366"/>
            <a:ext cx="489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-18</a:t>
            </a:r>
            <a:endParaRPr lang="ru-RU" sz="1800" dirty="0"/>
          </a:p>
        </p:txBody>
      </p:sp>
      <p:sp>
        <p:nvSpPr>
          <p:cNvPr id="28" name="Дуга 43"/>
          <p:cNvSpPr/>
          <p:nvPr/>
        </p:nvSpPr>
        <p:spPr>
          <a:xfrm flipH="1">
            <a:off x="4457228" y="4061735"/>
            <a:ext cx="1186531" cy="324983"/>
          </a:xfrm>
          <a:custGeom>
            <a:avLst/>
            <a:gdLst>
              <a:gd name="connsiteX0" fmla="*/ 1003435 w 2295439"/>
              <a:gd name="connsiteY0" fmla="*/ 2578 h 649966"/>
              <a:gd name="connsiteX1" fmla="*/ 1354865 w 2295439"/>
              <a:gd name="connsiteY1" fmla="*/ 5337 h 649966"/>
              <a:gd name="connsiteX2" fmla="*/ 2295440 w 2295439"/>
              <a:gd name="connsiteY2" fmla="*/ 324983 h 649966"/>
              <a:gd name="connsiteX3" fmla="*/ 1147720 w 2295439"/>
              <a:gd name="connsiteY3" fmla="*/ 324983 h 649966"/>
              <a:gd name="connsiteX4" fmla="*/ 1003435 w 2295439"/>
              <a:gd name="connsiteY4" fmla="*/ 2578 h 649966"/>
              <a:gd name="connsiteX0" fmla="*/ 1003435 w 2295439"/>
              <a:gd name="connsiteY0" fmla="*/ 2578 h 649966"/>
              <a:gd name="connsiteX1" fmla="*/ 1354865 w 2295439"/>
              <a:gd name="connsiteY1" fmla="*/ 5337 h 649966"/>
              <a:gd name="connsiteX2" fmla="*/ 2295440 w 2295439"/>
              <a:gd name="connsiteY2" fmla="*/ 324983 h 649966"/>
              <a:gd name="connsiteX0" fmla="*/ 538480 w 1830485"/>
              <a:gd name="connsiteY0" fmla="*/ 2578 h 324983"/>
              <a:gd name="connsiteX1" fmla="*/ 889910 w 1830485"/>
              <a:gd name="connsiteY1" fmla="*/ 5337 h 324983"/>
              <a:gd name="connsiteX2" fmla="*/ 1830485 w 1830485"/>
              <a:gd name="connsiteY2" fmla="*/ 324983 h 324983"/>
              <a:gd name="connsiteX3" fmla="*/ 682765 w 1830485"/>
              <a:gd name="connsiteY3" fmla="*/ 324983 h 324983"/>
              <a:gd name="connsiteX4" fmla="*/ 538480 w 1830485"/>
              <a:gd name="connsiteY4" fmla="*/ 2578 h 324983"/>
              <a:gd name="connsiteX0" fmla="*/ 0 w 1830485"/>
              <a:gd name="connsiteY0" fmla="*/ 12738 h 324983"/>
              <a:gd name="connsiteX1" fmla="*/ 889910 w 1830485"/>
              <a:gd name="connsiteY1" fmla="*/ 5337 h 324983"/>
              <a:gd name="connsiteX2" fmla="*/ 1830485 w 1830485"/>
              <a:gd name="connsiteY2" fmla="*/ 324983 h 324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30485" h="324983" stroke="0" extrusionOk="0">
                <a:moveTo>
                  <a:pt x="538480" y="2578"/>
                </a:moveTo>
                <a:cubicBezTo>
                  <a:pt x="655429" y="-1618"/>
                  <a:pt x="773962" y="-688"/>
                  <a:pt x="889910" y="5337"/>
                </a:cubicBezTo>
                <a:cubicBezTo>
                  <a:pt x="1434787" y="33648"/>
                  <a:pt x="1830485" y="168123"/>
                  <a:pt x="1830485" y="324983"/>
                </a:cubicBezTo>
                <a:lnTo>
                  <a:pt x="682765" y="324983"/>
                </a:lnTo>
                <a:lnTo>
                  <a:pt x="538480" y="2578"/>
                </a:lnTo>
                <a:close/>
              </a:path>
              <a:path w="1830485" h="324983" fill="none">
                <a:moveTo>
                  <a:pt x="0" y="12738"/>
                </a:moveTo>
                <a:cubicBezTo>
                  <a:pt x="116949" y="8542"/>
                  <a:pt x="773962" y="-688"/>
                  <a:pt x="889910" y="5337"/>
                </a:cubicBezTo>
                <a:cubicBezTo>
                  <a:pt x="1434787" y="33648"/>
                  <a:pt x="1830485" y="168123"/>
                  <a:pt x="1830485" y="324983"/>
                </a:cubicBezTo>
              </a:path>
            </a:pathLst>
          </a:cu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Дуга 43"/>
          <p:cNvSpPr/>
          <p:nvPr/>
        </p:nvSpPr>
        <p:spPr>
          <a:xfrm>
            <a:off x="523368" y="4034813"/>
            <a:ext cx="1843125" cy="324983"/>
          </a:xfrm>
          <a:custGeom>
            <a:avLst/>
            <a:gdLst>
              <a:gd name="connsiteX0" fmla="*/ 1003435 w 2295439"/>
              <a:gd name="connsiteY0" fmla="*/ 2578 h 649966"/>
              <a:gd name="connsiteX1" fmla="*/ 1354865 w 2295439"/>
              <a:gd name="connsiteY1" fmla="*/ 5337 h 649966"/>
              <a:gd name="connsiteX2" fmla="*/ 2295440 w 2295439"/>
              <a:gd name="connsiteY2" fmla="*/ 324983 h 649966"/>
              <a:gd name="connsiteX3" fmla="*/ 1147720 w 2295439"/>
              <a:gd name="connsiteY3" fmla="*/ 324983 h 649966"/>
              <a:gd name="connsiteX4" fmla="*/ 1003435 w 2295439"/>
              <a:gd name="connsiteY4" fmla="*/ 2578 h 649966"/>
              <a:gd name="connsiteX0" fmla="*/ 1003435 w 2295439"/>
              <a:gd name="connsiteY0" fmla="*/ 2578 h 649966"/>
              <a:gd name="connsiteX1" fmla="*/ 1354865 w 2295439"/>
              <a:gd name="connsiteY1" fmla="*/ 5337 h 649966"/>
              <a:gd name="connsiteX2" fmla="*/ 2295440 w 2295439"/>
              <a:gd name="connsiteY2" fmla="*/ 324983 h 649966"/>
              <a:gd name="connsiteX0" fmla="*/ 538480 w 1830485"/>
              <a:gd name="connsiteY0" fmla="*/ 2578 h 324983"/>
              <a:gd name="connsiteX1" fmla="*/ 889910 w 1830485"/>
              <a:gd name="connsiteY1" fmla="*/ 5337 h 324983"/>
              <a:gd name="connsiteX2" fmla="*/ 1830485 w 1830485"/>
              <a:gd name="connsiteY2" fmla="*/ 324983 h 324983"/>
              <a:gd name="connsiteX3" fmla="*/ 682765 w 1830485"/>
              <a:gd name="connsiteY3" fmla="*/ 324983 h 324983"/>
              <a:gd name="connsiteX4" fmla="*/ 538480 w 1830485"/>
              <a:gd name="connsiteY4" fmla="*/ 2578 h 324983"/>
              <a:gd name="connsiteX0" fmla="*/ 0 w 1830485"/>
              <a:gd name="connsiteY0" fmla="*/ 12738 h 324983"/>
              <a:gd name="connsiteX1" fmla="*/ 889910 w 1830485"/>
              <a:gd name="connsiteY1" fmla="*/ 5337 h 324983"/>
              <a:gd name="connsiteX2" fmla="*/ 1830485 w 1830485"/>
              <a:gd name="connsiteY2" fmla="*/ 324983 h 324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30485" h="324983" stroke="0" extrusionOk="0">
                <a:moveTo>
                  <a:pt x="538480" y="2578"/>
                </a:moveTo>
                <a:cubicBezTo>
                  <a:pt x="655429" y="-1618"/>
                  <a:pt x="773962" y="-688"/>
                  <a:pt x="889910" y="5337"/>
                </a:cubicBezTo>
                <a:cubicBezTo>
                  <a:pt x="1434787" y="33648"/>
                  <a:pt x="1830485" y="168123"/>
                  <a:pt x="1830485" y="324983"/>
                </a:cubicBezTo>
                <a:lnTo>
                  <a:pt x="682765" y="324983"/>
                </a:lnTo>
                <a:lnTo>
                  <a:pt x="538480" y="2578"/>
                </a:lnTo>
                <a:close/>
              </a:path>
              <a:path w="1830485" h="324983" fill="none">
                <a:moveTo>
                  <a:pt x="0" y="12738"/>
                </a:moveTo>
                <a:cubicBezTo>
                  <a:pt x="116949" y="8542"/>
                  <a:pt x="773962" y="-688"/>
                  <a:pt x="889910" y="5337"/>
                </a:cubicBezTo>
                <a:cubicBezTo>
                  <a:pt x="1434787" y="33648"/>
                  <a:pt x="1830485" y="168123"/>
                  <a:pt x="1830485" y="324983"/>
                </a:cubicBezTo>
              </a:path>
            </a:pathLst>
          </a:cu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Дуга 7"/>
          <p:cNvSpPr/>
          <p:nvPr/>
        </p:nvSpPr>
        <p:spPr>
          <a:xfrm>
            <a:off x="950351" y="4071182"/>
            <a:ext cx="2480002" cy="631071"/>
          </a:xfrm>
          <a:prstGeom prst="arc">
            <a:avLst>
              <a:gd name="adj1" fmla="val 10733373"/>
              <a:gd name="adj2" fmla="val 47242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3562635" y="1393816"/>
                <a:ext cx="2369431" cy="10749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18+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≥0,</m:t>
                              </m:r>
                            </m:e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2−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≥0,</m:t>
                              </m:r>
                            </m:e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18+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&lt;</m:t>
                              </m:r>
                              <m:sSup>
                                <m:sSupPr>
                                  <m:ctrlPr>
                                    <a:rPr lang="ru-RU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(2−</m:t>
                                  </m:r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eqArr>
                        </m:e>
                      </m:d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2635" y="1393816"/>
                <a:ext cx="2369431" cy="107491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6147184" y="1393816"/>
                <a:ext cx="2705612" cy="944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smtClean="0">
                          <a:latin typeface="Cambria Math" panose="02040503050406030204" pitchFamily="18" charset="0"/>
                        </a:rPr>
                        <m:t>=&gt;</m:t>
                      </m:r>
                      <m:d>
                        <m:dPr>
                          <m:begChr m:val="{"/>
                          <m:endChr m:val=""/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≥−18,</m:t>
                              </m:r>
                            </m:e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≤2,</m:t>
                              </m:r>
                            </m:e>
                            <m:e>
                              <m:sSup>
                                <m:sSupPr>
                                  <m:ctrlPr>
                                    <a:rPr lang="ru-RU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b="0" i="1" smtClean="0">
                                      <a:latin typeface="Cambria Math"/>
                                    </a:rPr>
                                    <m:t> </m:t>
                                  </m:r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−5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−14&gt;0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7184" y="1393816"/>
                <a:ext cx="2705612" cy="944554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3290602" y="2609592"/>
                <a:ext cx="2226314" cy="9087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>
                          <a:latin typeface="Cambria Math" panose="02040503050406030204" pitchFamily="18" charset="0"/>
                        </a:rPr>
                        <m:t>=&gt;</m:t>
                      </m:r>
                      <m:d>
                        <m:dPr>
                          <m:begChr m:val="{"/>
                          <m:endChr m:val=""/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−18≤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≤2</m:t>
                              </m:r>
                            </m:e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&lt;−2,</m:t>
                              </m:r>
                            </m:e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&gt;7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0602" y="2609592"/>
                <a:ext cx="2226314" cy="90871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6181462" y="2863892"/>
                <a:ext cx="2316981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=&gt;−18≤</m:t>
                      </m:r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&lt;−2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1462" y="2863892"/>
                <a:ext cx="2316981" cy="40011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Овал 26"/>
          <p:cNvSpPr/>
          <p:nvPr/>
        </p:nvSpPr>
        <p:spPr>
          <a:xfrm>
            <a:off x="2292590" y="4386718"/>
            <a:ext cx="147805" cy="147805"/>
          </a:xfrm>
          <a:prstGeom prst="ellipse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3296211" y="4572272"/>
                <a:ext cx="38504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2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6211" y="4572272"/>
                <a:ext cx="385041" cy="40011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2077791" y="4573588"/>
                <a:ext cx="57740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−2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7791" y="4573588"/>
                <a:ext cx="577402" cy="40011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Овал 31"/>
          <p:cNvSpPr/>
          <p:nvPr/>
        </p:nvSpPr>
        <p:spPr>
          <a:xfrm>
            <a:off x="4383327" y="4400254"/>
            <a:ext cx="147805" cy="147805"/>
          </a:xfrm>
          <a:prstGeom prst="ellipse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4264708" y="4580177"/>
                <a:ext cx="38504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7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4708" y="4580177"/>
                <a:ext cx="385042" cy="40011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Дуга 33"/>
          <p:cNvSpPr/>
          <p:nvPr/>
        </p:nvSpPr>
        <p:spPr>
          <a:xfrm>
            <a:off x="950351" y="4096929"/>
            <a:ext cx="1416141" cy="631071"/>
          </a:xfrm>
          <a:prstGeom prst="arc">
            <a:avLst>
              <a:gd name="adj1" fmla="val 10733373"/>
              <a:gd name="adj2" fmla="val 121852"/>
            </a:avLst>
          </a:prstGeom>
          <a:solidFill>
            <a:srgbClr val="FFFF00"/>
          </a:solidFill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542141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8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36" grpId="0"/>
      <p:bldP spid="3" grpId="0"/>
      <p:bldP spid="23" grpId="0" animBg="1"/>
      <p:bldP spid="25" grpId="0" animBg="1"/>
      <p:bldP spid="26" grpId="0"/>
      <p:bldP spid="28" grpId="0" animBg="1"/>
      <p:bldP spid="29" grpId="0" animBg="1"/>
      <p:bldP spid="8" grpId="0" animBg="1"/>
      <p:bldP spid="5" grpId="0"/>
      <p:bldP spid="9" grpId="0"/>
      <p:bldP spid="10" grpId="0"/>
      <p:bldP spid="11" grpId="0"/>
      <p:bldP spid="27" grpId="0" animBg="1"/>
      <p:bldP spid="30" grpId="0"/>
      <p:bldP spid="31" grpId="0"/>
      <p:bldP spid="32" grpId="0" animBg="1"/>
      <p:bldP spid="33" grpId="0"/>
      <p:bldP spid="3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8656" y="2139702"/>
            <a:ext cx="4392488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xmlns="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11843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ЗАДАНИЯ ДЛЯ САМОСТОЯТЕЛЬНОГО РЕШЕНИЯ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7320" y="915566"/>
            <a:ext cx="87951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Стр.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83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57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094716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20538"/>
            <a:ext cx="9143998" cy="835085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-20538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o‘zgaruvchili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irratsional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tengsizliklar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object 4"/>
          <p:cNvSpPr txBox="1">
            <a:spLocks/>
          </p:cNvSpPr>
          <p:nvPr/>
        </p:nvSpPr>
        <p:spPr>
          <a:xfrm>
            <a:off x="35496" y="57562"/>
            <a:ext cx="9108501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endParaRPr lang="en-US" sz="3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11048" y="809005"/>
            <a:ext cx="7717336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55.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Решите систему неравенств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204374" y="1439767"/>
                <a:ext cx="4161973" cy="8606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 1) </m:t>
                      </m:r>
                      <m:d>
                        <m:dPr>
                          <m:begChr m:val="{"/>
                          <m:endChr m:val=""/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80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sz="2800" b="0" i="1" smtClean="0">
                                  <a:latin typeface="Cambria Math"/>
                                </a:rPr>
                                <m:t>2(</m:t>
                              </m:r>
                              <m:r>
                                <a:rPr lang="en-US" sz="2800" b="0" i="1" smtClean="0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2800" b="0" i="1" smtClean="0">
                                  <a:latin typeface="Cambria Math"/>
                                </a:rPr>
                                <m:t>−5)≤4(</m:t>
                              </m:r>
                              <m: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  <m: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  <m:t>+3),</m:t>
                              </m:r>
                            </m:e>
                            <m:e>
                              <m:r>
                                <a:rPr lang="en-US" sz="2800" b="0" i="1" smtClean="0">
                                  <a:latin typeface="Cambria Math"/>
                                </a:rPr>
                                <m:t>2</m:t>
                              </m:r>
                              <m:r>
                                <a:rPr lang="en-US" sz="2800" b="0" i="1" smtClean="0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2800" b="0" i="1" smtClean="0">
                                  <a:latin typeface="Cambria Math"/>
                                </a:rPr>
                                <m:t>−1&gt;−5</m:t>
                              </m:r>
                              <m: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  <m: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  <m:t>.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374" y="1439767"/>
                <a:ext cx="4161973" cy="86062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Прямая со стрелкой 30"/>
          <p:cNvCxnSpPr/>
          <p:nvPr/>
        </p:nvCxnSpPr>
        <p:spPr>
          <a:xfrm>
            <a:off x="737832" y="4284069"/>
            <a:ext cx="3834170" cy="0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Овал 31"/>
          <p:cNvSpPr/>
          <p:nvPr/>
        </p:nvSpPr>
        <p:spPr>
          <a:xfrm>
            <a:off x="2977795" y="4216542"/>
            <a:ext cx="144016" cy="144016"/>
          </a:xfrm>
          <a:prstGeom prst="ellipse">
            <a:avLst/>
          </a:prstGeom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/>
          <p:cNvSpPr/>
          <p:nvPr/>
        </p:nvSpPr>
        <p:spPr>
          <a:xfrm>
            <a:off x="1738397" y="4204886"/>
            <a:ext cx="144016" cy="144016"/>
          </a:xfrm>
          <a:prstGeom prst="ellips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Прямоугольник 33"/>
              <p:cNvSpPr/>
              <p:nvPr/>
            </p:nvSpPr>
            <p:spPr>
              <a:xfrm>
                <a:off x="2865499" y="4381789"/>
                <a:ext cx="368613" cy="66890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 smtClean="0">
                              <a:latin typeface="Cambria Math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en-US" sz="2000" b="1" dirty="0"/>
              </a:p>
            </p:txBody>
          </p:sp>
        </mc:Choice>
        <mc:Fallback xmlns="">
          <p:sp>
            <p:nvSpPr>
              <p:cNvPr id="34" name="Прямоугольник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65499" y="4381789"/>
                <a:ext cx="368613" cy="66890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Прямоугольник 34"/>
              <p:cNvSpPr/>
              <p:nvPr/>
            </p:nvSpPr>
            <p:spPr>
              <a:xfrm>
                <a:off x="1439149" y="4445335"/>
                <a:ext cx="742511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  <a:ea typeface="Cambria Math"/>
                        </a:rPr>
                        <m:t>𝟏𝟏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35" name="Прямоугольник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9149" y="4445335"/>
                <a:ext cx="742511" cy="40011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Прямоугольник 35"/>
              <p:cNvSpPr/>
              <p:nvPr/>
            </p:nvSpPr>
            <p:spPr>
              <a:xfrm>
                <a:off x="5580112" y="4407560"/>
                <a:ext cx="2746906" cy="64504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400" b="1" dirty="0">
                    <a:solidFill>
                      <a:srgbClr val="00B050"/>
                    </a:solidFill>
                  </a:rPr>
                  <a:t>Ответ</a:t>
                </a:r>
                <a:r>
                  <a:rPr lang="en-US" sz="2400" b="1" dirty="0">
                    <a:solidFill>
                      <a:srgbClr val="00B050"/>
                    </a:solidFill>
                  </a:rPr>
                  <a:t>: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𝒙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∈</m:t>
                    </m:r>
                    <m:d>
                      <m:dPr>
                        <m:ctrlP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b="1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400" b="1" i="1" smtClean="0">
                                <a:solidFill>
                                  <a:srgbClr val="00B050"/>
                                </a:solidFill>
                                <a:latin typeface="Cambria Math"/>
                                <a:ea typeface="Cambria Math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2400" b="1" i="1" smtClean="0">
                                <a:solidFill>
                                  <a:srgbClr val="00B050"/>
                                </a:solidFill>
                                <a:latin typeface="Cambria Math"/>
                                <a:ea typeface="Cambria Math"/>
                              </a:rPr>
                              <m:t>𝟕</m:t>
                            </m:r>
                          </m:den>
                        </m:f>
                        <m: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;+∞</m:t>
                        </m:r>
                      </m:e>
                    </m:d>
                  </m:oMath>
                </a14:m>
                <a:endParaRPr lang="ru-RU" sz="24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36" name="Прямоугольник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0112" y="4407560"/>
                <a:ext cx="2746906" cy="645048"/>
              </a:xfrm>
              <a:prstGeom prst="rect">
                <a:avLst/>
              </a:prstGeom>
              <a:blipFill>
                <a:blip r:embed="rId6"/>
                <a:stretch>
                  <a:fillRect l="-3226" b="-784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4393731" y="1461086"/>
                <a:ext cx="4399409" cy="81798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/>
                          <a:ea typeface="Cambria Math"/>
                        </a:rPr>
                        <m:t>=&gt;</m:t>
                      </m:r>
                      <m:r>
                        <a:rPr lang="en-US" sz="2800" b="0" i="0" smtClean="0">
                          <a:latin typeface="Cambria Math"/>
                          <a:ea typeface="Cambria Math"/>
                        </a:rPr>
                        <m:t>  </m:t>
                      </m:r>
                      <m:d>
                        <m:dPr>
                          <m:begChr m:val="{"/>
                          <m:endChr m:val=""/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80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sz="2800" b="0" i="1" smtClean="0">
                                  <a:latin typeface="Cambria Math"/>
                                </a:rPr>
                                <m:t>−10−12</m:t>
                              </m:r>
                              <m: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  <m:t>≤4</m:t>
                              </m:r>
                              <m: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  <m: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  <m:t>−2</m:t>
                              </m:r>
                              <m: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</m:e>
                            <m:e>
                              <m:r>
                                <a:rPr lang="en-US" sz="2800" b="0" i="1" smtClean="0">
                                  <a:latin typeface="Cambria Math"/>
                                </a:rPr>
                                <m:t>2</m:t>
                              </m:r>
                              <m:r>
                                <a:rPr lang="en-US" sz="2800" b="0" i="1" smtClean="0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2800" b="0" i="1" smtClean="0">
                                  <a:latin typeface="Cambria Math"/>
                                </a:rPr>
                                <m:t>+5</m:t>
                              </m:r>
                              <m:r>
                                <a:rPr lang="en-US" sz="2800" b="0" i="1" smtClean="0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  <m:t>&gt;1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3731" y="1461086"/>
                <a:ext cx="4399409" cy="81798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906507" y="2747945"/>
                <a:ext cx="2003112" cy="8142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0" smtClean="0">
                          <a:latin typeface="Cambria Math"/>
                        </a:rPr>
                        <m:t> </m:t>
                      </m:r>
                      <m:d>
                        <m:dPr>
                          <m:begChr m:val="{"/>
                          <m:endChr m:val=""/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80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sz="2800" b="0" i="0" smtClean="0">
                                  <a:latin typeface="Cambria Math"/>
                                </a:rPr>
                                <m:t>−22</m:t>
                              </m:r>
                              <m:r>
                                <a:rPr lang="en-US" sz="2800" b="0" i="0" smtClean="0">
                                  <a:latin typeface="Cambria Math"/>
                                  <a:ea typeface="Cambria Math"/>
                                </a:rPr>
                                <m:t>≤2</m:t>
                              </m:r>
                              <m:r>
                                <m:rPr>
                                  <m:sty m:val="p"/>
                                </m:rPr>
                                <a:rPr lang="en-US" sz="2800" b="0" i="0" smtClean="0">
                                  <a:latin typeface="Cambria Math"/>
                                  <a:ea typeface="Cambria Math"/>
                                </a:rPr>
                                <m:t>x</m:t>
                              </m:r>
                            </m:e>
                            <m:e>
                              <m:r>
                                <a:rPr lang="en-US" sz="2800" b="0" i="0" smtClean="0">
                                  <a:latin typeface="Cambria Math"/>
                                  <a:ea typeface="Cambria Math"/>
                                </a:rPr>
                                <m:t>7</m:t>
                              </m:r>
                              <m:r>
                                <m:rPr>
                                  <m:sty m:val="p"/>
                                </m:rPr>
                                <a:rPr lang="en-US" sz="2800" b="0" i="0" smtClean="0">
                                  <a:latin typeface="Cambria Math"/>
                                </a:rPr>
                                <m:t>x</m:t>
                              </m:r>
                              <m:r>
                                <a:rPr lang="en-US" sz="2800" b="0" i="0" smtClean="0">
                                  <a:latin typeface="Cambria Math"/>
                                  <a:ea typeface="Cambria Math"/>
                                </a:rPr>
                                <m:t>&gt;1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6507" y="2747945"/>
                <a:ext cx="2003112" cy="81426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3208960" y="2427734"/>
                <a:ext cx="3428729" cy="14679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80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sz="2800" b="0" i="1" smtClean="0">
                                  <a:latin typeface="Cambria Math"/>
                                </a:rPr>
                                <m:t>−11</m:t>
                              </m:r>
                              <m: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  <m:t>≤</m:t>
                              </m:r>
                              <m: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</m:e>
                            <m:e>
                              <m:r>
                                <a:rPr lang="en-US" sz="2800" b="0" i="1" smtClean="0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  <m:t>&gt;</m:t>
                              </m:r>
                              <m:f>
                                <m:fPr>
                                  <m:ctrlPr>
                                    <a:rPr lang="en-US" sz="2800" b="0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b="0" i="1" smtClean="0">
                                      <a:latin typeface="Cambria Math"/>
                                      <a:ea typeface="Cambria Math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2800" b="0" i="1" smtClean="0">
                                      <a:latin typeface="Cambria Math"/>
                                      <a:ea typeface="Cambria Math"/>
                                    </a:rPr>
                                    <m:t>7</m:t>
                                  </m:r>
                                </m:den>
                              </m:f>
                            </m:e>
                          </m:eqArr>
                        </m:e>
                      </m:d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8960" y="2427734"/>
                <a:ext cx="3428729" cy="1467966"/>
              </a:xfrm>
              <a:prstGeom prst="rect">
                <a:avLst/>
              </a:prstGeom>
              <a:blipFill>
                <a:blip r:embed="rId9"/>
                <a:stretch>
                  <a:fillRect l="-48708" t="-215517" r="-4059" b="-30689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Дуга 39"/>
          <p:cNvSpPr/>
          <p:nvPr/>
        </p:nvSpPr>
        <p:spPr>
          <a:xfrm flipH="1">
            <a:off x="3049801" y="3875715"/>
            <a:ext cx="2134242" cy="323649"/>
          </a:xfrm>
          <a:custGeom>
            <a:avLst/>
            <a:gdLst>
              <a:gd name="connsiteX0" fmla="*/ 1105491 w 2386292"/>
              <a:gd name="connsiteY0" fmla="*/ 849 h 628675"/>
              <a:gd name="connsiteX1" fmla="*/ 1427022 w 2386292"/>
              <a:gd name="connsiteY1" fmla="*/ 6097 h 628675"/>
              <a:gd name="connsiteX2" fmla="*/ 2386293 w 2386292"/>
              <a:gd name="connsiteY2" fmla="*/ 314337 h 628675"/>
              <a:gd name="connsiteX3" fmla="*/ 1193146 w 2386292"/>
              <a:gd name="connsiteY3" fmla="*/ 314338 h 628675"/>
              <a:gd name="connsiteX4" fmla="*/ 1105491 w 2386292"/>
              <a:gd name="connsiteY4" fmla="*/ 849 h 628675"/>
              <a:gd name="connsiteX0" fmla="*/ 1105491 w 2386292"/>
              <a:gd name="connsiteY0" fmla="*/ 849 h 628675"/>
              <a:gd name="connsiteX1" fmla="*/ 1427022 w 2386292"/>
              <a:gd name="connsiteY1" fmla="*/ 6097 h 628675"/>
              <a:gd name="connsiteX2" fmla="*/ 2386293 w 2386292"/>
              <a:gd name="connsiteY2" fmla="*/ 314337 h 628675"/>
              <a:gd name="connsiteX0" fmla="*/ 853440 w 2134242"/>
              <a:gd name="connsiteY0" fmla="*/ 10160 h 323649"/>
              <a:gd name="connsiteX1" fmla="*/ 1174971 w 2134242"/>
              <a:gd name="connsiteY1" fmla="*/ 15408 h 323649"/>
              <a:gd name="connsiteX2" fmla="*/ 2134242 w 2134242"/>
              <a:gd name="connsiteY2" fmla="*/ 323648 h 323649"/>
              <a:gd name="connsiteX3" fmla="*/ 941095 w 2134242"/>
              <a:gd name="connsiteY3" fmla="*/ 323649 h 323649"/>
              <a:gd name="connsiteX4" fmla="*/ 853440 w 2134242"/>
              <a:gd name="connsiteY4" fmla="*/ 10160 h 323649"/>
              <a:gd name="connsiteX0" fmla="*/ 0 w 2134242"/>
              <a:gd name="connsiteY0" fmla="*/ 0 h 323649"/>
              <a:gd name="connsiteX1" fmla="*/ 1174971 w 2134242"/>
              <a:gd name="connsiteY1" fmla="*/ 15408 h 323649"/>
              <a:gd name="connsiteX2" fmla="*/ 2134242 w 2134242"/>
              <a:gd name="connsiteY2" fmla="*/ 323648 h 323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34242" h="323649" stroke="0" extrusionOk="0">
                <a:moveTo>
                  <a:pt x="853440" y="10160"/>
                </a:moveTo>
                <a:cubicBezTo>
                  <a:pt x="961025" y="8072"/>
                  <a:pt x="1069187" y="9838"/>
                  <a:pt x="1174971" y="15408"/>
                </a:cubicBezTo>
                <a:cubicBezTo>
                  <a:pt x="1732733" y="44781"/>
                  <a:pt x="2134242" y="173797"/>
                  <a:pt x="2134242" y="323648"/>
                </a:cubicBezTo>
                <a:lnTo>
                  <a:pt x="941095" y="323649"/>
                </a:lnTo>
                <a:lnTo>
                  <a:pt x="853440" y="10160"/>
                </a:lnTo>
                <a:close/>
              </a:path>
              <a:path w="2134242" h="323649" fill="none">
                <a:moveTo>
                  <a:pt x="0" y="0"/>
                </a:moveTo>
                <a:lnTo>
                  <a:pt x="1174971" y="15408"/>
                </a:lnTo>
                <a:cubicBezTo>
                  <a:pt x="1732733" y="44781"/>
                  <a:pt x="2134242" y="173797"/>
                  <a:pt x="2134242" y="323648"/>
                </a:cubicBez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Дуга 40"/>
          <p:cNvSpPr/>
          <p:nvPr/>
        </p:nvSpPr>
        <p:spPr>
          <a:xfrm flipH="1">
            <a:off x="1821120" y="3797194"/>
            <a:ext cx="2935331" cy="385039"/>
          </a:xfrm>
          <a:custGeom>
            <a:avLst/>
            <a:gdLst>
              <a:gd name="connsiteX0" fmla="*/ 1611699 w 3398949"/>
              <a:gd name="connsiteY0" fmla="*/ 420 h 628675"/>
              <a:gd name="connsiteX1" fmla="*/ 1935662 w 3398949"/>
              <a:gd name="connsiteY1" fmla="*/ 3051 h 628675"/>
              <a:gd name="connsiteX2" fmla="*/ 3398950 w 3398949"/>
              <a:gd name="connsiteY2" fmla="*/ 314339 h 628675"/>
              <a:gd name="connsiteX3" fmla="*/ 1699475 w 3398949"/>
              <a:gd name="connsiteY3" fmla="*/ 314338 h 628675"/>
              <a:gd name="connsiteX4" fmla="*/ 1611699 w 3398949"/>
              <a:gd name="connsiteY4" fmla="*/ 420 h 628675"/>
              <a:gd name="connsiteX0" fmla="*/ 1611699 w 3398949"/>
              <a:gd name="connsiteY0" fmla="*/ 420 h 628675"/>
              <a:gd name="connsiteX1" fmla="*/ 1935662 w 3398949"/>
              <a:gd name="connsiteY1" fmla="*/ 3051 h 628675"/>
              <a:gd name="connsiteX2" fmla="*/ 3398950 w 3398949"/>
              <a:gd name="connsiteY2" fmla="*/ 314339 h 628675"/>
              <a:gd name="connsiteX0" fmla="*/ 1148080 w 2935331"/>
              <a:gd name="connsiteY0" fmla="*/ 71120 h 385039"/>
              <a:gd name="connsiteX1" fmla="*/ 1472043 w 2935331"/>
              <a:gd name="connsiteY1" fmla="*/ 73751 h 385039"/>
              <a:gd name="connsiteX2" fmla="*/ 2935331 w 2935331"/>
              <a:gd name="connsiteY2" fmla="*/ 385039 h 385039"/>
              <a:gd name="connsiteX3" fmla="*/ 1235856 w 2935331"/>
              <a:gd name="connsiteY3" fmla="*/ 385038 h 385039"/>
              <a:gd name="connsiteX4" fmla="*/ 1148080 w 2935331"/>
              <a:gd name="connsiteY4" fmla="*/ 71120 h 385039"/>
              <a:gd name="connsiteX0" fmla="*/ 0 w 2935331"/>
              <a:gd name="connsiteY0" fmla="*/ 0 h 385039"/>
              <a:gd name="connsiteX1" fmla="*/ 1472043 w 2935331"/>
              <a:gd name="connsiteY1" fmla="*/ 73751 h 385039"/>
              <a:gd name="connsiteX2" fmla="*/ 2935331 w 2935331"/>
              <a:gd name="connsiteY2" fmla="*/ 385039 h 385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35331" h="385039" stroke="0" extrusionOk="0">
                <a:moveTo>
                  <a:pt x="1148080" y="71120"/>
                </a:moveTo>
                <a:lnTo>
                  <a:pt x="1472043" y="73751"/>
                </a:lnTo>
                <a:cubicBezTo>
                  <a:pt x="2311158" y="95532"/>
                  <a:pt x="2935331" y="228313"/>
                  <a:pt x="2935331" y="385039"/>
                </a:cubicBezTo>
                <a:lnTo>
                  <a:pt x="1235856" y="385038"/>
                </a:lnTo>
                <a:lnTo>
                  <a:pt x="1148080" y="71120"/>
                </a:lnTo>
                <a:close/>
              </a:path>
              <a:path w="2935331" h="385039" fill="none">
                <a:moveTo>
                  <a:pt x="0" y="0"/>
                </a:moveTo>
                <a:cubicBezTo>
                  <a:pt x="107988" y="877"/>
                  <a:pt x="1364055" y="72874"/>
                  <a:pt x="1472043" y="73751"/>
                </a:cubicBezTo>
                <a:cubicBezTo>
                  <a:pt x="2311158" y="95532"/>
                  <a:pt x="2935331" y="228313"/>
                  <a:pt x="2935331" y="385039"/>
                </a:cubicBez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192317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  <p:bldP spid="32" grpId="0" animBg="1"/>
      <p:bldP spid="33" grpId="0" animBg="1"/>
      <p:bldP spid="34" grpId="0"/>
      <p:bldP spid="35" grpId="0"/>
      <p:bldP spid="36" grpId="0"/>
      <p:bldP spid="37" grpId="0"/>
      <p:bldP spid="38" grpId="0"/>
      <p:bldP spid="39" grpId="0"/>
      <p:bldP spid="40" grpId="0" animBg="1"/>
      <p:bldP spid="4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20538"/>
            <a:ext cx="9143998" cy="835085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17749" y="145543"/>
            <a:ext cx="9108501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ПРОСТЫЕ ИРРАЦИОНАЛЬНЫЕ НЕРАВЕНСТВА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95536" y="987574"/>
            <a:ext cx="8136904" cy="14311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Неравенства, в которых неизвестное участвует под знаком корня называется </a:t>
            </a:r>
            <a:r>
              <a:rPr lang="ru-RU" b="1" i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иррациональным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2638529"/>
            <a:ext cx="8136904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Для решения иррационального неравенства естественно привести его к равносильному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пут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ё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возведения обоих его частей в соответствующую степень.</a:t>
            </a:r>
          </a:p>
        </p:txBody>
      </p:sp>
    </p:spTree>
    <p:extLst>
      <p:ext uri="{BB962C8B-B14F-4D97-AF65-F5344CB8AC3E}">
        <p14:creationId xmlns:p14="http://schemas.microsoft.com/office/powerpoint/2010/main" val="347512050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20538"/>
            <a:ext cx="9143998" cy="835085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0312" y="72565"/>
            <a:ext cx="9108501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ПРОСТЫЕ ИРРАЦИОНАЛЬНЫЕ НЕРАВЕНСТВА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395536" y="1275606"/>
                <a:ext cx="2960682" cy="63280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1) </m:t>
                      </m:r>
                      <m:rad>
                        <m:radPr>
                          <m:degHide m:val="on"/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𝐴</m:t>
                          </m:r>
                          <m:d>
                            <m:d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</m:rad>
                      <m:r>
                        <a:rPr lang="en-US" i="1"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1275606"/>
                <a:ext cx="2960682" cy="63280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395536" y="2067694"/>
                <a:ext cx="2960682" cy="63280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2) </m:t>
                      </m:r>
                      <m:rad>
                        <m:radPr>
                          <m:degHide m:val="on"/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𝐴</m:t>
                          </m:r>
                          <m:d>
                            <m:d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</m:rad>
                      <m:r>
                        <a:rPr lang="en-US" i="1"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2067694"/>
                <a:ext cx="2960682" cy="63280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390104" y="2931790"/>
                <a:ext cx="3237809" cy="63280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3) </m:t>
                      </m:r>
                      <m:rad>
                        <m:radPr>
                          <m:degHide m:val="on"/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𝐴</m:t>
                          </m:r>
                          <m:d>
                            <m:d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</m:rad>
                      <m:r>
                        <a:rPr lang="en-US" b="0" i="1" smtClean="0">
                          <a:latin typeface="Cambria Math"/>
                        </a:rPr>
                        <m:t>&gt;</m:t>
                      </m:r>
                      <m:rad>
                        <m:radPr>
                          <m:degHide m:val="on"/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𝐵</m:t>
                          </m:r>
                          <m:d>
                            <m:d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</m:ra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104" y="2931790"/>
                <a:ext cx="3237809" cy="63280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3980010" y="1324604"/>
                <a:ext cx="3521092" cy="63280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dirty="0">
                    <a:latin typeface="Times New Roman" pitchFamily="18" charset="0"/>
                    <a:cs typeface="Times New Roman" pitchFamily="18" charset="0"/>
                  </a:rPr>
                  <a:t>или</a:t>
                </a: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    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i="1">
                            <a:latin typeface="Cambria Math"/>
                          </a:rPr>
                          <m:t>𝐴</m:t>
                        </m:r>
                        <m:d>
                          <m:d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/>
                              </a:rPr>
                              <m:t>𝑥</m:t>
                            </m:r>
                          </m:e>
                        </m:d>
                      </m:e>
                    </m:rad>
                    <m:r>
                      <a:rPr lang="en-US" i="1">
                        <a:latin typeface="Cambria Math"/>
                        <a:ea typeface="Cambria Math"/>
                      </a:rPr>
                      <m:t>≤</m:t>
                    </m:r>
                    <m:r>
                      <a:rPr lang="en-US" i="1">
                        <a:latin typeface="Cambria Math"/>
                      </a:rPr>
                      <m:t>𝐵</m:t>
                    </m:r>
                    <m:r>
                      <a:rPr lang="en-US" i="1">
                        <a:latin typeface="Cambria Math"/>
                      </a:rPr>
                      <m:t>(</m:t>
                    </m:r>
                    <m:r>
                      <a:rPr lang="en-US" i="1">
                        <a:latin typeface="Cambria Math"/>
                      </a:rPr>
                      <m:t>𝑥</m:t>
                    </m:r>
                    <m:r>
                      <a:rPr lang="en-US" i="1">
                        <a:latin typeface="Cambria Math"/>
                      </a:rPr>
                      <m:t>)</m:t>
                    </m:r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0010" y="1324604"/>
                <a:ext cx="3521092" cy="632802"/>
              </a:xfrm>
              <a:prstGeom prst="rect">
                <a:avLst/>
              </a:prstGeom>
              <a:blipFill>
                <a:blip r:embed="rId6"/>
                <a:stretch>
                  <a:fillRect l="-3957" r="-1079" b="-2352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3989674" y="2067694"/>
                <a:ext cx="3521092" cy="63280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dirty="0">
                    <a:latin typeface="Times New Roman" pitchFamily="18" charset="0"/>
                    <a:cs typeface="Times New Roman" pitchFamily="18" charset="0"/>
                  </a:rPr>
                  <a:t>или</a:t>
                </a: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    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i="1">
                            <a:latin typeface="Cambria Math"/>
                          </a:rPr>
                          <m:t>𝐴</m:t>
                        </m:r>
                        <m:d>
                          <m:d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/>
                              </a:rPr>
                              <m:t>𝑥</m:t>
                            </m:r>
                          </m:e>
                        </m:d>
                      </m:e>
                    </m:rad>
                    <m:r>
                      <a:rPr lang="en-US" i="1">
                        <a:latin typeface="Cambria Math"/>
                        <a:ea typeface="Cambria Math"/>
                      </a:rPr>
                      <m:t>≥</m:t>
                    </m:r>
                    <m:r>
                      <a:rPr lang="en-US" i="1">
                        <a:latin typeface="Cambria Math"/>
                      </a:rPr>
                      <m:t>𝐵</m:t>
                    </m:r>
                    <m:r>
                      <a:rPr lang="en-US" i="1">
                        <a:latin typeface="Cambria Math"/>
                      </a:rPr>
                      <m:t>(</m:t>
                    </m:r>
                    <m:r>
                      <a:rPr lang="en-US" i="1">
                        <a:latin typeface="Cambria Math"/>
                      </a:rPr>
                      <m:t>𝑥</m:t>
                    </m:r>
                    <m:r>
                      <a:rPr lang="en-US" i="1">
                        <a:latin typeface="Cambria Math"/>
                      </a:rPr>
                      <m:t>)</m:t>
                    </m:r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9674" y="2067694"/>
                <a:ext cx="3521092" cy="632802"/>
              </a:xfrm>
              <a:prstGeom prst="rect">
                <a:avLst/>
              </a:prstGeom>
              <a:blipFill>
                <a:blip r:embed="rId7"/>
                <a:stretch>
                  <a:fillRect l="-3584" r="-1075" b="-2549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3953866" y="2931790"/>
                <a:ext cx="3961726" cy="63280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dirty="0">
                    <a:latin typeface="Times New Roman" pitchFamily="18" charset="0"/>
                    <a:cs typeface="Times New Roman" pitchFamily="18" charset="0"/>
                  </a:rPr>
                  <a:t>или</a:t>
                </a: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    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/>
                          </a:rPr>
                          <m:t> </m:t>
                        </m:r>
                        <m:r>
                          <a:rPr lang="en-US" i="1">
                            <a:latin typeface="Cambria Math"/>
                          </a:rPr>
                          <m:t>𝐴</m:t>
                        </m:r>
                        <m:d>
                          <m:d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/>
                              </a:rPr>
                              <m:t>𝑥</m:t>
                            </m:r>
                          </m:e>
                        </m:d>
                      </m:e>
                    </m:rad>
                    <m:r>
                      <a:rPr lang="en-US" i="1">
                        <a:latin typeface="Cambria Math"/>
                        <a:ea typeface="Cambria Math"/>
                      </a:rPr>
                      <m:t>≥</m:t>
                    </m:r>
                    <m:r>
                      <a:rPr lang="en-US" i="1">
                        <a:latin typeface="Cambria Math"/>
                      </a:rPr>
                      <m:t> </m:t>
                    </m:r>
                    <m:rad>
                      <m:radPr>
                        <m:degHide m:val="on"/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i="1">
                            <a:latin typeface="Cambria Math"/>
                          </a:rPr>
                          <m:t>𝐵</m:t>
                        </m:r>
                        <m:d>
                          <m:d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/>
                              </a:rPr>
                              <m:t>𝑥</m:t>
                            </m:r>
                          </m:e>
                        </m:d>
                      </m:e>
                    </m:rad>
                  </m:oMath>
                </a14:m>
                <a:endParaRPr lang="ru-RU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3866" y="2931790"/>
                <a:ext cx="3961726" cy="632802"/>
              </a:xfrm>
              <a:prstGeom prst="rect">
                <a:avLst/>
              </a:prstGeom>
              <a:blipFill>
                <a:blip r:embed="rId8"/>
                <a:stretch>
                  <a:fillRect l="-3514" b="-2549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C2A39D51-7A34-3B46-B705-43F4906B39BA}"/>
              </a:ext>
            </a:extLst>
          </p:cNvPr>
          <p:cNvSpPr/>
          <p:nvPr/>
        </p:nvSpPr>
        <p:spPr>
          <a:xfrm>
            <a:off x="323528" y="903576"/>
            <a:ext cx="79928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dirty="0">
                <a:latin typeface="Arial" pitchFamily="34" charset="0"/>
                <a:cs typeface="Arial" pitchFamily="34" charset="0"/>
              </a:rPr>
              <a:t>Рассмотрим простейшие иррациональные неравенства вида: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824741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-26975" y="-25609"/>
            <a:ext cx="9143998" cy="835085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9" y="163276"/>
            <a:ext cx="9108501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ПРОСТЫЕ ИРРАЦИОНАЛЬНЫЕ НЕРАВЕНСТВА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07504" y="1203598"/>
                <a:ext cx="8928992" cy="161954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dirty="0">
                    <a:latin typeface="Arial" panose="020B0604020202020204" pitchFamily="34" charset="0"/>
                    <a:cs typeface="Arial" panose="020B0604020202020204" pitchFamily="34" charset="0"/>
                  </a:rPr>
                  <a:t>Иррациональное неравенства вида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𝐴</m:t>
                        </m:r>
                        <m:d>
                          <m:d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</m:rad>
                    <m:r>
                      <a:rPr lang="en-US" i="1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𝐵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dirty="0">
                    <a:latin typeface="Arial" panose="020B0604020202020204" pitchFamily="34" charset="0"/>
                    <a:cs typeface="Arial" panose="020B0604020202020204" pitchFamily="34" charset="0"/>
                  </a:rPr>
                  <a:t>или аналогичное ему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𝐴</m:t>
                        </m:r>
                        <m:d>
                          <m:d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</m:rad>
                    <m:r>
                      <a:rPr lang="en-US" i="1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ru-RU" dirty="0">
                    <a:latin typeface="Arial" panose="020B0604020202020204" pitchFamily="34" charset="0"/>
                    <a:cs typeface="Arial" panose="020B0604020202020204" pitchFamily="34" charset="0"/>
                  </a:rPr>
                  <a:t> равносильно системе неравенств:</a:t>
                </a: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1203598"/>
                <a:ext cx="8928992" cy="1619546"/>
              </a:xfrm>
              <a:prstGeom prst="rect">
                <a:avLst/>
              </a:prstGeom>
              <a:blipFill>
                <a:blip r:embed="rId3"/>
                <a:stretch>
                  <a:fillRect l="-1420" r="-1420" b="-1007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467544" y="2643758"/>
                <a:ext cx="2708754" cy="151714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d>
                                <m:dPr>
                                  <m:ctrlPr>
                                    <a:rPr lang="ru-RU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&lt;</m:t>
                              </m:r>
                              <m:sSup>
                                <m:sSupPr>
                                  <m:ctrlPr>
                                    <a:rPr lang="ru-RU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d>
                                <m:dPr>
                                  <m:ctrlPr>
                                    <a:rPr lang="ru-RU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</m:e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d>
                                <m:dPr>
                                  <m:ctrlPr>
                                    <a:rPr lang="ru-RU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≥0,</m:t>
                              </m:r>
                            </m:e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)≥0.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2643758"/>
                <a:ext cx="2708754" cy="151714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3275856" y="2643757"/>
                <a:ext cx="3692036" cy="174483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dirty="0"/>
                  <a:t>или </a:t>
                </a:r>
                <a:r>
                  <a:rPr lang="en-US" dirty="0"/>
                  <a:t> 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begChr m:val="{"/>
                        <m:endChr m:val=""/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  <m:d>
                              <m:dPr>
                                <m:ctrlPr>
                                  <a:rPr lang="ru-RU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d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&lt;</m:t>
                            </m:r>
                            <m:sSup>
                              <m:sSupPr>
                                <m:ctrlPr>
                                  <a:rPr lang="ru-RU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d>
                              <m:dPr>
                                <m:ctrlPr>
                                  <a:rPr lang="ru-RU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d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,</m:t>
                            </m:r>
                          </m:e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  <m:d>
                              <m:dPr>
                                <m:ctrlPr>
                                  <a:rPr lang="ru-RU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d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≥0,</m:t>
                            </m:r>
                          </m:e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)≥0.</m:t>
                            </m:r>
                          </m:e>
                        </m:eqArr>
                      </m:e>
                    </m:d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5856" y="2643757"/>
                <a:ext cx="3692036" cy="1744837"/>
              </a:xfrm>
              <a:prstGeom prst="rect">
                <a:avLst/>
              </a:prstGeom>
              <a:blipFill>
                <a:blip r:embed="rId5"/>
                <a:stretch>
                  <a:fillRect l="-56164" t="-221014" r="-15753" b="-31449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1664406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20538"/>
            <a:ext cx="9143998" cy="835085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65719" y="97710"/>
            <a:ext cx="9108501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ПРОСТЫЕ ИРРАЦИОНАЛЬНЫЕ НЕРАВЕНСТВА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-36512" y="814547"/>
                <a:ext cx="8784976" cy="10450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Для того, чтобы решить неравенство вида</a:t>
                </a:r>
                <a:r>
                  <a:rPr lang="ru-RU" sz="2800" dirty="0"/>
                  <a:t> </a:t>
                </a:r>
                <a14:m>
                  <m:oMath xmlns:m="http://schemas.openxmlformats.org/officeDocument/2006/math">
                    <m:r>
                      <a:rPr lang="uz-Cyrl-UZ" sz="28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uz-Cyrl-UZ" sz="2800" b="0" i="1" smtClean="0">
                        <a:latin typeface="Cambria Math" panose="02040503050406030204" pitchFamily="18" charset="0"/>
                      </a:rPr>
                      <m:t> </m:t>
                    </m:r>
                    <m:rad>
                      <m:radPr>
                        <m:degHide m:val="on"/>
                        <m:ctrlPr>
                          <a:rPr lang="ru-RU" sz="28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𝐴</m:t>
                        </m:r>
                        <m:d>
                          <m:dPr>
                            <m:ctrlPr>
                              <a:rPr lang="ru-RU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</m:rad>
                    <m:r>
                      <a:rPr lang="en-US" sz="2800" i="1"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достаточно рассмотреть системы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814547"/>
                <a:ext cx="8784976" cy="1045030"/>
              </a:xfrm>
              <a:prstGeom prst="rect">
                <a:avLst/>
              </a:prstGeom>
              <a:blipFill rotWithShape="0">
                <a:blip r:embed="rId3"/>
                <a:stretch>
                  <a:fillRect t="-7602" b="-140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247864" y="1893625"/>
                <a:ext cx="2595006" cy="108786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28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d>
                                <m:dPr>
                                  <m:ctrlPr>
                                    <a:rPr lang="ru-RU" sz="28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&gt;</m:t>
                              </m:r>
                              <m:sSup>
                                <m:sSupPr>
                                  <m:ctrlPr>
                                    <a:rPr lang="ru-RU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e>
                                <m:sup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)≥0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864" y="1893625"/>
                <a:ext cx="2595006" cy="108786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3225797" y="1960374"/>
                <a:ext cx="2510239" cy="105349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800" dirty="0"/>
                  <a:t>или</a:t>
                </a:r>
                <a:r>
                  <a:rPr lang="en-US" sz="2800" dirty="0"/>
                  <a:t> 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ru-RU" sz="28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)≥0</m:t>
                            </m:r>
                          </m:e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  <m:d>
                              <m:dPr>
                                <m:ctrlPr>
                                  <a:rPr lang="ru-RU" sz="28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d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&lt;0</m:t>
                            </m:r>
                          </m:e>
                        </m:eqArr>
                      </m:e>
                    </m:d>
                  </m:oMath>
                </a14:m>
                <a:endParaRPr lang="ru-RU" sz="28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5797" y="1960374"/>
                <a:ext cx="2510239" cy="1053494"/>
              </a:xfrm>
              <a:prstGeom prst="rect">
                <a:avLst/>
              </a:prstGeom>
              <a:blipFill>
                <a:blip r:embed="rId5"/>
                <a:stretch>
                  <a:fillRect l="-38693" t="-201190" r="-4523" b="-29285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125250" y="2996254"/>
                <a:ext cx="8784976" cy="10450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Иррациональное неравенства вида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28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𝐴</m:t>
                        </m:r>
                        <m:d>
                          <m:dPr>
                            <m:ctrlPr>
                              <a:rPr lang="ru-RU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</m:rad>
                    <m:r>
                      <a:rPr lang="en-US" sz="2800" i="1">
                        <a:latin typeface="Cambria Math" panose="02040503050406030204" pitchFamily="18" charset="0"/>
                      </a:rPr>
                      <m:t>&gt; </m:t>
                    </m:r>
                    <m:rad>
                      <m:radPr>
                        <m:degHide m:val="on"/>
                        <m:ctrlPr>
                          <a:rPr lang="ru-RU" sz="28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𝐵</m:t>
                        </m:r>
                        <m:d>
                          <m:dPr>
                            <m:ctrlPr>
                              <a:rPr lang="ru-RU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</m:rad>
                  </m:oMath>
                </a14:m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равносильно системе неравенств:</a:t>
                </a: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250" y="2996254"/>
                <a:ext cx="8784976" cy="1045030"/>
              </a:xfrm>
              <a:prstGeom prst="rect">
                <a:avLst/>
              </a:prstGeom>
              <a:blipFill>
                <a:blip r:embed="rId6"/>
                <a:stretch>
                  <a:fillRect l="-1445" b="-1445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2842870" y="4004224"/>
                <a:ext cx="2387640" cy="97045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28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d>
                                <m:dPr>
                                  <m:ctrlPr>
                                    <a:rPr lang="ru-RU" sz="28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&gt;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  <m:d>
                                <m:dPr>
                                  <m:ctrlPr>
                                    <a:rPr lang="ru-RU" sz="28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≥0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2870" y="4004224"/>
                <a:ext cx="2387640" cy="970458"/>
              </a:xfrm>
              <a:prstGeom prst="rect">
                <a:avLst/>
              </a:prstGeom>
              <a:blipFill>
                <a:blip r:embed="rId7"/>
                <a:stretch>
                  <a:fillRect l="-69312" t="-219481" r="-1058" b="-32857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5172920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703535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РЕШЕНИЕ ПРИМЕРОВ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51520" y="891905"/>
            <a:ext cx="69617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 </a:t>
            </a:r>
            <a:r>
              <a:rPr lang="en-US" sz="3200" b="1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3200" b="1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Решите неравенство:</a:t>
            </a:r>
            <a:endParaRPr lang="en-US" sz="3200" b="1" i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467544" y="1635645"/>
                <a:ext cx="2823786" cy="6003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</a:rPr>
                            <m:t>𝟏𝟎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𝟓</m:t>
                          </m:r>
                        </m:e>
                      </m:rad>
                      <m:r>
                        <a:rPr lang="en-US" b="1" i="0" smtClean="0">
                          <a:latin typeface="Cambria Math"/>
                        </a:rPr>
                        <m:t>&lt;−</m:t>
                      </m:r>
                      <m:r>
                        <a:rPr lang="en-US" b="1" i="0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1635645"/>
                <a:ext cx="2823786" cy="60035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467544" y="2571750"/>
                <a:ext cx="8352928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Правая часть этого неравенства отрицательна, а левая принимает для всех допустимых значений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неотрицательные значения. Поэтому неравенство не имеет решений. </a:t>
                </a:r>
              </a:p>
              <a:p>
                <a:pPr algn="r"/>
                <a:r>
                  <a:rPr lang="ru-RU" sz="2400" b="1" i="1" dirty="0">
                    <a:solidFill>
                      <a:schemeClr val="accent3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 Решений не существует</a:t>
                </a: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2571750"/>
                <a:ext cx="8352928" cy="1938992"/>
              </a:xfrm>
              <a:prstGeom prst="rect">
                <a:avLst/>
              </a:prstGeom>
              <a:blipFill>
                <a:blip r:embed="rId4"/>
                <a:stretch>
                  <a:fillRect l="-1062" t="-2597" r="-1214" b="-5844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7033402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703535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РЕШЕНИЕ ПРИМЕРОВ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51520" y="891905"/>
            <a:ext cx="69617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 2.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Решите неравенство:</a:t>
            </a:r>
            <a:endParaRPr lang="en-US" sz="3200" b="1" i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Прямоугольник 31"/>
              <p:cNvSpPr/>
              <p:nvPr/>
            </p:nvSpPr>
            <p:spPr>
              <a:xfrm>
                <a:off x="300986" y="1720665"/>
                <a:ext cx="2600968" cy="5912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𝟗</m:t>
                          </m:r>
                        </m:e>
                      </m:rad>
                      <m:r>
                        <a:rPr lang="en-US" b="1" i="0" smtClean="0">
                          <a:latin typeface="Cambria Math"/>
                        </a:rPr>
                        <m:t>&gt;</m:t>
                      </m:r>
                      <m:r>
                        <a:rPr lang="en-US" b="1">
                          <a:latin typeface="Cambria Math"/>
                        </a:rPr>
                        <m:t>−</m:t>
                      </m:r>
                      <m:r>
                        <a:rPr lang="en-US" b="1" i="0" smtClean="0"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2" name="Прямоугольник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986" y="1720665"/>
                <a:ext cx="2600968" cy="59125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Прямоугольник 32"/>
              <p:cNvSpPr/>
              <p:nvPr/>
            </p:nvSpPr>
            <p:spPr>
              <a:xfrm>
                <a:off x="549899" y="2354438"/>
                <a:ext cx="2079415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𝟗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3" name="Прямоугольник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899" y="2354438"/>
                <a:ext cx="2079415" cy="53860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Прямоугольник 33"/>
              <p:cNvSpPr/>
              <p:nvPr/>
            </p:nvSpPr>
            <p:spPr>
              <a:xfrm>
                <a:off x="549899" y="2974504"/>
                <a:ext cx="1921232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⇒ </m:t>
                      </m:r>
                      <m:r>
                        <a:rPr lang="en-US" b="1" i="1">
                          <a:latin typeface="Cambria Math"/>
                        </a:rPr>
                        <m:t>𝟑</m:t>
                      </m:r>
                      <m:r>
                        <a:rPr lang="en-US" b="1" i="1">
                          <a:latin typeface="Cambria Math"/>
                        </a:rPr>
                        <m:t>𝒙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𝟗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4" name="Прямоугольник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899" y="2974504"/>
                <a:ext cx="1921232" cy="538609"/>
              </a:xfrm>
              <a:prstGeom prst="rect">
                <a:avLst/>
              </a:prstGeom>
              <a:blipFill>
                <a:blip r:embed="rId5"/>
                <a:stretch>
                  <a:fillRect b="-232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Прямоугольник 34"/>
              <p:cNvSpPr/>
              <p:nvPr/>
            </p:nvSpPr>
            <p:spPr>
              <a:xfrm>
                <a:off x="3027198" y="2949639"/>
                <a:ext cx="1698414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⇒ </m:t>
                      </m:r>
                      <m:r>
                        <a:rPr lang="en-US" b="1" i="1">
                          <a:latin typeface="Cambria Math"/>
                        </a:rPr>
                        <m:t>𝒙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𝟑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5" name="Прямоугольник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7198" y="2949639"/>
                <a:ext cx="1698414" cy="538609"/>
              </a:xfrm>
              <a:prstGeom prst="rect">
                <a:avLst/>
              </a:prstGeom>
              <a:blipFill>
                <a:blip r:embed="rId6"/>
                <a:stretch>
                  <a:fillRect b="-232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Прямоугольник 35"/>
              <p:cNvSpPr/>
              <p:nvPr/>
            </p:nvSpPr>
            <p:spPr>
              <a:xfrm>
                <a:off x="5910686" y="3998956"/>
                <a:ext cx="3046928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400" b="1" dirty="0">
                    <a:solidFill>
                      <a:schemeClr val="accent3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</a:t>
                </a:r>
                <a:r>
                  <a:rPr lang="en-US" sz="2400" b="1" dirty="0">
                    <a:solidFill>
                      <a:schemeClr val="accent3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/>
                      </a:rPr>
                      <m:t>𝒙</m:t>
                    </m:r>
                    <m:r>
                      <a:rPr lang="en-US" sz="24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/>
                        <a:ea typeface="Cambria Math"/>
                      </a:rPr>
                      <m:t>∈</m:t>
                    </m:r>
                    <m:d>
                      <m:dPr>
                        <m:begChr m:val="["/>
                        <m:endChr m:val=""/>
                        <m:ctrlPr>
                          <a:rPr lang="en-US" sz="2400" b="1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sz="2400" b="1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𝟑</m:t>
                        </m:r>
                        <m:r>
                          <a:rPr lang="en-US" sz="2400" b="1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;+∞)</m:t>
                        </m:r>
                      </m:e>
                    </m:d>
                  </m:oMath>
                </a14:m>
                <a:endParaRPr lang="ru-RU" sz="2400" b="1" dirty="0">
                  <a:solidFill>
                    <a:schemeClr val="accent3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6" name="Прямоугольник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0686" y="3998956"/>
                <a:ext cx="3046928" cy="461665"/>
              </a:xfrm>
              <a:prstGeom prst="rect">
                <a:avLst/>
              </a:prstGeom>
              <a:blipFill>
                <a:blip r:embed="rId7"/>
                <a:stretch>
                  <a:fillRect l="-3320" t="-121053" b="-18684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7" name="Прямая со стрелкой 36"/>
          <p:cNvCxnSpPr/>
          <p:nvPr/>
        </p:nvCxnSpPr>
        <p:spPr>
          <a:xfrm>
            <a:off x="1187624" y="4460621"/>
            <a:ext cx="3312368" cy="0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Овал 38"/>
          <p:cNvSpPr/>
          <p:nvPr/>
        </p:nvSpPr>
        <p:spPr>
          <a:xfrm>
            <a:off x="2755164" y="4386718"/>
            <a:ext cx="147805" cy="147805"/>
          </a:xfrm>
          <a:prstGeom prst="ellipse">
            <a:avLst/>
          </a:prstGeom>
          <a:solidFill>
            <a:srgbClr val="00206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2630936" y="4504093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0936" y="4504093"/>
                <a:ext cx="396262" cy="40011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4" name="Дуга 43"/>
          <p:cNvSpPr/>
          <p:nvPr/>
        </p:nvSpPr>
        <p:spPr>
          <a:xfrm flipH="1">
            <a:off x="2843805" y="4054181"/>
            <a:ext cx="1830485" cy="324983"/>
          </a:xfrm>
          <a:custGeom>
            <a:avLst/>
            <a:gdLst>
              <a:gd name="connsiteX0" fmla="*/ 1003435 w 2295439"/>
              <a:gd name="connsiteY0" fmla="*/ 2578 h 649966"/>
              <a:gd name="connsiteX1" fmla="*/ 1354865 w 2295439"/>
              <a:gd name="connsiteY1" fmla="*/ 5337 h 649966"/>
              <a:gd name="connsiteX2" fmla="*/ 2295440 w 2295439"/>
              <a:gd name="connsiteY2" fmla="*/ 324983 h 649966"/>
              <a:gd name="connsiteX3" fmla="*/ 1147720 w 2295439"/>
              <a:gd name="connsiteY3" fmla="*/ 324983 h 649966"/>
              <a:gd name="connsiteX4" fmla="*/ 1003435 w 2295439"/>
              <a:gd name="connsiteY4" fmla="*/ 2578 h 649966"/>
              <a:gd name="connsiteX0" fmla="*/ 1003435 w 2295439"/>
              <a:gd name="connsiteY0" fmla="*/ 2578 h 649966"/>
              <a:gd name="connsiteX1" fmla="*/ 1354865 w 2295439"/>
              <a:gd name="connsiteY1" fmla="*/ 5337 h 649966"/>
              <a:gd name="connsiteX2" fmla="*/ 2295440 w 2295439"/>
              <a:gd name="connsiteY2" fmla="*/ 324983 h 649966"/>
              <a:gd name="connsiteX0" fmla="*/ 538480 w 1830485"/>
              <a:gd name="connsiteY0" fmla="*/ 2578 h 324983"/>
              <a:gd name="connsiteX1" fmla="*/ 889910 w 1830485"/>
              <a:gd name="connsiteY1" fmla="*/ 5337 h 324983"/>
              <a:gd name="connsiteX2" fmla="*/ 1830485 w 1830485"/>
              <a:gd name="connsiteY2" fmla="*/ 324983 h 324983"/>
              <a:gd name="connsiteX3" fmla="*/ 682765 w 1830485"/>
              <a:gd name="connsiteY3" fmla="*/ 324983 h 324983"/>
              <a:gd name="connsiteX4" fmla="*/ 538480 w 1830485"/>
              <a:gd name="connsiteY4" fmla="*/ 2578 h 324983"/>
              <a:gd name="connsiteX0" fmla="*/ 0 w 1830485"/>
              <a:gd name="connsiteY0" fmla="*/ 12738 h 324983"/>
              <a:gd name="connsiteX1" fmla="*/ 889910 w 1830485"/>
              <a:gd name="connsiteY1" fmla="*/ 5337 h 324983"/>
              <a:gd name="connsiteX2" fmla="*/ 1830485 w 1830485"/>
              <a:gd name="connsiteY2" fmla="*/ 324983 h 324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30485" h="324983" stroke="0" extrusionOk="0">
                <a:moveTo>
                  <a:pt x="538480" y="2578"/>
                </a:moveTo>
                <a:cubicBezTo>
                  <a:pt x="655429" y="-1618"/>
                  <a:pt x="773962" y="-688"/>
                  <a:pt x="889910" y="5337"/>
                </a:cubicBezTo>
                <a:cubicBezTo>
                  <a:pt x="1434787" y="33648"/>
                  <a:pt x="1830485" y="168123"/>
                  <a:pt x="1830485" y="324983"/>
                </a:cubicBezTo>
                <a:lnTo>
                  <a:pt x="682765" y="324983"/>
                </a:lnTo>
                <a:lnTo>
                  <a:pt x="538480" y="2578"/>
                </a:lnTo>
                <a:close/>
              </a:path>
              <a:path w="1830485" h="324983" fill="none">
                <a:moveTo>
                  <a:pt x="0" y="12738"/>
                </a:moveTo>
                <a:cubicBezTo>
                  <a:pt x="116949" y="8542"/>
                  <a:pt x="773962" y="-688"/>
                  <a:pt x="889910" y="5337"/>
                </a:cubicBezTo>
                <a:cubicBezTo>
                  <a:pt x="1434787" y="33648"/>
                  <a:pt x="1830485" y="168123"/>
                  <a:pt x="1830485" y="324983"/>
                </a:cubicBezTo>
              </a:path>
            </a:pathLst>
          </a:cu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809174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32" grpId="0"/>
      <p:bldP spid="33" grpId="0"/>
      <p:bldP spid="34" grpId="0"/>
      <p:bldP spid="35" grpId="0"/>
      <p:bldP spid="36" grpId="0"/>
      <p:bldP spid="39" grpId="0" animBg="1"/>
      <p:bldP spid="40" grpId="0"/>
      <p:bldP spid="4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-20538"/>
            <a:ext cx="9108501" cy="703535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РЕШЕНИЕ ПРИМЕРОВ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88456" y="915565"/>
            <a:ext cx="72358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 </a:t>
            </a:r>
            <a:r>
              <a:rPr lang="en-US" sz="3200" b="1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3200" b="1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Решите неравенство:</a:t>
            </a:r>
            <a:endParaRPr lang="en-US" sz="3200" b="1" i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467544" y="1635645"/>
                <a:ext cx="2323649" cy="5912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e>
                      </m:rad>
                      <m:r>
                        <a:rPr lang="en-US" b="1" i="0" smtClean="0">
                          <a:latin typeface="Cambria Math"/>
                        </a:rPr>
                        <m:t>&lt;</m:t>
                      </m:r>
                      <m:r>
                        <a:rPr lang="en-US" b="1" i="0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1635645"/>
                <a:ext cx="2323649" cy="59125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Прямоугольник 35"/>
              <p:cNvSpPr/>
              <p:nvPr/>
            </p:nvSpPr>
            <p:spPr>
              <a:xfrm>
                <a:off x="6203846" y="4265228"/>
                <a:ext cx="2592288" cy="65716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Ответ</a:t>
                </a:r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𝒙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∈</m:t>
                    </m:r>
                    <m:d>
                      <m:dPr>
                        <m:begChr m:val="["/>
                        <m:endChr m:val=""/>
                        <m:ctrlP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4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𝟑</m:t>
                            </m:r>
                          </m:num>
                          <m:den>
                            <m:r>
                              <a:rPr lang="en-US" sz="24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den>
                        </m:f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;</m:t>
                        </m:r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)</m:t>
                        </m:r>
                      </m:e>
                    </m:d>
                  </m:oMath>
                </a14:m>
                <a:endParaRPr lang="ru-RU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6" name="Прямоугольник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3846" y="4265228"/>
                <a:ext cx="2592288" cy="657168"/>
              </a:xfrm>
              <a:prstGeom prst="rect">
                <a:avLst/>
              </a:prstGeom>
              <a:blipFill>
                <a:blip r:embed="rId4"/>
                <a:stretch>
                  <a:fillRect l="-3902" t="-175000" r="-3902" b="-25192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467544" y="2393064"/>
                <a:ext cx="1819793" cy="4650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000" i="1">
                              <a:latin typeface="Cambria Math"/>
                            </a:rPr>
                            <m:t>𝐴</m:t>
                          </m:r>
                          <m:d>
                            <m:d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</m:e>
                      </m:rad>
                      <m:r>
                        <a:rPr lang="en-US" sz="2000" i="1">
                          <a:latin typeface="Cambria Math"/>
                        </a:rPr>
                        <m:t>&lt;</m:t>
                      </m:r>
                      <m:r>
                        <a:rPr lang="en-US" sz="2000" i="1">
                          <a:latin typeface="Cambria Math"/>
                        </a:rPr>
                        <m:t>𝐵</m:t>
                      </m:r>
                      <m:r>
                        <a:rPr lang="en-US" sz="2000" i="1">
                          <a:latin typeface="Cambria Math"/>
                        </a:rPr>
                        <m:t>(</m:t>
                      </m:r>
                      <m:r>
                        <a:rPr lang="en-US" sz="2000" i="1">
                          <a:latin typeface="Cambria Math"/>
                        </a:rPr>
                        <m:t>𝑥</m:t>
                      </m:r>
                      <m:r>
                        <a:rPr lang="en-US" sz="2000" i="1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2393064"/>
                <a:ext cx="1819793" cy="465064"/>
              </a:xfrm>
              <a:prstGeom prst="rect">
                <a:avLst/>
              </a:prstGeom>
              <a:blipFill rotWithShape="1">
                <a:blip r:embed="rId5"/>
                <a:stretch>
                  <a:fillRect b="-131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399608" y="3003798"/>
                <a:ext cx="1955664" cy="10749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𝐴</m:t>
                              </m:r>
                              <m:d>
                                <m:dPr>
                                  <m:ctrlPr>
                                    <a:rPr lang="ru-RU" sz="20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i="1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</m:d>
                              <m:r>
                                <a:rPr lang="en-US" sz="2000" i="1">
                                  <a:latin typeface="Cambria Math"/>
                                </a:rPr>
                                <m:t>&lt;</m:t>
                              </m:r>
                              <m:sSup>
                                <m:sSupPr>
                                  <m:ctrlPr>
                                    <a:rPr lang="ru-RU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i="1">
                                      <a:latin typeface="Cambria Math"/>
                                    </a:rPr>
                                    <m:t>𝐵</m:t>
                                  </m:r>
                                </m:e>
                                <m:sup>
                                  <m:r>
                                    <a:rPr lang="en-US" sz="2000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d>
                                <m:dPr>
                                  <m:ctrlPr>
                                    <a:rPr lang="ru-RU" sz="20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i="1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</m:d>
                              <m:r>
                                <a:rPr lang="en-US" sz="2000" i="1">
                                  <a:latin typeface="Cambria Math"/>
                                </a:rPr>
                                <m:t>,</m:t>
                              </m:r>
                            </m:e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𝐴</m:t>
                              </m:r>
                              <m:d>
                                <m:dPr>
                                  <m:ctrlPr>
                                    <a:rPr lang="ru-RU" sz="20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i="1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</m:d>
                              <m:r>
                                <a:rPr lang="en-US" sz="2000" i="1">
                                  <a:latin typeface="Cambria Math"/>
                                </a:rPr>
                                <m:t>≥0,</m:t>
                              </m:r>
                            </m:e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𝐵</m:t>
                              </m:r>
                              <m:r>
                                <a:rPr lang="en-US" sz="2000" i="1">
                                  <a:latin typeface="Cambria Math"/>
                                </a:rPr>
                                <m:t>(</m:t>
                              </m:r>
                              <m:r>
                                <a:rPr lang="en-US" sz="2000" i="1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2000" i="1">
                                  <a:latin typeface="Cambria Math"/>
                                </a:rPr>
                                <m:t>)≥0.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608" y="3003798"/>
                <a:ext cx="1955664" cy="107491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3275856" y="1484546"/>
                <a:ext cx="2813975" cy="89345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0" smtClean="0">
                          <a:latin typeface="Cambria Math"/>
                        </a:rPr>
                        <m:t>⇒ </m:t>
                      </m:r>
                      <m:d>
                        <m:dPr>
                          <m:begChr m:val="{"/>
                          <m:endChr m:val=""/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sz="2800" b="0" i="0">
                                  <a:latin typeface="Cambria Math"/>
                                </a:rPr>
                                <m:t>2</m:t>
                              </m:r>
                              <m:r>
                                <m:rPr>
                                  <m:sty m:val="p"/>
                                </m:rPr>
                                <a:rPr lang="en-US" sz="2800" b="0" i="0">
                                  <a:latin typeface="Cambria Math"/>
                                </a:rPr>
                                <m:t>x</m:t>
                              </m:r>
                              <m:r>
                                <a:rPr lang="en-US" sz="2800" b="0" i="0">
                                  <a:latin typeface="Cambria Math"/>
                                </a:rPr>
                                <m:t>−3&lt;</m:t>
                              </m:r>
                              <m:sSup>
                                <m:sSupPr>
                                  <m:ctrlPr>
                                    <a:rPr lang="en-US" sz="2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0" i="0" smtClean="0">
                                      <a:latin typeface="Cambria Math"/>
                                    </a:rPr>
                                    <m:t>1</m:t>
                                  </m:r>
                                </m:e>
                                <m:sup>
                                  <m:r>
                                    <a:rPr lang="en-US" sz="2800" b="0" i="0" smtClean="0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  <m:e>
                              <m:r>
                                <a:rPr lang="en-US" sz="2800" b="0" i="0">
                                  <a:latin typeface="Cambria Math"/>
                                </a:rPr>
                                <m:t>2</m:t>
                              </m:r>
                              <m:r>
                                <m:rPr>
                                  <m:sty m:val="p"/>
                                </m:rPr>
                                <a:rPr lang="en-US" sz="2800" b="0" i="0">
                                  <a:latin typeface="Cambria Math"/>
                                </a:rPr>
                                <m:t>x</m:t>
                              </m:r>
                              <m:r>
                                <a:rPr lang="en-US" sz="2800" b="0" i="0">
                                  <a:latin typeface="Cambria Math"/>
                                </a:rPr>
                                <m:t>−3≥0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5856" y="1484546"/>
                <a:ext cx="2813975" cy="89345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6217454" y="1520545"/>
                <a:ext cx="2008306" cy="8536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>
                          <a:latin typeface="Cambria Math" panose="02040503050406030204" pitchFamily="18" charset="0"/>
                        </a:rPr>
                        <m:t>⇒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begChr m:val="{"/>
                          <m:endChr m:val=""/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 panose="02040503050406030204" pitchFamily="18" charset="0"/>
                                </a:rPr>
                                <m:t>x</m:t>
                              </m:r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&lt;4</m:t>
                              </m:r>
                            </m:e>
                            <m:e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 panose="02040503050406030204" pitchFamily="18" charset="0"/>
                                </a:rPr>
                                <m:t>x</m:t>
                              </m:r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≥3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7454" y="1520545"/>
                <a:ext cx="2008306" cy="85363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3786347" y="2611991"/>
                <a:ext cx="1792991" cy="130381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>
                          <a:latin typeface="Cambria Math" panose="02040503050406030204" pitchFamily="18" charset="0"/>
                        </a:rPr>
                        <m:t>⇒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begChr m:val="{"/>
                          <m:endChr m:val=""/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 panose="02040503050406030204" pitchFamily="18" charset="0"/>
                                </a:rPr>
                                <m:t>x</m:t>
                              </m:r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&lt;2</m:t>
                              </m:r>
                            </m:e>
                            <m: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 panose="02040503050406030204" pitchFamily="18" charset="0"/>
                                </a:rPr>
                                <m:t>x</m:t>
                              </m:r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≥</m:t>
                              </m:r>
                              <m:f>
                                <m:fPr>
                                  <m:ctrlPr>
                                    <a:rPr lang="ru-RU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eqAr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6347" y="2611991"/>
                <a:ext cx="1792991" cy="1303818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Прямая со стрелкой 21"/>
          <p:cNvCxnSpPr/>
          <p:nvPr/>
        </p:nvCxnSpPr>
        <p:spPr>
          <a:xfrm>
            <a:off x="1187624" y="4460621"/>
            <a:ext cx="3312368" cy="0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Овал 22"/>
          <p:cNvSpPr/>
          <p:nvPr/>
        </p:nvSpPr>
        <p:spPr>
          <a:xfrm>
            <a:off x="3414830" y="4392349"/>
            <a:ext cx="147805" cy="147805"/>
          </a:xfrm>
          <a:prstGeom prst="ellipse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3290602" y="4509724"/>
                <a:ext cx="38504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2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0602" y="4509724"/>
                <a:ext cx="385042" cy="40011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Овал 24"/>
          <p:cNvSpPr/>
          <p:nvPr/>
        </p:nvSpPr>
        <p:spPr>
          <a:xfrm>
            <a:off x="2077665" y="4392349"/>
            <a:ext cx="147805" cy="147805"/>
          </a:xfrm>
          <a:prstGeom prst="ellipse">
            <a:avLst/>
          </a:prstGeom>
          <a:solidFill>
            <a:srgbClr val="00206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1953437" y="4509724"/>
                <a:ext cx="375424" cy="6109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800" b="1" i="1" smtClean="0">
                              <a:latin typeface="Cambria Math"/>
                            </a:rPr>
                            <m:t>𝟑</m:t>
                          </m:r>
                        </m:num>
                        <m:den>
                          <m:r>
                            <a:rPr lang="en-US" sz="1800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1800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3437" y="4509724"/>
                <a:ext cx="375424" cy="610936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Дуга 43"/>
          <p:cNvSpPr/>
          <p:nvPr/>
        </p:nvSpPr>
        <p:spPr>
          <a:xfrm flipH="1">
            <a:off x="2151567" y="4044362"/>
            <a:ext cx="1830485" cy="324983"/>
          </a:xfrm>
          <a:custGeom>
            <a:avLst/>
            <a:gdLst>
              <a:gd name="connsiteX0" fmla="*/ 1003435 w 2295439"/>
              <a:gd name="connsiteY0" fmla="*/ 2578 h 649966"/>
              <a:gd name="connsiteX1" fmla="*/ 1354865 w 2295439"/>
              <a:gd name="connsiteY1" fmla="*/ 5337 h 649966"/>
              <a:gd name="connsiteX2" fmla="*/ 2295440 w 2295439"/>
              <a:gd name="connsiteY2" fmla="*/ 324983 h 649966"/>
              <a:gd name="connsiteX3" fmla="*/ 1147720 w 2295439"/>
              <a:gd name="connsiteY3" fmla="*/ 324983 h 649966"/>
              <a:gd name="connsiteX4" fmla="*/ 1003435 w 2295439"/>
              <a:gd name="connsiteY4" fmla="*/ 2578 h 649966"/>
              <a:gd name="connsiteX0" fmla="*/ 1003435 w 2295439"/>
              <a:gd name="connsiteY0" fmla="*/ 2578 h 649966"/>
              <a:gd name="connsiteX1" fmla="*/ 1354865 w 2295439"/>
              <a:gd name="connsiteY1" fmla="*/ 5337 h 649966"/>
              <a:gd name="connsiteX2" fmla="*/ 2295440 w 2295439"/>
              <a:gd name="connsiteY2" fmla="*/ 324983 h 649966"/>
              <a:gd name="connsiteX0" fmla="*/ 538480 w 1830485"/>
              <a:gd name="connsiteY0" fmla="*/ 2578 h 324983"/>
              <a:gd name="connsiteX1" fmla="*/ 889910 w 1830485"/>
              <a:gd name="connsiteY1" fmla="*/ 5337 h 324983"/>
              <a:gd name="connsiteX2" fmla="*/ 1830485 w 1830485"/>
              <a:gd name="connsiteY2" fmla="*/ 324983 h 324983"/>
              <a:gd name="connsiteX3" fmla="*/ 682765 w 1830485"/>
              <a:gd name="connsiteY3" fmla="*/ 324983 h 324983"/>
              <a:gd name="connsiteX4" fmla="*/ 538480 w 1830485"/>
              <a:gd name="connsiteY4" fmla="*/ 2578 h 324983"/>
              <a:gd name="connsiteX0" fmla="*/ 0 w 1830485"/>
              <a:gd name="connsiteY0" fmla="*/ 12738 h 324983"/>
              <a:gd name="connsiteX1" fmla="*/ 889910 w 1830485"/>
              <a:gd name="connsiteY1" fmla="*/ 5337 h 324983"/>
              <a:gd name="connsiteX2" fmla="*/ 1830485 w 1830485"/>
              <a:gd name="connsiteY2" fmla="*/ 324983 h 324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30485" h="324983" stroke="0" extrusionOk="0">
                <a:moveTo>
                  <a:pt x="538480" y="2578"/>
                </a:moveTo>
                <a:cubicBezTo>
                  <a:pt x="655429" y="-1618"/>
                  <a:pt x="773962" y="-688"/>
                  <a:pt x="889910" y="5337"/>
                </a:cubicBezTo>
                <a:cubicBezTo>
                  <a:pt x="1434787" y="33648"/>
                  <a:pt x="1830485" y="168123"/>
                  <a:pt x="1830485" y="324983"/>
                </a:cubicBezTo>
                <a:lnTo>
                  <a:pt x="682765" y="324983"/>
                </a:lnTo>
                <a:lnTo>
                  <a:pt x="538480" y="2578"/>
                </a:lnTo>
                <a:close/>
              </a:path>
              <a:path w="1830485" h="324983" fill="none">
                <a:moveTo>
                  <a:pt x="0" y="12738"/>
                </a:moveTo>
                <a:cubicBezTo>
                  <a:pt x="116949" y="8542"/>
                  <a:pt x="773962" y="-688"/>
                  <a:pt x="889910" y="5337"/>
                </a:cubicBezTo>
                <a:cubicBezTo>
                  <a:pt x="1434787" y="33648"/>
                  <a:pt x="1830485" y="168123"/>
                  <a:pt x="1830485" y="324983"/>
                </a:cubicBezTo>
              </a:path>
            </a:pathLst>
          </a:cu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Дуга 43"/>
          <p:cNvSpPr/>
          <p:nvPr/>
        </p:nvSpPr>
        <p:spPr>
          <a:xfrm>
            <a:off x="1911418" y="4067366"/>
            <a:ext cx="1529556" cy="324983"/>
          </a:xfrm>
          <a:custGeom>
            <a:avLst/>
            <a:gdLst>
              <a:gd name="connsiteX0" fmla="*/ 1003435 w 2295439"/>
              <a:gd name="connsiteY0" fmla="*/ 2578 h 649966"/>
              <a:gd name="connsiteX1" fmla="*/ 1354865 w 2295439"/>
              <a:gd name="connsiteY1" fmla="*/ 5337 h 649966"/>
              <a:gd name="connsiteX2" fmla="*/ 2295440 w 2295439"/>
              <a:gd name="connsiteY2" fmla="*/ 324983 h 649966"/>
              <a:gd name="connsiteX3" fmla="*/ 1147720 w 2295439"/>
              <a:gd name="connsiteY3" fmla="*/ 324983 h 649966"/>
              <a:gd name="connsiteX4" fmla="*/ 1003435 w 2295439"/>
              <a:gd name="connsiteY4" fmla="*/ 2578 h 649966"/>
              <a:gd name="connsiteX0" fmla="*/ 1003435 w 2295439"/>
              <a:gd name="connsiteY0" fmla="*/ 2578 h 649966"/>
              <a:gd name="connsiteX1" fmla="*/ 1354865 w 2295439"/>
              <a:gd name="connsiteY1" fmla="*/ 5337 h 649966"/>
              <a:gd name="connsiteX2" fmla="*/ 2295440 w 2295439"/>
              <a:gd name="connsiteY2" fmla="*/ 324983 h 649966"/>
              <a:gd name="connsiteX0" fmla="*/ 538480 w 1830485"/>
              <a:gd name="connsiteY0" fmla="*/ 2578 h 324983"/>
              <a:gd name="connsiteX1" fmla="*/ 889910 w 1830485"/>
              <a:gd name="connsiteY1" fmla="*/ 5337 h 324983"/>
              <a:gd name="connsiteX2" fmla="*/ 1830485 w 1830485"/>
              <a:gd name="connsiteY2" fmla="*/ 324983 h 324983"/>
              <a:gd name="connsiteX3" fmla="*/ 682765 w 1830485"/>
              <a:gd name="connsiteY3" fmla="*/ 324983 h 324983"/>
              <a:gd name="connsiteX4" fmla="*/ 538480 w 1830485"/>
              <a:gd name="connsiteY4" fmla="*/ 2578 h 324983"/>
              <a:gd name="connsiteX0" fmla="*/ 0 w 1830485"/>
              <a:gd name="connsiteY0" fmla="*/ 12738 h 324983"/>
              <a:gd name="connsiteX1" fmla="*/ 889910 w 1830485"/>
              <a:gd name="connsiteY1" fmla="*/ 5337 h 324983"/>
              <a:gd name="connsiteX2" fmla="*/ 1830485 w 1830485"/>
              <a:gd name="connsiteY2" fmla="*/ 324983 h 324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30485" h="324983" stroke="0" extrusionOk="0">
                <a:moveTo>
                  <a:pt x="538480" y="2578"/>
                </a:moveTo>
                <a:cubicBezTo>
                  <a:pt x="655429" y="-1618"/>
                  <a:pt x="773962" y="-688"/>
                  <a:pt x="889910" y="5337"/>
                </a:cubicBezTo>
                <a:cubicBezTo>
                  <a:pt x="1434787" y="33648"/>
                  <a:pt x="1830485" y="168123"/>
                  <a:pt x="1830485" y="324983"/>
                </a:cubicBezTo>
                <a:lnTo>
                  <a:pt x="682765" y="324983"/>
                </a:lnTo>
                <a:lnTo>
                  <a:pt x="538480" y="2578"/>
                </a:lnTo>
                <a:close/>
              </a:path>
              <a:path w="1830485" h="324983" fill="none">
                <a:moveTo>
                  <a:pt x="0" y="12738"/>
                </a:moveTo>
                <a:cubicBezTo>
                  <a:pt x="116949" y="8542"/>
                  <a:pt x="773962" y="-688"/>
                  <a:pt x="889910" y="5337"/>
                </a:cubicBezTo>
                <a:cubicBezTo>
                  <a:pt x="1434787" y="33648"/>
                  <a:pt x="1830485" y="168123"/>
                  <a:pt x="1830485" y="324983"/>
                </a:cubicBezTo>
              </a:path>
            </a:pathLst>
          </a:cu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Дуга 7"/>
          <p:cNvSpPr/>
          <p:nvPr/>
        </p:nvSpPr>
        <p:spPr>
          <a:xfrm>
            <a:off x="2151567" y="4078708"/>
            <a:ext cx="1319079" cy="631071"/>
          </a:xfrm>
          <a:prstGeom prst="arc">
            <a:avLst>
              <a:gd name="adj1" fmla="val 10733373"/>
              <a:gd name="adj2" fmla="val 50892"/>
            </a:avLst>
          </a:prstGeom>
          <a:solidFill>
            <a:srgbClr val="92D05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342543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36" grpId="0"/>
      <p:bldP spid="2" grpId="0"/>
      <p:bldP spid="3" grpId="0"/>
      <p:bldP spid="4" grpId="0"/>
      <p:bldP spid="6" grpId="0"/>
      <p:bldP spid="7" grpId="0"/>
      <p:bldP spid="23" grpId="0" animBg="1"/>
      <p:bldP spid="24" grpId="0"/>
      <p:bldP spid="25" grpId="0" animBg="1"/>
      <p:bldP spid="26" grpId="0"/>
      <p:bldP spid="28" grpId="0" animBg="1"/>
      <p:bldP spid="29" grpId="0" animBg="1"/>
      <p:bldP spid="8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429ff7f2335e44263d32625ababd656d124cd7b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15065</TotalTime>
  <Words>230</Words>
  <Application>Microsoft Office PowerPoint</Application>
  <PresentationFormat>Экран (16:9)</PresentationFormat>
  <Paragraphs>85</Paragraphs>
  <Slides>11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Cambria Math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Закирова Ф.М</cp:lastModifiedBy>
  <cp:revision>1272</cp:revision>
  <dcterms:created xsi:type="dcterms:W3CDTF">2020-04-09T07:32:19Z</dcterms:created>
  <dcterms:modified xsi:type="dcterms:W3CDTF">2021-01-04T05:43:55Z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