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1381" r:id="rId2"/>
    <p:sldId id="1536" r:id="rId3"/>
    <p:sldId id="1585" r:id="rId4"/>
    <p:sldId id="1586" r:id="rId5"/>
    <p:sldId id="1587" r:id="rId6"/>
    <p:sldId id="1588" r:id="rId7"/>
    <p:sldId id="1589" r:id="rId8"/>
    <p:sldId id="1577" r:id="rId9"/>
    <p:sldId id="1590" r:id="rId10"/>
    <p:sldId id="1591" r:id="rId11"/>
    <p:sldId id="1592" r:id="rId12"/>
    <p:sldId id="1535" r:id="rId13"/>
  </p:sldIdLst>
  <p:sldSz cx="9144000" cy="5143500" type="screen16x9"/>
  <p:notesSz cx="5765800" cy="3244850"/>
  <p:custDataLst>
    <p:tags r:id="rId15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624" autoAdjust="0"/>
  </p:normalViewPr>
  <p:slideViewPr>
    <p:cSldViewPr>
      <p:cViewPr varScale="1">
        <p:scale>
          <a:sx n="65" d="100"/>
          <a:sy n="65" d="100"/>
        </p:scale>
        <p:origin x="806" y="53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08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532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300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43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971601" y="2391484"/>
            <a:ext cx="4968552" cy="2240915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lang="uz-Cyrl-UZ" sz="32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32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32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29189">
              <a:lnSpc>
                <a:spcPts val="3099"/>
              </a:lnSpc>
              <a:spcBef>
                <a:spcPts val="1800"/>
              </a:spcBef>
            </a:pPr>
            <a:r>
              <a:rPr lang="ru-RU" sz="3200" b="1" dirty="0" smtClean="0">
                <a:solidFill>
                  <a:srgbClr val="002060"/>
                </a:solidFill>
                <a:latin typeface="Arial"/>
                <a:cs typeface="Arial"/>
              </a:rPr>
              <a:t>ПРОСТЫЕ </a:t>
            </a:r>
            <a:r>
              <a:rPr lang="uz-Cyrl-UZ" sz="3200" b="1" dirty="0">
                <a:solidFill>
                  <a:srgbClr val="002060"/>
                </a:solidFill>
                <a:latin typeface="Arial"/>
                <a:cs typeface="Arial"/>
              </a:rPr>
              <a:t>ПОКАЗАТЕЛЬ</a:t>
            </a: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НЫЕ УРАВНЕНИЯ И ИХ СИСТЕМЫ</a:t>
            </a:r>
            <a:endParaRPr lang="en-US" sz="3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23529" y="2210127"/>
            <a:ext cx="432048" cy="86567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588225" y="361576"/>
            <a:ext cx="1824510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588224" y="361576"/>
            <a:ext cx="1824511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588223" y="485239"/>
            <a:ext cx="1915005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uz-Cyrl-UZ" sz="3567" b="1" spc="16" dirty="0">
                <a:solidFill>
                  <a:srgbClr val="FEFEFE"/>
                </a:solidFill>
                <a:latin typeface="Arial"/>
                <a:cs typeface="Arial"/>
              </a:rPr>
              <a:t>10класс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uz-Cyrl-UZ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79662"/>
            <a:ext cx="2851517" cy="281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23528" y="3219822"/>
            <a:ext cx="432048" cy="136815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57562"/>
            <a:ext cx="8557312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СИСТЕМ УРАВНЕНИЙ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771550"/>
            <a:ext cx="63367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40.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уравнений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12BDAA51-14FB-45BD-8E7A-6C97D3D4857A}"/>
                  </a:ext>
                </a:extLst>
              </p:cNvPr>
              <p:cNvSpPr txBox="1"/>
              <p:nvPr/>
            </p:nvSpPr>
            <p:spPr>
              <a:xfrm>
                <a:off x="395536" y="1563638"/>
                <a:ext cx="2240613" cy="995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=27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=32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BDAA51-14FB-45BD-8E7A-6C97D3D48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563638"/>
                <a:ext cx="2240613" cy="9955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1A0112E8-2C01-4626-8700-AFA0813B9C25}"/>
                  </a:ext>
                </a:extLst>
              </p:cNvPr>
              <p:cNvSpPr txBox="1"/>
              <p:nvPr/>
            </p:nvSpPr>
            <p:spPr>
              <a:xfrm>
                <a:off x="4686185" y="1656206"/>
                <a:ext cx="1596463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A0112E8-2C01-4626-8700-AFA0813B9C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185" y="1656206"/>
                <a:ext cx="1596463" cy="4462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6EDD2825-DB97-49B3-B9B7-9A5CC969C65B}"/>
                  </a:ext>
                </a:extLst>
              </p:cNvPr>
              <p:cNvSpPr txBox="1"/>
              <p:nvPr/>
            </p:nvSpPr>
            <p:spPr>
              <a:xfrm>
                <a:off x="4691141" y="2102482"/>
                <a:ext cx="1186094" cy="8384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DD2825-DB97-49B3-B9B7-9A5CC969C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141" y="2102482"/>
                <a:ext cx="1186094" cy="8384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8931960B-FEFC-44D4-8228-BD08596125C6}"/>
                  </a:ext>
                </a:extLst>
              </p:cNvPr>
              <p:cNvSpPr txBox="1"/>
              <p:nvPr/>
            </p:nvSpPr>
            <p:spPr>
              <a:xfrm>
                <a:off x="6017896" y="2152532"/>
                <a:ext cx="2045368" cy="847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65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931960B-FEFC-44D4-8228-BD0859612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896" y="2152532"/>
                <a:ext cx="2045368" cy="8475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D6B48C02-273F-48B9-8D96-ADFC1F31859A}"/>
                  </a:ext>
                </a:extLst>
              </p:cNvPr>
              <p:cNvSpPr txBox="1"/>
              <p:nvPr/>
            </p:nvSpPr>
            <p:spPr>
              <a:xfrm>
                <a:off x="4686185" y="3087706"/>
                <a:ext cx="1192378" cy="836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57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6B48C02-273F-48B9-8D96-ADFC1F318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185" y="3087706"/>
                <a:ext cx="1192378" cy="8368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3B133105-9A03-4A2A-AA4F-C109C615516A}"/>
                  </a:ext>
                </a:extLst>
              </p:cNvPr>
              <p:cNvSpPr txBox="1"/>
              <p:nvPr/>
            </p:nvSpPr>
            <p:spPr>
              <a:xfrm>
                <a:off x="395535" y="2643758"/>
                <a:ext cx="2207976" cy="995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133105-9A03-4A2A-AA4F-C109C615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2643758"/>
                <a:ext cx="2207976" cy="9955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17A91831-7B80-42FF-BE60-404C38483AD2}"/>
                  </a:ext>
                </a:extLst>
              </p:cNvPr>
              <p:cNvSpPr txBox="1"/>
              <p:nvPr/>
            </p:nvSpPr>
            <p:spPr>
              <a:xfrm>
                <a:off x="441255" y="3723878"/>
                <a:ext cx="2233881" cy="995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7A91831-7B80-42FF-BE60-404C38483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255" y="3723878"/>
                <a:ext cx="2233881" cy="9955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FC108458-AC67-4E7D-898A-4854337D335E}"/>
                  </a:ext>
                </a:extLst>
              </p:cNvPr>
              <p:cNvSpPr txBox="1"/>
              <p:nvPr/>
            </p:nvSpPr>
            <p:spPr>
              <a:xfrm>
                <a:off x="2663788" y="4148812"/>
                <a:ext cx="1368152" cy="4462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C108458-AC67-4E7D-898A-4854337D3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788" y="4148812"/>
                <a:ext cx="1368152" cy="4462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AA0D3EA7-064F-4C15-82FC-62120B3D8F39}"/>
                  </a:ext>
                </a:extLst>
              </p:cNvPr>
              <p:cNvSpPr txBox="1"/>
              <p:nvPr/>
            </p:nvSpPr>
            <p:spPr>
              <a:xfrm>
                <a:off x="34529" y="4017340"/>
                <a:ext cx="36067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A0D3EA7-064F-4C15-82FC-62120B3D8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9" y="4017340"/>
                <a:ext cx="360675" cy="44627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198C0DD2-B8DD-4418-A156-E62ABDB690AE}"/>
              </a:ext>
            </a:extLst>
          </p:cNvPr>
          <p:cNvCxnSpPr/>
          <p:nvPr/>
        </p:nvCxnSpPr>
        <p:spPr>
          <a:xfrm>
            <a:off x="395204" y="4764266"/>
            <a:ext cx="34567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4453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57562"/>
            <a:ext cx="8557312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СИСТЕМ УРАВНЕНИЙ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771550"/>
            <a:ext cx="63367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уравнений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12BDAA51-14FB-45BD-8E7A-6C97D3D4857A}"/>
                  </a:ext>
                </a:extLst>
              </p:cNvPr>
              <p:cNvSpPr txBox="1"/>
              <p:nvPr/>
            </p:nvSpPr>
            <p:spPr>
              <a:xfrm>
                <a:off x="395536" y="1563638"/>
                <a:ext cx="2397708" cy="995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43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+11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BDAA51-14FB-45BD-8E7A-6C97D3D48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563638"/>
                <a:ext cx="2397708" cy="9955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1A0112E8-2C01-4626-8700-AFA0813B9C25}"/>
                  </a:ext>
                </a:extLst>
              </p:cNvPr>
              <p:cNvSpPr txBox="1"/>
              <p:nvPr/>
            </p:nvSpPr>
            <p:spPr>
              <a:xfrm>
                <a:off x="4154183" y="2443310"/>
                <a:ext cx="1186094" cy="847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A0112E8-2C01-4626-8700-AFA0813B9C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4183" y="2443310"/>
                <a:ext cx="1186094" cy="8475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D6B48C02-273F-48B9-8D96-ADFC1F31859A}"/>
                  </a:ext>
                </a:extLst>
              </p:cNvPr>
              <p:cNvSpPr txBox="1"/>
              <p:nvPr/>
            </p:nvSpPr>
            <p:spPr>
              <a:xfrm>
                <a:off x="5729430" y="2458636"/>
                <a:ext cx="1531701" cy="847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6B48C02-273F-48B9-8D96-ADFC1F318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430" y="2458636"/>
                <a:ext cx="1531701" cy="8475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EE93B293-C054-4D01-A1E3-C46798129B7E}"/>
                  </a:ext>
                </a:extLst>
              </p:cNvPr>
              <p:cNvSpPr txBox="1"/>
              <p:nvPr/>
            </p:nvSpPr>
            <p:spPr>
              <a:xfrm>
                <a:off x="360339" y="2643758"/>
                <a:ext cx="2458044" cy="995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+11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E93B293-C054-4D01-A1E3-C46798129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39" y="2643758"/>
                <a:ext cx="2458044" cy="9955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8268263D-A4A9-4F6C-9D8E-E55E2DA77CCD}"/>
                  </a:ext>
                </a:extLst>
              </p:cNvPr>
              <p:cNvSpPr txBox="1"/>
              <p:nvPr/>
            </p:nvSpPr>
            <p:spPr>
              <a:xfrm>
                <a:off x="404496" y="3733328"/>
                <a:ext cx="2439066" cy="995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268263D-A4A9-4F6C-9D8E-E55E2DA77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96" y="3733328"/>
                <a:ext cx="2439066" cy="9955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05BD578C-E775-49F9-B94E-B2AC41AC209D}"/>
                  </a:ext>
                </a:extLst>
              </p:cNvPr>
              <p:cNvSpPr txBox="1"/>
              <p:nvPr/>
            </p:nvSpPr>
            <p:spPr>
              <a:xfrm>
                <a:off x="4105812" y="1467001"/>
                <a:ext cx="2439065" cy="995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5BD578C-E775-49F9-B94E-B2AC41AC2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812" y="1467001"/>
                <a:ext cx="2439065" cy="9955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630635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067694"/>
            <a:ext cx="439248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26207" y="172260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539553" y="915566"/>
            <a:ext cx="8208911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pPr algn="ctr"/>
            <a:r>
              <a:rPr lang="ru-RU" sz="3200" b="1" dirty="0"/>
              <a:t>Стр. </a:t>
            </a:r>
            <a:r>
              <a:rPr lang="en-US" sz="3200" b="1" dirty="0">
                <a:solidFill>
                  <a:srgbClr val="7030A0"/>
                </a:solidFill>
              </a:rPr>
              <a:t>73</a:t>
            </a:r>
            <a:endParaRPr lang="ru-RU" sz="3200" b="1" dirty="0">
              <a:solidFill>
                <a:srgbClr val="7030A0"/>
              </a:solidFill>
            </a:endParaRPr>
          </a:p>
          <a:p>
            <a:pPr algn="ctr"/>
            <a:r>
              <a:rPr lang="ru-RU" sz="3200" b="1" dirty="0">
                <a:solidFill>
                  <a:srgbClr val="7030A0"/>
                </a:solidFill>
              </a:rPr>
              <a:t>№ </a:t>
            </a:r>
            <a:r>
              <a:rPr lang="en-US" sz="3200" b="1" dirty="0">
                <a:solidFill>
                  <a:srgbClr val="7030A0"/>
                </a:solidFill>
              </a:rPr>
              <a:t>40 (</a:t>
            </a:r>
            <a:r>
              <a:rPr lang="en-US" sz="3200" b="1" dirty="0" err="1">
                <a:solidFill>
                  <a:srgbClr val="7030A0"/>
                </a:solidFill>
              </a:rPr>
              <a:t>b,c</a:t>
            </a:r>
            <a:r>
              <a:rPr lang="en-US" sz="3200" b="1" dirty="0">
                <a:solidFill>
                  <a:srgbClr val="7030A0"/>
                </a:solidFill>
              </a:rPr>
              <a:t>), 41 (</a:t>
            </a:r>
            <a:r>
              <a:rPr lang="en-US" sz="3200" b="1" dirty="0" err="1">
                <a:solidFill>
                  <a:srgbClr val="7030A0"/>
                </a:solidFill>
              </a:rPr>
              <a:t>b,c</a:t>
            </a:r>
            <a:r>
              <a:rPr lang="en-US" sz="3200" b="1" dirty="0">
                <a:solidFill>
                  <a:srgbClr val="7030A0"/>
                </a:solidFill>
              </a:rPr>
              <a:t>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909471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"/>
          <p:cNvSpPr/>
          <p:nvPr/>
        </p:nvSpPr>
        <p:spPr>
          <a:xfrm>
            <a:off x="-1" y="-20538"/>
            <a:ext cx="9144001" cy="79101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4"/>
          <p:cNvSpPr txBox="1">
            <a:spLocks/>
          </p:cNvSpPr>
          <p:nvPr/>
        </p:nvSpPr>
        <p:spPr>
          <a:xfrm>
            <a:off x="0" y="88333"/>
            <a:ext cx="9143999" cy="457321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771550"/>
            <a:ext cx="45365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Решите уравнение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528" y="1310159"/>
                <a:ext cx="5653151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𝒃</m:t>
                      </m:r>
                      <m:r>
                        <a:rPr lang="en-US" b="1" i="1" smtClean="0">
                          <a:latin typeface="Cambria Math"/>
                        </a:rPr>
                        <m:t>) </m:t>
                      </m:r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𝟗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𝒙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/>
                        </a:rPr>
                        <m:t>𝟏𝟔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𝟗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310159"/>
                <a:ext cx="5653151" cy="5386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7821B4B5-D495-4D5B-9262-03C13A8C456F}"/>
                  </a:ext>
                </a:extLst>
              </p:cNvPr>
              <p:cNvSpPr txBox="1"/>
              <p:nvPr/>
            </p:nvSpPr>
            <p:spPr>
              <a:xfrm>
                <a:off x="356255" y="1798389"/>
                <a:ext cx="7071038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  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ru-RU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𝒙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/>
                      </a:rPr>
                      <m:t>𝟏𝟔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𝟗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   | : 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821B4B5-D495-4D5B-9262-03C13A8C4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55" y="1798389"/>
                <a:ext cx="7071038" cy="5386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20C6FC9A-45EF-4100-B5AC-305EAB7BE786}"/>
                  </a:ext>
                </a:extLst>
              </p:cNvPr>
              <p:cNvSpPr txBox="1"/>
              <p:nvPr/>
            </p:nvSpPr>
            <p:spPr>
              <a:xfrm>
                <a:off x="356255" y="2286619"/>
                <a:ext cx="6634124" cy="8103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      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𝟏𝟔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𝟏𝟐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𝒙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𝟏𝟐</m:t>
                                    </m:r>
                                  </m:num>
                                  <m:den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𝟏𝟐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  <m:t>𝒙</m:t>
                            </m:r>
                          </m:sup>
                        </m:sSup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/>
                      </a:rPr>
                      <m:t>𝟏𝟔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𝟗</m:t>
                                </m:r>
                              </m:num>
                              <m:den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𝟏𝟐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  <a:ea typeface="Cambria Math"/>
                          </a:rPr>
                          <m:t>𝒙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0C6FC9A-45EF-4100-B5AC-305EAB7BE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55" y="2286619"/>
                <a:ext cx="6634124" cy="810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336C12E0-D634-4A7C-9F8B-18E9D155DC9B}"/>
                  </a:ext>
                </a:extLst>
              </p:cNvPr>
              <p:cNvSpPr txBox="1"/>
              <p:nvPr/>
            </p:nvSpPr>
            <p:spPr>
              <a:xfrm>
                <a:off x="392595" y="3057079"/>
                <a:ext cx="5341783" cy="8264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      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𝒙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𝟗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/>
                      </a:rPr>
                      <m:t>𝟏𝟔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  <a:ea typeface="Cambria Math"/>
                          </a:rPr>
                          <m:t>𝒙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6C12E0-D634-4A7C-9F8B-18E9D155DC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95" y="3057079"/>
                <a:ext cx="5341783" cy="8264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A2CB3A05-984B-4F07-8B46-D3585158347F}"/>
                  </a:ext>
                </a:extLst>
              </p:cNvPr>
              <p:cNvSpPr txBox="1"/>
              <p:nvPr/>
            </p:nvSpPr>
            <p:spPr>
              <a:xfrm>
                <a:off x="1115616" y="3894934"/>
                <a:ext cx="1547475" cy="105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2CB3A05-984B-4F07-8B46-D358515834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894934"/>
                <a:ext cx="1547475" cy="10545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19862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"/>
          <p:cNvSpPr/>
          <p:nvPr/>
        </p:nvSpPr>
        <p:spPr>
          <a:xfrm>
            <a:off x="-1" y="-20538"/>
            <a:ext cx="9144001" cy="79101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4"/>
          <p:cNvSpPr txBox="1">
            <a:spLocks/>
          </p:cNvSpPr>
          <p:nvPr/>
        </p:nvSpPr>
        <p:spPr>
          <a:xfrm>
            <a:off x="0" y="88333"/>
            <a:ext cx="9143999" cy="457321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6910" y="899739"/>
                <a:ext cx="5653151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𝒃</m:t>
                      </m:r>
                      <m:r>
                        <a:rPr lang="en-US" b="1" i="1" smtClean="0">
                          <a:latin typeface="Cambria Math"/>
                        </a:rPr>
                        <m:t>) </m:t>
                      </m:r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𝟗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𝒙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/>
                        </a:rPr>
                        <m:t>𝟏𝟔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𝟗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10" y="899739"/>
                <a:ext cx="5653151" cy="5386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7821B4B5-D495-4D5B-9262-03C13A8C456F}"/>
                  </a:ext>
                </a:extLst>
              </p:cNvPr>
              <p:cNvSpPr txBox="1"/>
              <p:nvPr/>
            </p:nvSpPr>
            <p:spPr>
              <a:xfrm>
                <a:off x="236910" y="1449758"/>
                <a:ext cx="3620286" cy="927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/>
                        </a:rPr>
                        <m:t>𝟏𝟔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/>
                        </a:rPr>
                        <m:t>𝒕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821B4B5-D495-4D5B-9262-03C13A8C4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10" y="1449758"/>
                <a:ext cx="3620286" cy="9279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A2CB3A05-984B-4F07-8B46-D3585158347F}"/>
                  </a:ext>
                </a:extLst>
              </p:cNvPr>
              <p:cNvSpPr txBox="1"/>
              <p:nvPr/>
            </p:nvSpPr>
            <p:spPr>
              <a:xfrm>
                <a:off x="236909" y="3837932"/>
                <a:ext cx="4155753" cy="105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=&gt;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2CB3A05-984B-4F07-8B46-D358515834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09" y="3837932"/>
                <a:ext cx="4155753" cy="10545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2B478EED-7CBB-4DBB-A34F-E2938782CD5E}"/>
                  </a:ext>
                </a:extLst>
              </p:cNvPr>
              <p:cNvSpPr txBox="1"/>
              <p:nvPr/>
            </p:nvSpPr>
            <p:spPr>
              <a:xfrm>
                <a:off x="236909" y="2389114"/>
                <a:ext cx="3426451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𝟏𝟔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𝒕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/>
                        </a:rPr>
                        <m:t>𝟕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B478EED-7CBB-4DBB-A34F-E2938782C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09" y="2389114"/>
                <a:ext cx="3426451" cy="5487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636617C2-7D53-4180-B3EA-2130AEB6E8D6}"/>
                  </a:ext>
                </a:extLst>
              </p:cNvPr>
              <p:cNvSpPr txBox="1"/>
              <p:nvPr/>
            </p:nvSpPr>
            <p:spPr>
              <a:xfrm>
                <a:off x="323528" y="2970118"/>
                <a:ext cx="2724272" cy="835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=1;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36617C2-7D53-4180-B3EA-2130AEB6E8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970118"/>
                <a:ext cx="2724272" cy="8355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637C1E80-1F08-4E14-9CBB-3984AFCA87E0}"/>
                  </a:ext>
                </a:extLst>
              </p:cNvPr>
              <p:cNvSpPr txBox="1"/>
              <p:nvPr/>
            </p:nvSpPr>
            <p:spPr>
              <a:xfrm>
                <a:off x="5652120" y="3699030"/>
                <a:ext cx="2617704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B050"/>
                        </a:solidFill>
                        <a:latin typeface="Cambria Math"/>
                        <a:cs typeface="Arial" panose="020B0604020202020204" pitchFamily="34" charset="0"/>
                      </a:rPr>
                      <m:t>𝒙</m:t>
                    </m:r>
                    <m:r>
                      <a:rPr lang="en-US" b="1" i="1" dirty="0" smtClean="0">
                        <a:solidFill>
                          <a:srgbClr val="00B050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dirty="0" smtClean="0">
                        <a:solidFill>
                          <a:srgbClr val="00B050"/>
                        </a:solidFill>
                        <a:latin typeface="Cambria Math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endParaRPr lang="ru-RU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37C1E80-1F08-4E14-9CBB-3984AFCA8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699030"/>
                <a:ext cx="2617704" cy="538609"/>
              </a:xfrm>
              <a:prstGeom prst="rect">
                <a:avLst/>
              </a:prstGeom>
              <a:blipFill>
                <a:blip r:embed="rId7"/>
                <a:stretch>
                  <a:fillRect l="-4884" t="-11364" b="-329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37971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/>
      <p:bldP spid="1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"/>
          <p:cNvSpPr/>
          <p:nvPr/>
        </p:nvSpPr>
        <p:spPr>
          <a:xfrm>
            <a:off x="-1" y="-20538"/>
            <a:ext cx="9144001" cy="79101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4"/>
          <p:cNvSpPr txBox="1">
            <a:spLocks/>
          </p:cNvSpPr>
          <p:nvPr/>
        </p:nvSpPr>
        <p:spPr>
          <a:xfrm>
            <a:off x="0" y="88333"/>
            <a:ext cx="9143999" cy="457321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771550"/>
            <a:ext cx="45365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Решите уравнение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528" y="1310159"/>
                <a:ext cx="5653151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𝒃</m:t>
                      </m:r>
                      <m:r>
                        <a:rPr lang="en-US" b="1" i="1" smtClean="0">
                          <a:latin typeface="Cambria Math"/>
                        </a:rPr>
                        <m:t>)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𝟕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𝒙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/>
                        </a:rPr>
                        <m:t>𝟏𝟔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𝟗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310159"/>
                <a:ext cx="5653151" cy="5386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7821B4B5-D495-4D5B-9262-03C13A8C456F}"/>
                  </a:ext>
                </a:extLst>
              </p:cNvPr>
              <p:cNvSpPr txBox="1"/>
              <p:nvPr/>
            </p:nvSpPr>
            <p:spPr>
              <a:xfrm>
                <a:off x="356255" y="1798389"/>
                <a:ext cx="7071038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  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𝟕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𝒙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/>
                      </a:rPr>
                      <m:t>𝟏𝟔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𝟗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   | : 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821B4B5-D495-4D5B-9262-03C13A8C4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55" y="1798389"/>
                <a:ext cx="7071038" cy="5386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20C6FC9A-45EF-4100-B5AC-305EAB7BE786}"/>
                  </a:ext>
                </a:extLst>
              </p:cNvPr>
              <p:cNvSpPr txBox="1"/>
              <p:nvPr/>
            </p:nvSpPr>
            <p:spPr>
              <a:xfrm>
                <a:off x="356255" y="2286619"/>
                <a:ext cx="6634124" cy="8103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   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𝟏𝟔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𝟏𝟐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𝒙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𝟕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𝟏𝟐</m:t>
                                    </m:r>
                                  </m:num>
                                  <m:den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𝟏𝟐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  <m:t>𝒙</m:t>
                            </m:r>
                          </m:sup>
                        </m:sSup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/>
                      </a:rPr>
                      <m:t>𝟏𝟔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𝟗</m:t>
                                </m:r>
                              </m:num>
                              <m:den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𝟏𝟐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  <a:ea typeface="Cambria Math"/>
                          </a:rPr>
                          <m:t>𝒙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0C6FC9A-45EF-4100-B5AC-305EAB7BE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55" y="2286619"/>
                <a:ext cx="6634124" cy="810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336C12E0-D634-4A7C-9F8B-18E9D155DC9B}"/>
                  </a:ext>
                </a:extLst>
              </p:cNvPr>
              <p:cNvSpPr txBox="1"/>
              <p:nvPr/>
            </p:nvSpPr>
            <p:spPr>
              <a:xfrm>
                <a:off x="392595" y="3057079"/>
                <a:ext cx="5341783" cy="8264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   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𝒙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𝟕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/>
                      </a:rPr>
                      <m:t>𝟏𝟔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  <a:ea typeface="Cambria Math"/>
                          </a:rPr>
                          <m:t>𝒙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6C12E0-D634-4A7C-9F8B-18E9D155DC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95" y="3057079"/>
                <a:ext cx="5341783" cy="8264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A2CB3A05-984B-4F07-8B46-D3585158347F}"/>
                  </a:ext>
                </a:extLst>
              </p:cNvPr>
              <p:cNvSpPr txBox="1"/>
              <p:nvPr/>
            </p:nvSpPr>
            <p:spPr>
              <a:xfrm>
                <a:off x="1115616" y="3894934"/>
                <a:ext cx="1547475" cy="105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2CB3A05-984B-4F07-8B46-D358515834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894934"/>
                <a:ext cx="1547475" cy="10545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987514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"/>
          <p:cNvSpPr/>
          <p:nvPr/>
        </p:nvSpPr>
        <p:spPr>
          <a:xfrm>
            <a:off x="-1" y="-20538"/>
            <a:ext cx="9144001" cy="79101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4"/>
          <p:cNvSpPr txBox="1">
            <a:spLocks/>
          </p:cNvSpPr>
          <p:nvPr/>
        </p:nvSpPr>
        <p:spPr>
          <a:xfrm>
            <a:off x="0" y="88333"/>
            <a:ext cx="9143999" cy="457321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6910" y="899739"/>
                <a:ext cx="5653151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𝒃</m:t>
                      </m:r>
                      <m:r>
                        <a:rPr lang="en-US" b="1" i="1" smtClean="0">
                          <a:latin typeface="Cambria Math"/>
                        </a:rPr>
                        <m:t>)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𝟕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𝒙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/>
                        </a:rPr>
                        <m:t>𝟏𝟔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𝟗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10" y="899739"/>
                <a:ext cx="5653151" cy="5386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7821B4B5-D495-4D5B-9262-03C13A8C456F}"/>
                  </a:ext>
                </a:extLst>
              </p:cNvPr>
              <p:cNvSpPr txBox="1"/>
              <p:nvPr/>
            </p:nvSpPr>
            <p:spPr>
              <a:xfrm>
                <a:off x="236910" y="1449758"/>
                <a:ext cx="3620286" cy="9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/>
                        </a:rPr>
                        <m:t>𝟏𝟔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/>
                        </a:rPr>
                        <m:t>𝒕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821B4B5-D495-4D5B-9262-03C13A8C4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10" y="1449758"/>
                <a:ext cx="3620286" cy="9308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A2CB3A05-984B-4F07-8B46-D3585158347F}"/>
                  </a:ext>
                </a:extLst>
              </p:cNvPr>
              <p:cNvSpPr txBox="1"/>
              <p:nvPr/>
            </p:nvSpPr>
            <p:spPr>
              <a:xfrm>
                <a:off x="236909" y="3837932"/>
                <a:ext cx="4155753" cy="1054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=&gt;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2CB3A05-984B-4F07-8B46-D358515834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09" y="3837932"/>
                <a:ext cx="4155753" cy="10545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2B478EED-7CBB-4DBB-A34F-E2938782CD5E}"/>
                  </a:ext>
                </a:extLst>
              </p:cNvPr>
              <p:cNvSpPr txBox="1"/>
              <p:nvPr/>
            </p:nvSpPr>
            <p:spPr>
              <a:xfrm>
                <a:off x="236909" y="2389114"/>
                <a:ext cx="3426451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𝟏𝟔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𝒕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/>
                        </a:rPr>
                        <m:t>𝟗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B478EED-7CBB-4DBB-A34F-E2938782C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09" y="2389114"/>
                <a:ext cx="3426451" cy="5487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636617C2-7D53-4180-B3EA-2130AEB6E8D6}"/>
                  </a:ext>
                </a:extLst>
              </p:cNvPr>
              <p:cNvSpPr txBox="1"/>
              <p:nvPr/>
            </p:nvSpPr>
            <p:spPr>
              <a:xfrm>
                <a:off x="339213" y="2999497"/>
                <a:ext cx="2966581" cy="8384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=1;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36617C2-7D53-4180-B3EA-2130AEB6E8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3" y="2999497"/>
                <a:ext cx="2966581" cy="8384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637C1E80-1F08-4E14-9CBB-3984AFCA87E0}"/>
                  </a:ext>
                </a:extLst>
              </p:cNvPr>
              <p:cNvSpPr txBox="1"/>
              <p:nvPr/>
            </p:nvSpPr>
            <p:spPr>
              <a:xfrm>
                <a:off x="5652120" y="3699030"/>
                <a:ext cx="2617704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B050"/>
                        </a:solidFill>
                        <a:latin typeface="Cambria Math"/>
                        <a:cs typeface="Arial" panose="020B0604020202020204" pitchFamily="34" charset="0"/>
                      </a:rPr>
                      <m:t>𝒙</m:t>
                    </m:r>
                    <m:r>
                      <a:rPr lang="en-US" b="1" i="1" dirty="0" smtClean="0">
                        <a:solidFill>
                          <a:srgbClr val="00B050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dirty="0" smtClean="0">
                        <a:solidFill>
                          <a:srgbClr val="00B050"/>
                        </a:solidFill>
                        <a:latin typeface="Cambria Math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endParaRPr lang="ru-RU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37C1E80-1F08-4E14-9CBB-3984AFCA8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699030"/>
                <a:ext cx="2617704" cy="538609"/>
              </a:xfrm>
              <a:prstGeom prst="rect">
                <a:avLst/>
              </a:prstGeom>
              <a:blipFill>
                <a:blip r:embed="rId7"/>
                <a:stretch>
                  <a:fillRect l="-4884" t="-11364" b="-329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56866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/>
      <p:bldP spid="10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"/>
          <p:cNvSpPr/>
          <p:nvPr/>
        </p:nvSpPr>
        <p:spPr>
          <a:xfrm>
            <a:off x="-1" y="-20538"/>
            <a:ext cx="9144001" cy="79101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4"/>
          <p:cNvSpPr txBox="1">
            <a:spLocks/>
          </p:cNvSpPr>
          <p:nvPr/>
        </p:nvSpPr>
        <p:spPr>
          <a:xfrm>
            <a:off x="0" y="88333"/>
            <a:ext cx="9143999" cy="457321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771550"/>
            <a:ext cx="45365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Решите уравнение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528" y="1310159"/>
                <a:ext cx="4800930" cy="7357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𝒃</m:t>
                    </m:r>
                    <m:r>
                      <a:rPr lang="en-US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𝟖</m:t>
                            </m:r>
                          </m:e>
                        </m:d>
                      </m:e>
                      <m:sup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𝟐𝟓</m:t>
                            </m:r>
                          </m:e>
                        </m:d>
                      </m:e>
                      <m:sup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310159"/>
                <a:ext cx="4800930" cy="7357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BA894F8D-0308-43E4-BB08-F415B0A84C32}"/>
                  </a:ext>
                </a:extLst>
              </p:cNvPr>
              <p:cNvSpPr txBox="1"/>
              <p:nvPr/>
            </p:nvSpPr>
            <p:spPr>
              <a:xfrm>
                <a:off x="323528" y="2063601"/>
                <a:ext cx="4121898" cy="875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      </m:t>
                    </m:r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1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𝟖</m:t>
                                </m:r>
                              </m:num>
                              <m:den>
                                <m:r>
                                  <a:rPr lang="en-US" b="1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A894F8D-0308-43E4-BB08-F415B0A84C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063601"/>
                <a:ext cx="4121898" cy="8758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02C08EE6-7F87-438C-A674-5F8BA457CD70}"/>
                  </a:ext>
                </a:extLst>
              </p:cNvPr>
              <p:cNvSpPr txBox="1"/>
              <p:nvPr/>
            </p:nvSpPr>
            <p:spPr>
              <a:xfrm>
                <a:off x="323528" y="2939482"/>
                <a:ext cx="3164071" cy="1194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sSup>
                        <m:sSupPr>
                          <m:ctrlPr>
                            <a:rPr lang="en-US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1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US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2C08EE6-7F87-438C-A674-5F8BA457CD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939482"/>
                <a:ext cx="3164071" cy="11946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3C0D2843-B8CB-4116-8E53-65735DD53E3D}"/>
                  </a:ext>
                </a:extLst>
              </p:cNvPr>
              <p:cNvSpPr txBox="1"/>
              <p:nvPr/>
            </p:nvSpPr>
            <p:spPr>
              <a:xfrm>
                <a:off x="755576" y="4011910"/>
                <a:ext cx="5598584" cy="835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            =&gt;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C0D2843-B8CB-4116-8E53-65735DD53E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011910"/>
                <a:ext cx="5598584" cy="8355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700829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"/>
          <p:cNvSpPr/>
          <p:nvPr/>
        </p:nvSpPr>
        <p:spPr>
          <a:xfrm>
            <a:off x="-1" y="-43398"/>
            <a:ext cx="9144001" cy="79101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4"/>
          <p:cNvSpPr txBox="1">
            <a:spLocks/>
          </p:cNvSpPr>
          <p:nvPr/>
        </p:nvSpPr>
        <p:spPr>
          <a:xfrm>
            <a:off x="0" y="88333"/>
            <a:ext cx="9143999" cy="457321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771550"/>
            <a:ext cx="45365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Решите уравнение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528" y="1310159"/>
                <a:ext cx="4135106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𝒃</m:t>
                    </m:r>
                    <m:r>
                      <a:rPr lang="en-US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/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  <m:sup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𝟐𝟒</m:t>
                    </m:r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310159"/>
                <a:ext cx="4135106" cy="5487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40C5412B-FF07-4F94-99C7-97693F144880}"/>
                  </a:ext>
                </a:extLst>
              </p:cNvPr>
              <p:cNvSpPr txBox="1"/>
              <p:nvPr/>
            </p:nvSpPr>
            <p:spPr>
              <a:xfrm>
                <a:off x="323528" y="1842900"/>
                <a:ext cx="3789499" cy="760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     </m:t>
                    </m:r>
                  </m:oMath>
                </a14:m>
                <a:r>
                  <a:rPr lang="en-US" b="1" dirty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sup>
                        </m:sSup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𝟐𝟒</m:t>
                    </m:r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C5412B-FF07-4F94-99C7-97693F144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842900"/>
                <a:ext cx="3789499" cy="7609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CD2C0FB9-FDEB-4EA8-807E-7FEB892D4038}"/>
                  </a:ext>
                </a:extLst>
              </p:cNvPr>
              <p:cNvSpPr txBox="1"/>
              <p:nvPr/>
            </p:nvSpPr>
            <p:spPr>
              <a:xfrm>
                <a:off x="210404" y="2603814"/>
                <a:ext cx="4500784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𝟐𝟒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D2C0FB9-FDEB-4EA8-807E-7FEB892D40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04" y="2603814"/>
                <a:ext cx="4500784" cy="5487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2B6E1717-471B-4CB7-9BAF-2854314BFE5C}"/>
                  </a:ext>
                </a:extLst>
              </p:cNvPr>
              <p:cNvSpPr txBox="1"/>
              <p:nvPr/>
            </p:nvSpPr>
            <p:spPr>
              <a:xfrm>
                <a:off x="5292080" y="1565901"/>
                <a:ext cx="1120691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B6E1717-471B-4CB7-9BAF-2854314BFE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565901"/>
                <a:ext cx="1120691" cy="4462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EF8FFFAE-5C36-42AF-884E-6F551A29F9C3}"/>
                  </a:ext>
                </a:extLst>
              </p:cNvPr>
              <p:cNvSpPr txBox="1"/>
              <p:nvPr/>
            </p:nvSpPr>
            <p:spPr>
              <a:xfrm>
                <a:off x="1043608" y="3152554"/>
                <a:ext cx="2770759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−24=0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F8FFFAE-5C36-42AF-884E-6F551A29F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52554"/>
                <a:ext cx="2770759" cy="4462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822ADE5F-B15B-4B13-AB8D-93F98A5E33B9}"/>
                  </a:ext>
                </a:extLst>
              </p:cNvPr>
              <p:cNvSpPr txBox="1"/>
              <p:nvPr/>
            </p:nvSpPr>
            <p:spPr>
              <a:xfrm>
                <a:off x="971600" y="3566440"/>
                <a:ext cx="2677849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=8;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2ADE5F-B15B-4B13-AB8D-93F98A5E3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566440"/>
                <a:ext cx="2677849" cy="4462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F3F182D9-BCD3-4FE4-8C4B-08D54E12AE08}"/>
                  </a:ext>
                </a:extLst>
              </p:cNvPr>
              <p:cNvSpPr txBox="1"/>
              <p:nvPr/>
            </p:nvSpPr>
            <p:spPr>
              <a:xfrm>
                <a:off x="1110358" y="4299942"/>
                <a:ext cx="5445786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    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=&gt;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3F182D9-BCD3-4FE4-8C4B-08D54E12A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358" y="4299942"/>
                <a:ext cx="5445786" cy="4462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44379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57562"/>
            <a:ext cx="8557312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СИСТЕМ УРАВНЕНИЙ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771550"/>
            <a:ext cx="63367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уравнений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12BDAA51-14FB-45BD-8E7A-6C97D3D4857A}"/>
                  </a:ext>
                </a:extLst>
              </p:cNvPr>
              <p:cNvSpPr txBox="1"/>
              <p:nvPr/>
            </p:nvSpPr>
            <p:spPr>
              <a:xfrm>
                <a:off x="395536" y="1563638"/>
                <a:ext cx="1935017" cy="995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=27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=8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BDAA51-14FB-45BD-8E7A-6C97D3D48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563638"/>
                <a:ext cx="1935017" cy="9955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7546D824-15E6-45EE-8C79-84DFE1846F91}"/>
                  </a:ext>
                </a:extLst>
              </p:cNvPr>
              <p:cNvSpPr txBox="1"/>
              <p:nvPr/>
            </p:nvSpPr>
            <p:spPr>
              <a:xfrm>
                <a:off x="417300" y="2584334"/>
                <a:ext cx="2050882" cy="995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546D824-15E6-45EE-8C79-84DFE1846F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00" y="2584334"/>
                <a:ext cx="2050882" cy="9955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B22BE624-D0EF-41BA-96B4-DC07831EED7F}"/>
                  </a:ext>
                </a:extLst>
              </p:cNvPr>
              <p:cNvSpPr txBox="1"/>
              <p:nvPr/>
            </p:nvSpPr>
            <p:spPr>
              <a:xfrm>
                <a:off x="467544" y="3806864"/>
                <a:ext cx="2028697" cy="995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22BE624-D0EF-41BA-96B4-DC07831EED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806864"/>
                <a:ext cx="2028697" cy="9955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1B9BB62F-5613-49C6-980D-88B6B9FBD5A5}"/>
                  </a:ext>
                </a:extLst>
              </p:cNvPr>
              <p:cNvSpPr txBox="1"/>
              <p:nvPr/>
            </p:nvSpPr>
            <p:spPr>
              <a:xfrm>
                <a:off x="3359324" y="1573927"/>
                <a:ext cx="2028697" cy="995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=3−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B9BB62F-5613-49C6-980D-88B6B9FBD5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324" y="1573927"/>
                <a:ext cx="2028697" cy="9955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A27D8EE3-BCED-489E-B46A-95A1EFADBEAA}"/>
                  </a:ext>
                </a:extLst>
              </p:cNvPr>
              <p:cNvSpPr txBox="1"/>
              <p:nvPr/>
            </p:nvSpPr>
            <p:spPr>
              <a:xfrm>
                <a:off x="3359324" y="2648902"/>
                <a:ext cx="2977995" cy="995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=3−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−(3−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)=3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27D8EE3-BCED-489E-B46A-95A1EFADB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324" y="2648902"/>
                <a:ext cx="2977995" cy="9955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1B332A9D-D414-4656-BC3B-D595B00214A2}"/>
                  </a:ext>
                </a:extLst>
              </p:cNvPr>
              <p:cNvSpPr txBox="1"/>
              <p:nvPr/>
            </p:nvSpPr>
            <p:spPr>
              <a:xfrm>
                <a:off x="3298344" y="3723878"/>
                <a:ext cx="1823512" cy="995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=3−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=6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B332A9D-D414-4656-BC3B-D595B00214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344" y="3723878"/>
                <a:ext cx="1823512" cy="9955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01125CDF-5E53-49E2-8851-004211641B55}"/>
                  </a:ext>
                </a:extLst>
              </p:cNvPr>
              <p:cNvSpPr txBox="1"/>
              <p:nvPr/>
            </p:nvSpPr>
            <p:spPr>
              <a:xfrm>
                <a:off x="5868144" y="3768737"/>
                <a:ext cx="1172436" cy="995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1125CDF-5E53-49E2-8851-004211641B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768737"/>
                <a:ext cx="1172436" cy="9955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90106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57562"/>
            <a:ext cx="8557312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СИСТЕМ УРАВНЕНИЙ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771550"/>
            <a:ext cx="63367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уравнений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12BDAA51-14FB-45BD-8E7A-6C97D3D4857A}"/>
                  </a:ext>
                </a:extLst>
              </p:cNvPr>
              <p:cNvSpPr txBox="1"/>
              <p:nvPr/>
            </p:nvSpPr>
            <p:spPr>
              <a:xfrm>
                <a:off x="395536" y="1563638"/>
                <a:ext cx="2035429" cy="995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+6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=9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=8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BDAA51-14FB-45BD-8E7A-6C97D3D48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563638"/>
                <a:ext cx="2035429" cy="9955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B22BE624-D0EF-41BA-96B4-DC07831EED7F}"/>
                  </a:ext>
                </a:extLst>
              </p:cNvPr>
              <p:cNvSpPr txBox="1"/>
              <p:nvPr/>
            </p:nvSpPr>
            <p:spPr>
              <a:xfrm>
                <a:off x="342395" y="3742714"/>
                <a:ext cx="2397388" cy="995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=3 </m:t>
                              </m:r>
                            </m:e>
                          </m:eqAr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22BE624-D0EF-41BA-96B4-DC07831EED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95" y="3742714"/>
                <a:ext cx="2397388" cy="9955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07FEFAEC-86CF-454B-AC10-C83980BC3E6A}"/>
                  </a:ext>
                </a:extLst>
              </p:cNvPr>
              <p:cNvSpPr txBox="1"/>
              <p:nvPr/>
            </p:nvSpPr>
            <p:spPr>
              <a:xfrm>
                <a:off x="395204" y="2648901"/>
                <a:ext cx="2207976" cy="9955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+6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7FEFAEC-86CF-454B-AC10-C83980BC3E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04" y="2648901"/>
                <a:ext cx="2207976" cy="9955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2F87AAC9-6B0D-451A-B973-8E26F155891A}"/>
                  </a:ext>
                </a:extLst>
              </p:cNvPr>
              <p:cNvSpPr txBox="1"/>
              <p:nvPr/>
            </p:nvSpPr>
            <p:spPr>
              <a:xfrm>
                <a:off x="2663788" y="4148812"/>
                <a:ext cx="1368152" cy="4462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∙(−2)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F87AAC9-6B0D-451A-B973-8E26F15589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788" y="4148812"/>
                <a:ext cx="1368152" cy="4462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CC465263-E46C-405D-97CE-97DB10C96ABF}"/>
              </a:ext>
            </a:extLst>
          </p:cNvPr>
          <p:cNvCxnSpPr/>
          <p:nvPr/>
        </p:nvCxnSpPr>
        <p:spPr>
          <a:xfrm>
            <a:off x="395204" y="4764266"/>
            <a:ext cx="34567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3D1BF962-92D3-4019-A8CD-615B8FA18A54}"/>
                  </a:ext>
                </a:extLst>
              </p:cNvPr>
              <p:cNvSpPr txBox="1"/>
              <p:nvPr/>
            </p:nvSpPr>
            <p:spPr>
              <a:xfrm>
                <a:off x="34529" y="4017340"/>
                <a:ext cx="36067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D1BF962-92D3-4019-A8CD-615B8FA18A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9" y="4017340"/>
                <a:ext cx="360675" cy="4462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1A0112E8-2C01-4626-8700-AFA0813B9C25}"/>
                  </a:ext>
                </a:extLst>
              </p:cNvPr>
              <p:cNvSpPr txBox="1"/>
              <p:nvPr/>
            </p:nvSpPr>
            <p:spPr>
              <a:xfrm>
                <a:off x="4686185" y="1656206"/>
                <a:ext cx="1740733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A0112E8-2C01-4626-8700-AFA0813B9C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185" y="1656206"/>
                <a:ext cx="1740733" cy="4462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6EDD2825-DB97-49B3-B9B7-9A5CC969C65B}"/>
                  </a:ext>
                </a:extLst>
              </p:cNvPr>
              <p:cNvSpPr txBox="1"/>
              <p:nvPr/>
            </p:nvSpPr>
            <p:spPr>
              <a:xfrm>
                <a:off x="4691141" y="2102482"/>
                <a:ext cx="980910" cy="836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DD2825-DB97-49B3-B9B7-9A5CC969C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141" y="2102482"/>
                <a:ext cx="980910" cy="8368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8931960B-FEFC-44D4-8228-BD08596125C6}"/>
                  </a:ext>
                </a:extLst>
              </p:cNvPr>
              <p:cNvSpPr txBox="1"/>
              <p:nvPr/>
            </p:nvSpPr>
            <p:spPr>
              <a:xfrm>
                <a:off x="6017896" y="2152532"/>
                <a:ext cx="2045368" cy="8384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931960B-FEFC-44D4-8228-BD0859612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896" y="2152532"/>
                <a:ext cx="2045368" cy="83843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D6B48C02-273F-48B9-8D96-ADFC1F31859A}"/>
                  </a:ext>
                </a:extLst>
              </p:cNvPr>
              <p:cNvSpPr txBox="1"/>
              <p:nvPr/>
            </p:nvSpPr>
            <p:spPr>
              <a:xfrm>
                <a:off x="4686185" y="3087706"/>
                <a:ext cx="1531701" cy="836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6B48C02-273F-48B9-8D96-ADFC1F318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185" y="3087706"/>
                <a:ext cx="1531701" cy="8368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5537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47ef070d1b220e9d4a2ce5840995d52b414e54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12816</TotalTime>
  <Words>219</Words>
  <Application>Microsoft Office PowerPoint</Application>
  <PresentationFormat>Экран (16:9)</PresentationFormat>
  <Paragraphs>93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Закирова Ф.М</cp:lastModifiedBy>
  <cp:revision>1167</cp:revision>
  <dcterms:created xsi:type="dcterms:W3CDTF">2020-04-09T07:32:19Z</dcterms:created>
  <dcterms:modified xsi:type="dcterms:W3CDTF">2020-12-03T06:09:53Z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