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1381" r:id="rId2"/>
    <p:sldId id="1536" r:id="rId3"/>
    <p:sldId id="1585" r:id="rId4"/>
    <p:sldId id="1586" r:id="rId5"/>
    <p:sldId id="1587" r:id="rId6"/>
    <p:sldId id="1588" r:id="rId7"/>
    <p:sldId id="1589" r:id="rId8"/>
    <p:sldId id="1577" r:id="rId9"/>
    <p:sldId id="1590" r:id="rId10"/>
    <p:sldId id="1591" r:id="rId11"/>
    <p:sldId id="1592" r:id="rId12"/>
    <p:sldId id="1535" r:id="rId13"/>
  </p:sldIdLst>
  <p:sldSz cx="9144000" cy="5143500" type="screen16x9"/>
  <p:notesSz cx="5765800" cy="3244850"/>
  <p:custDataLst>
    <p:tags r:id="rId15"/>
  </p:custDataLst>
  <p:defaultTextStyle>
    <a:defPPr>
      <a:defRPr lang="ru-RU"/>
    </a:defPPr>
    <a:lvl1pPr marL="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4883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49768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465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899537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2442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49305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7419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799074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6391">
          <p15:clr>
            <a:srgbClr val="A4A3A4"/>
          </p15:clr>
        </p15:guide>
        <p15:guide id="4" pos="4451">
          <p15:clr>
            <a:srgbClr val="A4A3A4"/>
          </p15:clr>
        </p15:guide>
        <p15:guide id="5" orient="horz" pos="2057">
          <p15:clr>
            <a:srgbClr val="A4A3A4"/>
          </p15:clr>
        </p15:guide>
        <p15:guide id="6" orient="horz" pos="4566">
          <p15:clr>
            <a:srgbClr val="A4A3A4"/>
          </p15:clr>
        </p15:guide>
        <p15:guide id="7" pos="1662">
          <p15:clr>
            <a:srgbClr val="A4A3A4"/>
          </p15:clr>
        </p15:guide>
        <p15:guide id="8" pos="342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67" autoAdjust="0"/>
    <p:restoredTop sz="94624" autoAdjust="0"/>
  </p:normalViewPr>
  <p:slideViewPr>
    <p:cSldViewPr>
      <p:cViewPr varScale="1">
        <p:scale>
          <a:sx n="65" d="100"/>
          <a:sy n="65" d="100"/>
        </p:scale>
        <p:origin x="806" y="53"/>
      </p:cViewPr>
      <p:guideLst>
        <p:guide orient="horz" pos="2880"/>
        <p:guide pos="2160"/>
        <p:guide orient="horz" pos="6391"/>
        <p:guide pos="4451"/>
        <p:guide orient="horz" pos="2057"/>
        <p:guide orient="horz" pos="4566"/>
        <p:guide pos="1662"/>
        <p:guide pos="342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03.12.2020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42319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684637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026958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369276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711595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05391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39623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738553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8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9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50081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10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05326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11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6300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3"/>
            <a:ext cx="777240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59"/>
            <a:ext cx="640080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537440"/>
          </a:xfrm>
        </p:spPr>
        <p:txBody>
          <a:bodyPr lIns="0" tIns="0" rIns="0" bIns="0"/>
          <a:lstStyle>
            <a:lvl1pPr>
              <a:defRPr sz="35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6015" y="112796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93481" y="1142501"/>
            <a:ext cx="2893250" cy="3420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508137" y="1674387"/>
            <a:ext cx="4158102" cy="1639679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032455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7"/>
            <a:ext cx="2555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1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png"/><Relationship Id="rId3" Type="http://schemas.openxmlformats.org/officeDocument/2006/relationships/image" Target="../media/image48.png"/><Relationship Id="rId7" Type="http://schemas.openxmlformats.org/officeDocument/2006/relationships/image" Target="../media/image5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1.png"/><Relationship Id="rId11" Type="http://schemas.openxmlformats.org/officeDocument/2006/relationships/image" Target="../media/image43.png"/><Relationship Id="rId5" Type="http://schemas.openxmlformats.org/officeDocument/2006/relationships/image" Target="../media/image50.png"/><Relationship Id="rId10" Type="http://schemas.openxmlformats.org/officeDocument/2006/relationships/image" Target="../media/image55.png"/><Relationship Id="rId4" Type="http://schemas.openxmlformats.org/officeDocument/2006/relationships/image" Target="../media/image49.png"/><Relationship Id="rId9" Type="http://schemas.openxmlformats.org/officeDocument/2006/relationships/image" Target="../media/image5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png"/><Relationship Id="rId3" Type="http://schemas.openxmlformats.org/officeDocument/2006/relationships/image" Target="../media/image56.png"/><Relationship Id="rId7" Type="http://schemas.openxmlformats.org/officeDocument/2006/relationships/image" Target="../media/image6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9.png"/><Relationship Id="rId5" Type="http://schemas.openxmlformats.org/officeDocument/2006/relationships/image" Target="../media/image58.png"/><Relationship Id="rId4" Type="http://schemas.openxmlformats.org/officeDocument/2006/relationships/image" Target="../media/image57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1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Relationship Id="rId9" Type="http://schemas.openxmlformats.org/officeDocument/2006/relationships/image" Target="../media/image38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3" Type="http://schemas.openxmlformats.org/officeDocument/2006/relationships/image" Target="../media/image39.png"/><Relationship Id="rId7" Type="http://schemas.openxmlformats.org/officeDocument/2006/relationships/image" Target="../media/image4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2.png"/><Relationship Id="rId11" Type="http://schemas.openxmlformats.org/officeDocument/2006/relationships/image" Target="../media/image47.png"/><Relationship Id="rId5" Type="http://schemas.openxmlformats.org/officeDocument/2006/relationships/image" Target="../media/image41.png"/><Relationship Id="rId10" Type="http://schemas.openxmlformats.org/officeDocument/2006/relationships/image" Target="../media/image46.png"/><Relationship Id="rId4" Type="http://schemas.openxmlformats.org/officeDocument/2006/relationships/image" Target="../media/image40.png"/><Relationship Id="rId9" Type="http://schemas.openxmlformats.org/officeDocument/2006/relationships/image" Target="../media/image4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0" y="2703"/>
            <a:ext cx="9130468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971601" y="2391484"/>
            <a:ext cx="4968552" cy="2240915"/>
          </a:xfrm>
          <a:prstGeom prst="rect">
            <a:avLst/>
          </a:prstGeom>
        </p:spPr>
        <p:txBody>
          <a:bodyPr vert="horz" wrap="square" lIns="0" tIns="22143" rIns="0" bIns="0" rtlCol="0">
            <a:spAutoFit/>
          </a:bodyPr>
          <a:lstStyle/>
          <a:p>
            <a:pPr marL="29189">
              <a:lnSpc>
                <a:spcPts val="3099"/>
              </a:lnSpc>
              <a:spcBef>
                <a:spcPts val="175"/>
              </a:spcBef>
            </a:pPr>
            <a:r>
              <a:rPr lang="uz-Cyrl-UZ" sz="3200" b="1" dirty="0">
                <a:solidFill>
                  <a:srgbClr val="2365C7"/>
                </a:solidFill>
                <a:latin typeface="Arial"/>
                <a:cs typeface="Arial"/>
              </a:rPr>
              <a:t>ТЕМА</a:t>
            </a:r>
            <a:r>
              <a:rPr sz="3200" b="1" dirty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r>
              <a:rPr lang="ru-RU" sz="3200" b="1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endParaRPr lang="en-US" sz="3200" b="1" dirty="0" smtClean="0">
              <a:solidFill>
                <a:srgbClr val="2365C7"/>
              </a:solidFill>
              <a:latin typeface="Arial"/>
              <a:cs typeface="Arial"/>
            </a:endParaRPr>
          </a:p>
          <a:p>
            <a:pPr marL="29189">
              <a:lnSpc>
                <a:spcPts val="3099"/>
              </a:lnSpc>
              <a:spcBef>
                <a:spcPts val="1800"/>
              </a:spcBef>
            </a:pPr>
            <a:r>
              <a:rPr lang="ru-RU" sz="3200" b="1" dirty="0" smtClean="0">
                <a:solidFill>
                  <a:srgbClr val="002060"/>
                </a:solidFill>
                <a:latin typeface="Arial"/>
                <a:cs typeface="Arial"/>
              </a:rPr>
              <a:t>ПРОСТЫЕ </a:t>
            </a:r>
            <a:r>
              <a:rPr lang="uz-Cyrl-UZ" sz="3200" b="1" dirty="0">
                <a:solidFill>
                  <a:srgbClr val="002060"/>
                </a:solidFill>
                <a:latin typeface="Arial"/>
                <a:cs typeface="Arial"/>
              </a:rPr>
              <a:t>ПОКАЗАТЕЛЬ</a:t>
            </a:r>
            <a:r>
              <a:rPr lang="ru-RU" sz="3200" b="1" dirty="0">
                <a:solidFill>
                  <a:srgbClr val="002060"/>
                </a:solidFill>
                <a:latin typeface="Arial"/>
                <a:cs typeface="Arial"/>
              </a:rPr>
              <a:t>НЫЕ УРАВНЕНИЯ И ИХ СИСТЕМЫ</a:t>
            </a:r>
            <a:endParaRPr lang="en-US" sz="32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323529" y="2210127"/>
            <a:ext cx="432048" cy="86567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6588225" y="361576"/>
            <a:ext cx="1824510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6588224" y="361576"/>
            <a:ext cx="1824511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6588223" y="485239"/>
            <a:ext cx="1915005" cy="574343"/>
          </a:xfrm>
          <a:prstGeom prst="rect">
            <a:avLst/>
          </a:prstGeom>
        </p:spPr>
        <p:txBody>
          <a:bodyPr vert="horz" wrap="square" lIns="0" tIns="25164" rIns="0" bIns="0" rtlCol="0">
            <a:spAutoFit/>
          </a:bodyPr>
          <a:lstStyle/>
          <a:p>
            <a:pPr>
              <a:spcBef>
                <a:spcPts val="198"/>
              </a:spcBef>
            </a:pPr>
            <a:r>
              <a:rPr lang="uz-Cyrl-UZ" sz="3567" b="1" spc="16" dirty="0">
                <a:solidFill>
                  <a:srgbClr val="FEFEFE"/>
                </a:solidFill>
                <a:latin typeface="Arial"/>
                <a:cs typeface="Arial"/>
              </a:rPr>
              <a:t>10класс</a:t>
            </a:r>
            <a:endParaRPr sz="3567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xmlns="" id="{97CDA16A-066A-4BED-8F29-21556D7AB731}"/>
              </a:ext>
            </a:extLst>
          </p:cNvPr>
          <p:cNvSpPr txBox="1">
            <a:spLocks/>
          </p:cNvSpPr>
          <p:nvPr/>
        </p:nvSpPr>
        <p:spPr>
          <a:xfrm>
            <a:off x="1348127" y="341809"/>
            <a:ext cx="4808049" cy="854086"/>
          </a:xfrm>
          <a:prstGeom prst="rect">
            <a:avLst/>
          </a:prstGeom>
        </p:spPr>
        <p:txBody>
          <a:bodyPr vert="horz" wrap="square" lIns="0" tIns="23183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0161" algn="ctr" defTabSz="1451610">
              <a:spcBef>
                <a:spcPts val="181"/>
              </a:spcBef>
              <a:defRPr/>
            </a:pPr>
            <a:r>
              <a:rPr lang="uz-Cyrl-UZ" sz="5398" kern="0" spc="8" dirty="0">
                <a:solidFill>
                  <a:sysClr val="window" lastClr="FFFFFF"/>
                </a:solidFill>
              </a:rPr>
              <a:t>АЛГЕБРА</a:t>
            </a:r>
            <a:endParaRPr lang="en-US" sz="5398" kern="0" spc="8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xmlns="" id="{D2168EAD-EAD9-4C91-B3BA-D0FB4D707556}"/>
              </a:ext>
            </a:extLst>
          </p:cNvPr>
          <p:cNvSpPr/>
          <p:nvPr/>
        </p:nvSpPr>
        <p:spPr>
          <a:xfrm>
            <a:off x="568083" y="1062322"/>
            <a:ext cx="25201" cy="49394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2">
            <a:extLst>
              <a:ext uri="{FF2B5EF4-FFF2-40B4-BE49-F238E27FC236}">
                <a16:creationId xmlns:a16="http://schemas.microsoft.com/office/drawing/2014/main" xmlns="" id="{5AAAE1A5-5083-45BC-BB77-451BC6095476}"/>
              </a:ext>
            </a:extLst>
          </p:cNvPr>
          <p:cNvSpPr/>
          <p:nvPr/>
        </p:nvSpPr>
        <p:spPr>
          <a:xfrm>
            <a:off x="519209" y="1049896"/>
            <a:ext cx="614902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3">
            <a:extLst>
              <a:ext uri="{FF2B5EF4-FFF2-40B4-BE49-F238E27FC236}">
                <a16:creationId xmlns:a16="http://schemas.microsoft.com/office/drawing/2014/main" xmlns="" id="{42562BD1-38C5-4FEF-BE28-9E2028CE083A}"/>
              </a:ext>
            </a:extLst>
          </p:cNvPr>
          <p:cNvSpPr/>
          <p:nvPr/>
        </p:nvSpPr>
        <p:spPr>
          <a:xfrm>
            <a:off x="580507" y="496597"/>
            <a:ext cx="0" cy="541315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4">
            <a:extLst>
              <a:ext uri="{FF2B5EF4-FFF2-40B4-BE49-F238E27FC236}">
                <a16:creationId xmlns:a16="http://schemas.microsoft.com/office/drawing/2014/main" xmlns="" id="{199D57BF-AFEE-4760-B709-A1E005ECDEF4}"/>
              </a:ext>
            </a:extLst>
          </p:cNvPr>
          <p:cNvSpPr/>
          <p:nvPr/>
        </p:nvSpPr>
        <p:spPr>
          <a:xfrm>
            <a:off x="640771" y="539961"/>
            <a:ext cx="448576" cy="467728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1" name="object 15">
            <a:extLst>
              <a:ext uri="{FF2B5EF4-FFF2-40B4-BE49-F238E27FC236}">
                <a16:creationId xmlns:a16="http://schemas.microsoft.com/office/drawing/2014/main" xmlns="" id="{DFF3D60F-1869-4734-8178-4BFE8F5C0368}"/>
              </a:ext>
            </a:extLst>
          </p:cNvPr>
          <p:cNvSpPr/>
          <p:nvPr/>
        </p:nvSpPr>
        <p:spPr>
          <a:xfrm>
            <a:off x="1068705" y="1084186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2" name="object 16">
            <a:extLst>
              <a:ext uri="{FF2B5EF4-FFF2-40B4-BE49-F238E27FC236}">
                <a16:creationId xmlns:a16="http://schemas.microsoft.com/office/drawing/2014/main" xmlns="" id="{C22A3C16-3643-4C83-83DD-E1EA8CC4BADD}"/>
              </a:ext>
            </a:extLst>
          </p:cNvPr>
          <p:cNvSpPr/>
          <p:nvPr/>
        </p:nvSpPr>
        <p:spPr>
          <a:xfrm>
            <a:off x="487236" y="515970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779662"/>
            <a:ext cx="2851517" cy="2811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323528" y="3219822"/>
            <a:ext cx="432048" cy="1368152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</p:spTree>
    <p:extLst>
      <p:ext uri="{BB962C8B-B14F-4D97-AF65-F5344CB8AC3E}">
        <p14:creationId xmlns:p14="http://schemas.microsoft.com/office/powerpoint/2010/main" val="186728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bject 4"/>
          <p:cNvSpPr txBox="1">
            <a:spLocks/>
          </p:cNvSpPr>
          <p:nvPr/>
        </p:nvSpPr>
        <p:spPr>
          <a:xfrm>
            <a:off x="342395" y="57562"/>
            <a:ext cx="8557312" cy="641980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ru-RU" sz="4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СИСТЕМ УРАВНЕНИЙ</a:t>
            </a:r>
            <a:endParaRPr lang="en-US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9512" y="771550"/>
            <a:ext cx="6336704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40.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Решите систему уравнений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xmlns="" id="{12BDAA51-14FB-45BD-8E7A-6C97D3D4857A}"/>
                  </a:ext>
                </a:extLst>
              </p:cNvPr>
              <p:cNvSpPr txBox="1"/>
              <p:nvPr/>
            </p:nvSpPr>
            <p:spPr>
              <a:xfrm>
                <a:off x="395536" y="1563638"/>
                <a:ext cx="2240613" cy="99552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p>
                                <m:sSupPr>
                                  <m:ctrlPr>
                                    <a:rPr lang="ru-RU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ru-RU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−6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=27</m:t>
                              </m:r>
                            </m:e>
                            <m:e>
                              <m:sSup>
                                <m:sSupPr>
                                  <m:ctrlPr>
                                    <a:rPr lang="ru-RU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+3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=32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2BDAA51-14FB-45BD-8E7A-6C97D3D485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1563638"/>
                <a:ext cx="2240613" cy="99552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xmlns="" id="{1A0112E8-2C01-4626-8700-AFA0813B9C25}"/>
                  </a:ext>
                </a:extLst>
              </p:cNvPr>
              <p:cNvSpPr txBox="1"/>
              <p:nvPr/>
            </p:nvSpPr>
            <p:spPr>
              <a:xfrm>
                <a:off x="4686185" y="1656206"/>
                <a:ext cx="1596463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9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=13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A0112E8-2C01-4626-8700-AFA0813B9C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6185" y="1656206"/>
                <a:ext cx="1596463" cy="44627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6EDD2825-DB97-49B3-B9B7-9A5CC969C65B}"/>
                  </a:ext>
                </a:extLst>
              </p:cNvPr>
              <p:cNvSpPr txBox="1"/>
              <p:nvPr/>
            </p:nvSpPr>
            <p:spPr>
              <a:xfrm>
                <a:off x="4691141" y="2102482"/>
                <a:ext cx="1186094" cy="8384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13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19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EDD2825-DB97-49B3-B9B7-9A5CC969C6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1141" y="2102482"/>
                <a:ext cx="1186094" cy="83843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8931960B-FEFC-44D4-8228-BD08596125C6}"/>
                  </a:ext>
                </a:extLst>
              </p:cNvPr>
              <p:cNvSpPr txBox="1"/>
              <p:nvPr/>
            </p:nvSpPr>
            <p:spPr>
              <a:xfrm>
                <a:off x="6017896" y="2152532"/>
                <a:ext cx="2045368" cy="84754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65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19</m:t>
                          </m:r>
                        </m:den>
                      </m:f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−6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=3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931960B-FEFC-44D4-8228-BD08596125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7896" y="2152532"/>
                <a:ext cx="2045368" cy="84754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xmlns="" id="{D6B48C02-273F-48B9-8D96-ADFC1F31859A}"/>
                  </a:ext>
                </a:extLst>
              </p:cNvPr>
              <p:cNvSpPr txBox="1"/>
              <p:nvPr/>
            </p:nvSpPr>
            <p:spPr>
              <a:xfrm>
                <a:off x="4686185" y="3087706"/>
                <a:ext cx="1192378" cy="8368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ru-RU" b="0" i="1" smtClean="0">
                              <a:latin typeface="Cambria Math" panose="02040503050406030204" pitchFamily="18" charset="0"/>
                            </a:rPr>
                            <m:t>57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6B48C02-273F-48B9-8D96-ADFC1F3185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6185" y="3087706"/>
                <a:ext cx="1192378" cy="8368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xmlns="" id="{3B133105-9A03-4A2A-AA4F-C109C615516A}"/>
                  </a:ext>
                </a:extLst>
              </p:cNvPr>
              <p:cNvSpPr txBox="1"/>
              <p:nvPr/>
            </p:nvSpPr>
            <p:spPr>
              <a:xfrm>
                <a:off x="395535" y="2643758"/>
                <a:ext cx="2207976" cy="99552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p>
                                <m:sSupPr>
                                  <m:ctrlPr>
                                    <a:rPr lang="ru-RU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ru-RU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−6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e>
                            <m:e>
                              <m:sSup>
                                <m:sSupPr>
                                  <m:ctrlPr>
                                    <a:rPr lang="ru-RU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+3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p>
                              </m:sSup>
                            </m:e>
                          </m:eqAr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B133105-9A03-4A2A-AA4F-C109C61551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5" y="2643758"/>
                <a:ext cx="2207976" cy="99552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xmlns="" id="{17A91831-7B80-42FF-BE60-404C38483AD2}"/>
                  </a:ext>
                </a:extLst>
              </p:cNvPr>
              <p:cNvSpPr txBox="1"/>
              <p:nvPr/>
            </p:nvSpPr>
            <p:spPr>
              <a:xfrm>
                <a:off x="441255" y="3723878"/>
                <a:ext cx="2233881" cy="99552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−6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=3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+3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=5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17A91831-7B80-42FF-BE60-404C38483A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255" y="3723878"/>
                <a:ext cx="2233881" cy="99552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xmlns="" id="{FC108458-AC67-4E7D-898A-4854337D335E}"/>
                  </a:ext>
                </a:extLst>
              </p:cNvPr>
              <p:cNvSpPr txBox="1"/>
              <p:nvPr/>
            </p:nvSpPr>
            <p:spPr>
              <a:xfrm>
                <a:off x="2663788" y="4148812"/>
                <a:ext cx="1368152" cy="44627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|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∙2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FC108458-AC67-4E7D-898A-4854337D33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3788" y="4148812"/>
                <a:ext cx="1368152" cy="446276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xmlns="" id="{AA0D3EA7-064F-4C15-82FC-62120B3D8F39}"/>
                  </a:ext>
                </a:extLst>
              </p:cNvPr>
              <p:cNvSpPr txBox="1"/>
              <p:nvPr/>
            </p:nvSpPr>
            <p:spPr>
              <a:xfrm>
                <a:off x="34529" y="4017340"/>
                <a:ext cx="360675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AA0D3EA7-064F-4C15-82FC-62120B3D8F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29" y="4017340"/>
                <a:ext cx="360675" cy="446276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xmlns="" id="{198C0DD2-B8DD-4418-A156-E62ABDB690AE}"/>
              </a:ext>
            </a:extLst>
          </p:cNvPr>
          <p:cNvCxnSpPr/>
          <p:nvPr/>
        </p:nvCxnSpPr>
        <p:spPr>
          <a:xfrm>
            <a:off x="395204" y="4764266"/>
            <a:ext cx="3456716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8445315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bject 4"/>
          <p:cNvSpPr txBox="1">
            <a:spLocks/>
          </p:cNvSpPr>
          <p:nvPr/>
        </p:nvSpPr>
        <p:spPr>
          <a:xfrm>
            <a:off x="342395" y="57562"/>
            <a:ext cx="8557312" cy="641980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ru-RU" sz="4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СИСТЕМ УРАВНЕНИЙ</a:t>
            </a:r>
            <a:endParaRPr lang="en-US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9512" y="771550"/>
            <a:ext cx="6336704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Решите систему уравнений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xmlns="" id="{12BDAA51-14FB-45BD-8E7A-6C97D3D4857A}"/>
                  </a:ext>
                </a:extLst>
              </p:cNvPr>
              <p:cNvSpPr txBox="1"/>
              <p:nvPr/>
            </p:nvSpPr>
            <p:spPr>
              <a:xfrm>
                <a:off x="395536" y="1563638"/>
                <a:ext cx="2397708" cy="99552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p>
                                <m:sSupPr>
                                  <m:ctrlPr>
                                    <a:rPr lang="ru-RU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ru-RU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=2</m:t>
                              </m:r>
                              <m:r>
                                <a:rPr lang="ru-RU" b="0" i="1" smtClean="0">
                                  <a:latin typeface="Cambria Math" panose="02040503050406030204" pitchFamily="18" charset="0"/>
                                </a:rPr>
                                <m:t>43</m:t>
                              </m:r>
                            </m:e>
                            <m:e>
                              <m:sSup>
                                <m:sSupPr>
                                  <m:ctrlPr>
                                    <a:rPr lang="ru-RU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+11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ru-RU" b="0" i="1" smtClean="0">
                                  <a:latin typeface="Cambria Math" panose="02040503050406030204" pitchFamily="18" charset="0"/>
                                </a:rPr>
                                <m:t>16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2BDAA51-14FB-45BD-8E7A-6C97D3D485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1563638"/>
                <a:ext cx="2397708" cy="99552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xmlns="" id="{1A0112E8-2C01-4626-8700-AFA0813B9C25}"/>
                  </a:ext>
                </a:extLst>
              </p:cNvPr>
              <p:cNvSpPr txBox="1"/>
              <p:nvPr/>
            </p:nvSpPr>
            <p:spPr>
              <a:xfrm>
                <a:off x="4154183" y="2443310"/>
                <a:ext cx="1186094" cy="84754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59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62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A0112E8-2C01-4626-8700-AFA0813B9C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4183" y="2443310"/>
                <a:ext cx="1186094" cy="84754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xmlns="" id="{D6B48C02-273F-48B9-8D96-ADFC1F31859A}"/>
                  </a:ext>
                </a:extLst>
              </p:cNvPr>
              <p:cNvSpPr txBox="1"/>
              <p:nvPr/>
            </p:nvSpPr>
            <p:spPr>
              <a:xfrm>
                <a:off x="5729430" y="2458636"/>
                <a:ext cx="1531701" cy="84754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15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62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6B48C02-273F-48B9-8D96-ADFC1F3185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9430" y="2458636"/>
                <a:ext cx="1531701" cy="84754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xmlns="" id="{EE93B293-C054-4D01-A1E3-C46798129B7E}"/>
                  </a:ext>
                </a:extLst>
              </p:cNvPr>
              <p:cNvSpPr txBox="1"/>
              <p:nvPr/>
            </p:nvSpPr>
            <p:spPr>
              <a:xfrm>
                <a:off x="360339" y="2643758"/>
                <a:ext cx="2458044" cy="99552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p>
                                <m:sSupPr>
                                  <m:ctrlPr>
                                    <a:rPr lang="ru-RU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ru-RU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ru-RU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  <m:sup>
                                  <m:r>
                                    <a:rPr lang="ru-RU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p>
                              </m:sSup>
                            </m:e>
                            <m:e>
                              <m:sSup>
                                <m:sSupPr>
                                  <m:ctrlPr>
                                    <a:rPr lang="ru-RU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+11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ru-RU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ru-RU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e>
                          </m:eqAr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EE93B293-C054-4D01-A1E3-C46798129B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339" y="2643758"/>
                <a:ext cx="2458044" cy="99552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xmlns="" id="{8268263D-A4A9-4F6C-9D8E-E55E2DA77CCD}"/>
                  </a:ext>
                </a:extLst>
              </p:cNvPr>
              <p:cNvSpPr txBox="1"/>
              <p:nvPr/>
            </p:nvSpPr>
            <p:spPr>
              <a:xfrm>
                <a:off x="404496" y="3733328"/>
                <a:ext cx="2439066" cy="99552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ru-RU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=5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+11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=4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8268263D-A4A9-4F6C-9D8E-E55E2DA77C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496" y="3733328"/>
                <a:ext cx="2439066" cy="99552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xmlns="" id="{05BD578C-E775-49F9-B94E-B2AC41AC209D}"/>
                  </a:ext>
                </a:extLst>
              </p:cNvPr>
              <p:cNvSpPr txBox="1"/>
              <p:nvPr/>
            </p:nvSpPr>
            <p:spPr>
              <a:xfrm>
                <a:off x="4105812" y="1467001"/>
                <a:ext cx="2439065" cy="99552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=5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+11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=4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5BD578C-E775-49F9-B94E-B2AC41AC20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5812" y="1467001"/>
                <a:ext cx="2439065" cy="99552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0630635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Iroda\Downloads\VQpq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2067694"/>
            <a:ext cx="4392488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bject 2">
            <a:extLst>
              <a:ext uri="{FF2B5EF4-FFF2-40B4-BE49-F238E27FC236}">
                <a16:creationId xmlns:a16="http://schemas.microsoft.com/office/drawing/2014/main" xmlns="" id="{7FC1F883-1236-4202-BC5C-D62FD599365E}"/>
              </a:ext>
            </a:extLst>
          </p:cNvPr>
          <p:cNvSpPr/>
          <p:nvPr/>
        </p:nvSpPr>
        <p:spPr>
          <a:xfrm>
            <a:off x="0" y="3733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xmlns="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26207" y="172260"/>
            <a:ext cx="8835601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2800" b="1" kern="0" dirty="0"/>
              <a:t>ЗАДАНИЯ ДЛЯ САМОСТОЯТЕЛЬНОГО РЕШЕНИЯ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4294967295"/>
          </p:nvPr>
        </p:nvSpPr>
        <p:spPr>
          <a:xfrm>
            <a:off x="539553" y="915566"/>
            <a:ext cx="8208911" cy="1067326"/>
          </a:xfrm>
          <a:prstGeom prst="rect">
            <a:avLst/>
          </a:prstGeom>
        </p:spPr>
        <p:txBody>
          <a:bodyPr lIns="81643" tIns="40822" rIns="81643" bIns="40822"/>
          <a:lstStyle/>
          <a:p>
            <a:pPr algn="ctr"/>
            <a:r>
              <a:rPr lang="ru-RU" sz="3200" b="1" dirty="0"/>
              <a:t>Стр. </a:t>
            </a:r>
            <a:r>
              <a:rPr lang="en-US" sz="3200" b="1" dirty="0">
                <a:solidFill>
                  <a:srgbClr val="7030A0"/>
                </a:solidFill>
              </a:rPr>
              <a:t>73</a:t>
            </a:r>
            <a:endParaRPr lang="ru-RU" sz="3200" b="1" dirty="0">
              <a:solidFill>
                <a:srgbClr val="7030A0"/>
              </a:solidFill>
            </a:endParaRPr>
          </a:p>
          <a:p>
            <a:pPr algn="ctr"/>
            <a:r>
              <a:rPr lang="ru-RU" sz="3200" b="1" dirty="0">
                <a:solidFill>
                  <a:srgbClr val="7030A0"/>
                </a:solidFill>
              </a:rPr>
              <a:t>№ </a:t>
            </a:r>
            <a:r>
              <a:rPr lang="en-US" sz="3200" b="1" dirty="0">
                <a:solidFill>
                  <a:srgbClr val="7030A0"/>
                </a:solidFill>
              </a:rPr>
              <a:t>40 (</a:t>
            </a:r>
            <a:r>
              <a:rPr lang="en-US" sz="3200" b="1" dirty="0" err="1">
                <a:solidFill>
                  <a:srgbClr val="7030A0"/>
                </a:solidFill>
              </a:rPr>
              <a:t>b,c</a:t>
            </a:r>
            <a:r>
              <a:rPr lang="en-US" sz="3200" b="1" dirty="0">
                <a:solidFill>
                  <a:srgbClr val="7030A0"/>
                </a:solidFill>
              </a:rPr>
              <a:t>), 41 (</a:t>
            </a:r>
            <a:r>
              <a:rPr lang="en-US" sz="3200" b="1" dirty="0" err="1">
                <a:solidFill>
                  <a:srgbClr val="7030A0"/>
                </a:solidFill>
              </a:rPr>
              <a:t>b,c</a:t>
            </a:r>
            <a:r>
              <a:rPr lang="en-US" sz="3200" b="1" dirty="0">
                <a:solidFill>
                  <a:srgbClr val="7030A0"/>
                </a:solidFill>
              </a:rPr>
              <a:t>)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790947169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object 2"/>
          <p:cNvSpPr/>
          <p:nvPr/>
        </p:nvSpPr>
        <p:spPr>
          <a:xfrm>
            <a:off x="-1" y="-20538"/>
            <a:ext cx="9144001" cy="79101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4"/>
          <p:cNvSpPr txBox="1">
            <a:spLocks/>
          </p:cNvSpPr>
          <p:nvPr/>
        </p:nvSpPr>
        <p:spPr>
          <a:xfrm>
            <a:off x="0" y="88333"/>
            <a:ext cx="9143999" cy="457321"/>
          </a:xfrm>
          <a:prstGeom prst="rect">
            <a:avLst/>
          </a:prstGeom>
        </p:spPr>
        <p:txBody>
          <a:bodyPr vert="horz" wrap="square" lIns="0" tIns="26178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9512" y="771550"/>
            <a:ext cx="4536504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30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Решите уравнение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23528" y="1310159"/>
                <a:ext cx="5653151" cy="5386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</a:rPr>
                        <m:t>𝒃</m:t>
                      </m:r>
                      <m:r>
                        <a:rPr lang="en-US" b="1" i="1" smtClean="0">
                          <a:latin typeface="Cambria Math"/>
                        </a:rPr>
                        <m:t>) </m:t>
                      </m:r>
                      <m:r>
                        <a:rPr lang="ru-RU" b="1" i="1" smtClean="0">
                          <a:latin typeface="Cambria Math" panose="02040503050406030204" pitchFamily="18" charset="0"/>
                        </a:rPr>
                        <m:t>𝟕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b="1" i="1" smtClean="0">
                              <a:latin typeface="Cambria Math" panose="02040503050406030204" pitchFamily="18" charset="0"/>
                            </a:rPr>
                            <m:t>𝟏𝟔</m:t>
                          </m:r>
                        </m:e>
                        <m:sup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𝟗</m:t>
                          </m:r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𝟏𝟐</m:t>
                          </m:r>
                        </m:e>
                        <m:sup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𝒙</m:t>
                          </m:r>
                        </m:sup>
                      </m:sSup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b="1" i="1" smtClean="0">
                          <a:latin typeface="Cambria Math" panose="02040503050406030204" pitchFamily="18" charset="0"/>
                          <a:ea typeface="Cambria Math"/>
                        </a:rPr>
                        <m:t>𝟏𝟔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en-US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𝟗</m:t>
                          </m:r>
                        </m:e>
                        <m:sup>
                          <m:r>
                            <a:rPr lang="en-US" b="1" i="1" smtClean="0">
                              <a:latin typeface="Cambria Math"/>
                              <a:ea typeface="Cambria Math"/>
                            </a:rPr>
                            <m:t>𝒙</m:t>
                          </m:r>
                        </m:sup>
                      </m:sSup>
                      <m:r>
                        <a:rPr lang="en-US" b="1" i="1" smtClean="0"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1310159"/>
                <a:ext cx="5653151" cy="53860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xmlns="" id="{7821B4B5-D495-4D5B-9262-03C13A8C456F}"/>
                  </a:ext>
                </a:extLst>
              </p:cNvPr>
              <p:cNvSpPr txBox="1"/>
              <p:nvPr/>
            </p:nvSpPr>
            <p:spPr>
              <a:xfrm>
                <a:off x="356255" y="1798389"/>
                <a:ext cx="7071038" cy="5386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/>
                  <a:t>    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 </m:t>
                    </m:r>
                    <m:r>
                      <a:rPr lang="ru-RU" b="1" i="1" smtClean="0">
                        <a:latin typeface="Cambria Math" panose="02040503050406030204" pitchFamily="18" charset="0"/>
                      </a:rPr>
                      <m:t>𝟕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b="1" i="1" smtClean="0">
                            <a:latin typeface="Cambria Math" panose="02040503050406030204" pitchFamily="18" charset="0"/>
                          </a:rPr>
                          <m:t>𝟏𝟔</m:t>
                        </m:r>
                      </m:e>
                      <m:sup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sup>
                    </m:sSup>
                    <m:r>
                      <a:rPr lang="en-US" b="1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b="1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  <a:ea typeface="Cambria Math"/>
                          </a:rPr>
                          <m:t>𝟗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𝟏𝟐</m:t>
                        </m:r>
                      </m:e>
                      <m:sup>
                        <m:r>
                          <a:rPr lang="en-US" b="1" i="1" smtClean="0">
                            <a:latin typeface="Cambria Math" panose="02040503050406030204" pitchFamily="18" charset="0"/>
                            <a:ea typeface="Cambria Math"/>
                          </a:rPr>
                          <m:t>𝒙</m:t>
                        </m:r>
                      </m:sup>
                    </m:sSup>
                    <m:r>
                      <a:rPr lang="en-US" b="1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b="1" i="1" smtClean="0">
                        <a:latin typeface="Cambria Math" panose="02040503050406030204" pitchFamily="18" charset="0"/>
                        <a:ea typeface="Cambria Math"/>
                      </a:rPr>
                      <m:t>𝟏𝟔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en-US" b="1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  <a:ea typeface="Cambria Math"/>
                          </a:rPr>
                          <m:t>𝟗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  <a:ea typeface="Cambria Math"/>
                          </a:rPr>
                          <m:t>𝒙</m:t>
                        </m:r>
                      </m:sup>
                    </m:sSup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𝟎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    | : </m:t>
                    </m:r>
                    <m:sSup>
                      <m:sSup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𝟏𝟐</m:t>
                        </m:r>
                      </m:e>
                      <m:sup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sup>
                    </m:sSup>
                  </m:oMath>
                </a14:m>
                <a:endParaRPr lang="ru-RU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821B4B5-D495-4D5B-9262-03C13A8C45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255" y="1798389"/>
                <a:ext cx="7071038" cy="53860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xmlns="" id="{20C6FC9A-45EF-4100-B5AC-305EAB7BE786}"/>
                  </a:ext>
                </a:extLst>
              </p:cNvPr>
              <p:cNvSpPr txBox="1"/>
              <p:nvPr/>
            </p:nvSpPr>
            <p:spPr>
              <a:xfrm>
                <a:off x="356255" y="2286619"/>
                <a:ext cx="6634124" cy="81035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/>
                  <a:t>      </a:t>
                </a:r>
                <a14:m>
                  <m:oMath xmlns:m="http://schemas.openxmlformats.org/officeDocument/2006/math">
                    <m:r>
                      <a:rPr lang="ru-RU" b="1" i="1" smtClean="0">
                        <a:latin typeface="Cambria Math" panose="02040503050406030204" pitchFamily="18" charset="0"/>
                      </a:rPr>
                      <m:t>𝟕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en-US" b="1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1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b="1" i="1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  <a:ea typeface="Cambria Math"/>
                                  </a:rPr>
                                  <m:t>𝟏𝟔</m:t>
                                </m:r>
                              </m:num>
                              <m:den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  <a:ea typeface="Cambria Math"/>
                                  </a:rPr>
                                  <m:t>𝟏𝟐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b="1" i="1" smtClean="0">
                            <a:latin typeface="Cambria Math" panose="02040503050406030204" pitchFamily="18" charset="0"/>
                            <a:ea typeface="Cambria Math"/>
                          </a:rPr>
                          <m:t>𝒙</m:t>
                        </m:r>
                      </m:sup>
                    </m:sSup>
                    <m:r>
                      <a:rPr lang="en-US" b="1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b="1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  <a:ea typeface="Cambria Math"/>
                          </a:rPr>
                          <m:t>𝟗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sSup>
                          <m:sSupPr>
                            <m:ctrlPr>
                              <a:rPr lang="en-US" b="1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b="1" i="1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US" b="1" i="1">
                                        <a:latin typeface="Cambria Math" panose="02040503050406030204" pitchFamily="18" charset="0"/>
                                        <a:ea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  <a:ea typeface="Cambria Math"/>
                                      </a:rPr>
                                      <m:t>𝟏𝟐</m:t>
                                    </m:r>
                                  </m:num>
                                  <m:den>
                                    <m:r>
                                      <a:rPr lang="en-US" b="1" i="1">
                                        <a:latin typeface="Cambria Math" panose="02040503050406030204" pitchFamily="18" charset="0"/>
                                        <a:ea typeface="Cambria Math"/>
                                      </a:rPr>
                                      <m:t>𝟏𝟐</m:t>
                                    </m:r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en-US" b="1" i="1">
                                <a:latin typeface="Cambria Math" panose="02040503050406030204" pitchFamily="18" charset="0"/>
                                <a:ea typeface="Cambria Math"/>
                              </a:rPr>
                              <m:t>𝒙</m:t>
                            </m:r>
                          </m:sup>
                        </m:sSup>
                      </m:e>
                      <m:sup>
                        <m:r>
                          <a:rPr lang="en-US" b="1" i="1" smtClean="0">
                            <a:latin typeface="Cambria Math" panose="02040503050406030204" pitchFamily="18" charset="0"/>
                            <a:ea typeface="Cambria Math"/>
                          </a:rPr>
                          <m:t> </m:t>
                        </m:r>
                      </m:sup>
                    </m:sSup>
                    <m:r>
                      <a:rPr lang="en-US" b="1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b="1" i="1" smtClean="0">
                        <a:latin typeface="Cambria Math" panose="02040503050406030204" pitchFamily="18" charset="0"/>
                        <a:ea typeface="Cambria Math"/>
                      </a:rPr>
                      <m:t>𝟏𝟔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en-US" b="1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1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b="1" i="1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  <a:ea typeface="Cambria Math"/>
                                  </a:rPr>
                                  <m:t>𝟗</m:t>
                                </m:r>
                              </m:num>
                              <m:den>
                                <m:r>
                                  <a:rPr lang="en-US" b="1" i="1">
                                    <a:latin typeface="Cambria Math" panose="02040503050406030204" pitchFamily="18" charset="0"/>
                                    <a:ea typeface="Cambria Math"/>
                                  </a:rPr>
                                  <m:t>𝟏𝟐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b="1" i="1">
                            <a:latin typeface="Cambria Math" panose="02040503050406030204" pitchFamily="18" charset="0"/>
                            <a:ea typeface="Cambria Math"/>
                          </a:rPr>
                          <m:t>𝒙</m:t>
                        </m:r>
                      </m:sup>
                    </m:sSup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endParaRPr lang="ru-RU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0C6FC9A-45EF-4100-B5AC-305EAB7BE7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255" y="2286619"/>
                <a:ext cx="6634124" cy="81035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xmlns="" id="{336C12E0-D634-4A7C-9F8B-18E9D155DC9B}"/>
                  </a:ext>
                </a:extLst>
              </p:cNvPr>
              <p:cNvSpPr txBox="1"/>
              <p:nvPr/>
            </p:nvSpPr>
            <p:spPr>
              <a:xfrm>
                <a:off x="392595" y="3057079"/>
                <a:ext cx="5341783" cy="82644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/>
                  <a:t>      </a:t>
                </a:r>
                <a14:m>
                  <m:oMath xmlns:m="http://schemas.openxmlformats.org/officeDocument/2006/math">
                    <m:r>
                      <a:rPr lang="ru-RU" b="1" i="1" smtClean="0">
                        <a:latin typeface="Cambria Math" panose="02040503050406030204" pitchFamily="18" charset="0"/>
                      </a:rPr>
                      <m:t>𝟕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en-US" b="1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1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b="1" i="1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  <a:ea typeface="Cambria Math"/>
                                  </a:rPr>
                                  <m:t>𝟒</m:t>
                                </m:r>
                              </m:num>
                              <m:den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  <a:ea typeface="Cambria Math"/>
                                  </a:rPr>
                                  <m:t>𝟑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b="1" i="1" smtClean="0">
                            <a:latin typeface="Cambria Math" panose="02040503050406030204" pitchFamily="18" charset="0"/>
                            <a:ea typeface="Cambria Math"/>
                          </a:rPr>
                          <m:t>𝒙</m:t>
                        </m:r>
                      </m:sup>
                    </m:sSup>
                    <m:r>
                      <a:rPr lang="en-US" b="1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b="1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  <a:ea typeface="Cambria Math"/>
                          </a:rPr>
                          <m:t>𝟗</m:t>
                        </m:r>
                      </m:e>
                      <m:sup>
                        <m:r>
                          <a:rPr lang="en-US" b="1" i="1" smtClean="0">
                            <a:latin typeface="Cambria Math" panose="02040503050406030204" pitchFamily="18" charset="0"/>
                            <a:ea typeface="Cambria Math"/>
                          </a:rPr>
                          <m:t> </m:t>
                        </m:r>
                      </m:sup>
                    </m:sSup>
                    <m:r>
                      <a:rPr lang="en-US" b="1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b="1" i="1" smtClean="0">
                        <a:latin typeface="Cambria Math" panose="02040503050406030204" pitchFamily="18" charset="0"/>
                        <a:ea typeface="Cambria Math"/>
                      </a:rPr>
                      <m:t>𝟏𝟔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en-US" b="1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1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b="1" i="1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  <a:ea typeface="Cambria Math"/>
                                  </a:rPr>
                                  <m:t>𝟑</m:t>
                                </m:r>
                              </m:num>
                              <m:den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  <a:ea typeface="Cambria Math"/>
                                  </a:rPr>
                                  <m:t>𝟒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b="1" i="1">
                            <a:latin typeface="Cambria Math" panose="02040503050406030204" pitchFamily="18" charset="0"/>
                            <a:ea typeface="Cambria Math"/>
                          </a:rPr>
                          <m:t>𝒙</m:t>
                        </m:r>
                      </m:sup>
                    </m:sSup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endParaRPr lang="ru-RU" b="1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336C12E0-D634-4A7C-9F8B-18E9D155DC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595" y="3057079"/>
                <a:ext cx="5341783" cy="82644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xmlns="" id="{A2CB3A05-984B-4F07-8B46-D3585158347F}"/>
                  </a:ext>
                </a:extLst>
              </p:cNvPr>
              <p:cNvSpPr txBox="1"/>
              <p:nvPr/>
            </p:nvSpPr>
            <p:spPr>
              <a:xfrm>
                <a:off x="1115616" y="3894934"/>
                <a:ext cx="1547475" cy="105458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A2CB3A05-984B-4F07-8B46-D358515834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5616" y="3894934"/>
                <a:ext cx="1547475" cy="105458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01986274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8" grpId="0"/>
      <p:bldP spid="12" grpId="0"/>
      <p:bldP spid="1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object 2"/>
          <p:cNvSpPr/>
          <p:nvPr/>
        </p:nvSpPr>
        <p:spPr>
          <a:xfrm>
            <a:off x="-1" y="-20538"/>
            <a:ext cx="9144001" cy="79101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4"/>
          <p:cNvSpPr txBox="1">
            <a:spLocks/>
          </p:cNvSpPr>
          <p:nvPr/>
        </p:nvSpPr>
        <p:spPr>
          <a:xfrm>
            <a:off x="0" y="88333"/>
            <a:ext cx="9143999" cy="457321"/>
          </a:xfrm>
          <a:prstGeom prst="rect">
            <a:avLst/>
          </a:prstGeom>
        </p:spPr>
        <p:txBody>
          <a:bodyPr vert="horz" wrap="square" lIns="0" tIns="26178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236910" y="899739"/>
                <a:ext cx="5653151" cy="5386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</a:rPr>
                        <m:t>𝒃</m:t>
                      </m:r>
                      <m:r>
                        <a:rPr lang="en-US" b="1" i="1" smtClean="0">
                          <a:latin typeface="Cambria Math"/>
                        </a:rPr>
                        <m:t>) </m:t>
                      </m:r>
                      <m:r>
                        <a:rPr lang="ru-RU" b="1" i="1" smtClean="0">
                          <a:latin typeface="Cambria Math" panose="02040503050406030204" pitchFamily="18" charset="0"/>
                        </a:rPr>
                        <m:t>𝟕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b="1" i="1" smtClean="0">
                              <a:latin typeface="Cambria Math" panose="02040503050406030204" pitchFamily="18" charset="0"/>
                            </a:rPr>
                            <m:t>𝟏𝟔</m:t>
                          </m:r>
                        </m:e>
                        <m:sup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𝟗</m:t>
                          </m:r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𝟏𝟐</m:t>
                          </m:r>
                        </m:e>
                        <m:sup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𝒙</m:t>
                          </m:r>
                        </m:sup>
                      </m:sSup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b="1" i="1" smtClean="0">
                          <a:latin typeface="Cambria Math" panose="02040503050406030204" pitchFamily="18" charset="0"/>
                          <a:ea typeface="Cambria Math"/>
                        </a:rPr>
                        <m:t>𝟏𝟔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en-US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𝟗</m:t>
                          </m:r>
                        </m:e>
                        <m:sup>
                          <m:r>
                            <a:rPr lang="en-US" b="1" i="1" smtClean="0">
                              <a:latin typeface="Cambria Math"/>
                              <a:ea typeface="Cambria Math"/>
                            </a:rPr>
                            <m:t>𝒙</m:t>
                          </m:r>
                        </m:sup>
                      </m:sSup>
                      <m:r>
                        <a:rPr lang="en-US" b="1" i="1" smtClean="0"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910" y="899739"/>
                <a:ext cx="5653151" cy="53860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xmlns="" id="{7821B4B5-D495-4D5B-9262-03C13A8C456F}"/>
                  </a:ext>
                </a:extLst>
              </p:cNvPr>
              <p:cNvSpPr txBox="1"/>
              <p:nvPr/>
            </p:nvSpPr>
            <p:spPr>
              <a:xfrm>
                <a:off x="236910" y="1449758"/>
                <a:ext cx="3620286" cy="9279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1" i="1">
                              <a:latin typeface="Cambria Math" panose="02040503050406030204" pitchFamily="18" charset="0"/>
                            </a:rPr>
                            <m:t>𝟕</m:t>
                          </m:r>
                        </m:num>
                        <m:den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𝒕</m:t>
                          </m:r>
                        </m:den>
                      </m:f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𝟗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b="1" i="1" smtClean="0">
                          <a:latin typeface="Cambria Math" panose="02040503050406030204" pitchFamily="18" charset="0"/>
                          <a:ea typeface="Cambria Math"/>
                        </a:rPr>
                        <m:t>𝟏𝟔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b="1" i="1" smtClean="0">
                          <a:latin typeface="Cambria Math" panose="02040503050406030204" pitchFamily="18" charset="0"/>
                          <a:ea typeface="Cambria Math"/>
                        </a:rPr>
                        <m:t>𝒕</m:t>
                      </m:r>
                      <m:r>
                        <a:rPr lang="en-US" b="1" i="1" smtClean="0"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    </m:t>
                      </m:r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821B4B5-D495-4D5B-9262-03C13A8C45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910" y="1449758"/>
                <a:ext cx="3620286" cy="92794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xmlns="" id="{A2CB3A05-984B-4F07-8B46-D3585158347F}"/>
                  </a:ext>
                </a:extLst>
              </p:cNvPr>
              <p:cNvSpPr txBox="1"/>
              <p:nvPr/>
            </p:nvSpPr>
            <p:spPr>
              <a:xfrm>
                <a:off x="236909" y="3837932"/>
                <a:ext cx="4155753" cy="105458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=&gt;     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A2CB3A05-984B-4F07-8B46-D358515834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909" y="3837932"/>
                <a:ext cx="4155753" cy="105458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2B478EED-7CBB-4DBB-A34F-E2938782CD5E}"/>
                  </a:ext>
                </a:extLst>
              </p:cNvPr>
              <p:cNvSpPr txBox="1"/>
              <p:nvPr/>
            </p:nvSpPr>
            <p:spPr>
              <a:xfrm>
                <a:off x="236909" y="2389114"/>
                <a:ext cx="3426451" cy="5487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𝟏𝟔</m:t>
                      </m:r>
                      <m:sSup>
                        <m:sSupPr>
                          <m:ctrlPr>
                            <a:rPr lang="en-US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𝒕</m:t>
                          </m:r>
                        </m:e>
                        <m:sup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𝟗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b="1" i="1" smtClean="0">
                          <a:latin typeface="Cambria Math" panose="02040503050406030204" pitchFamily="18" charset="0"/>
                          <a:ea typeface="Cambria Math"/>
                        </a:rPr>
                        <m:t>𝟕</m:t>
                      </m:r>
                      <m:r>
                        <a:rPr lang="en-US" b="1" i="1" smtClean="0"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2B478EED-7CBB-4DBB-A34F-E2938782CD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909" y="2389114"/>
                <a:ext cx="3426451" cy="54874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xmlns="" id="{636617C2-7D53-4180-B3EA-2130AEB6E8D6}"/>
                  </a:ext>
                </a:extLst>
              </p:cNvPr>
              <p:cNvSpPr txBox="1"/>
              <p:nvPr/>
            </p:nvSpPr>
            <p:spPr>
              <a:xfrm>
                <a:off x="323528" y="2970118"/>
                <a:ext cx="2724272" cy="83555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=1;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16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36617C2-7D53-4180-B3EA-2130AEB6E8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2970118"/>
                <a:ext cx="2724272" cy="83555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xmlns="" id="{637C1E80-1F08-4E14-9CBB-3984AFCA87E0}"/>
                  </a:ext>
                </a:extLst>
              </p:cNvPr>
              <p:cNvSpPr txBox="1"/>
              <p:nvPr/>
            </p:nvSpPr>
            <p:spPr>
              <a:xfrm>
                <a:off x="5652120" y="3699030"/>
                <a:ext cx="2617704" cy="5386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</a:t>
                </a:r>
                <a:r>
                  <a:rPr lang="en-US" b="1" dirty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</a:t>
                </a:r>
                <a14:m>
                  <m:oMath xmlns:m="http://schemas.openxmlformats.org/officeDocument/2006/math">
                    <m:r>
                      <a:rPr lang="en-US" b="1" i="1" dirty="0" smtClean="0">
                        <a:solidFill>
                          <a:srgbClr val="00B050"/>
                        </a:solidFill>
                        <a:latin typeface="Cambria Math"/>
                        <a:cs typeface="Arial" panose="020B0604020202020204" pitchFamily="34" charset="0"/>
                      </a:rPr>
                      <m:t>𝒙</m:t>
                    </m:r>
                    <m:r>
                      <a:rPr lang="en-US" b="1" i="1" dirty="0" smtClean="0">
                        <a:solidFill>
                          <a:srgbClr val="00B050"/>
                        </a:solidFill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r>
                      <a:rPr lang="en-US" b="1" i="1" dirty="0" smtClean="0">
                        <a:solidFill>
                          <a:srgbClr val="00B050"/>
                        </a:solidFill>
                        <a:latin typeface="Cambria Math"/>
                        <a:cs typeface="Arial" panose="020B0604020202020204" pitchFamily="34" charset="0"/>
                      </a:rPr>
                      <m:t>𝟎</m:t>
                    </m:r>
                  </m:oMath>
                </a14:m>
                <a:endParaRPr lang="ru-RU" b="1" dirty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637C1E80-1F08-4E14-9CBB-3984AFCA87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2120" y="3699030"/>
                <a:ext cx="2617704" cy="538609"/>
              </a:xfrm>
              <a:prstGeom prst="rect">
                <a:avLst/>
              </a:prstGeom>
              <a:blipFill>
                <a:blip r:embed="rId7"/>
                <a:stretch>
                  <a:fillRect l="-4884" t="-11364" b="-3295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0379714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2" grpId="0"/>
      <p:bldP spid="10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object 2"/>
          <p:cNvSpPr/>
          <p:nvPr/>
        </p:nvSpPr>
        <p:spPr>
          <a:xfrm>
            <a:off x="-1" y="-20538"/>
            <a:ext cx="9144001" cy="79101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4"/>
          <p:cNvSpPr txBox="1">
            <a:spLocks/>
          </p:cNvSpPr>
          <p:nvPr/>
        </p:nvSpPr>
        <p:spPr>
          <a:xfrm>
            <a:off x="0" y="88333"/>
            <a:ext cx="9143999" cy="457321"/>
          </a:xfrm>
          <a:prstGeom prst="rect">
            <a:avLst/>
          </a:prstGeom>
        </p:spPr>
        <p:txBody>
          <a:bodyPr vert="horz" wrap="square" lIns="0" tIns="26178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9512" y="771550"/>
            <a:ext cx="4536504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Решите уравнение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23528" y="1310159"/>
                <a:ext cx="5653151" cy="5386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</a:rPr>
                        <m:t>𝒃</m:t>
                      </m:r>
                      <m:r>
                        <a:rPr lang="en-US" b="1" i="1" smtClean="0">
                          <a:latin typeface="Cambria Math"/>
                        </a:rPr>
                        <m:t>) 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𝟗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b="1" i="1" smtClean="0">
                              <a:latin typeface="Cambria Math" panose="02040503050406030204" pitchFamily="18" charset="0"/>
                            </a:rPr>
                            <m:t>𝟏𝟔</m:t>
                          </m:r>
                        </m:e>
                        <m:sup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𝟕</m:t>
                          </m:r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𝟏𝟐</m:t>
                          </m:r>
                        </m:e>
                        <m:sup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𝒙</m:t>
                          </m:r>
                        </m:sup>
                      </m:sSup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b="1" i="1" smtClean="0">
                          <a:latin typeface="Cambria Math" panose="02040503050406030204" pitchFamily="18" charset="0"/>
                          <a:ea typeface="Cambria Math"/>
                        </a:rPr>
                        <m:t>𝟏𝟔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en-US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𝟗</m:t>
                          </m:r>
                        </m:e>
                        <m:sup>
                          <m:r>
                            <a:rPr lang="en-US" b="1" i="1" smtClean="0">
                              <a:latin typeface="Cambria Math"/>
                              <a:ea typeface="Cambria Math"/>
                            </a:rPr>
                            <m:t>𝒙</m:t>
                          </m:r>
                        </m:sup>
                      </m:sSup>
                      <m:r>
                        <a:rPr lang="en-US" b="1" i="1" smtClean="0"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1310159"/>
                <a:ext cx="5653151" cy="53860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xmlns="" id="{7821B4B5-D495-4D5B-9262-03C13A8C456F}"/>
                  </a:ext>
                </a:extLst>
              </p:cNvPr>
              <p:cNvSpPr txBox="1"/>
              <p:nvPr/>
            </p:nvSpPr>
            <p:spPr>
              <a:xfrm>
                <a:off x="356255" y="1798389"/>
                <a:ext cx="7071038" cy="5386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/>
                  <a:t>    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 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𝟗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b="1" i="1" smtClean="0">
                            <a:latin typeface="Cambria Math" panose="02040503050406030204" pitchFamily="18" charset="0"/>
                          </a:rPr>
                          <m:t>𝟏𝟔</m:t>
                        </m:r>
                      </m:e>
                      <m:sup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sup>
                    </m:sSup>
                    <m:r>
                      <a:rPr lang="en-US" b="1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b="1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  <a:ea typeface="Cambria Math"/>
                          </a:rPr>
                          <m:t>𝟕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𝟏𝟐</m:t>
                        </m:r>
                      </m:e>
                      <m:sup>
                        <m:r>
                          <a:rPr lang="en-US" b="1" i="1" smtClean="0">
                            <a:latin typeface="Cambria Math" panose="02040503050406030204" pitchFamily="18" charset="0"/>
                            <a:ea typeface="Cambria Math"/>
                          </a:rPr>
                          <m:t>𝒙</m:t>
                        </m:r>
                      </m:sup>
                    </m:sSup>
                    <m:r>
                      <a:rPr lang="en-US" b="1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b="1" i="1" smtClean="0">
                        <a:latin typeface="Cambria Math" panose="02040503050406030204" pitchFamily="18" charset="0"/>
                        <a:ea typeface="Cambria Math"/>
                      </a:rPr>
                      <m:t>𝟏𝟔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en-US" b="1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  <a:ea typeface="Cambria Math"/>
                          </a:rPr>
                          <m:t>𝟗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  <a:ea typeface="Cambria Math"/>
                          </a:rPr>
                          <m:t>𝒙</m:t>
                        </m:r>
                      </m:sup>
                    </m:sSup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𝟎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    | : </m:t>
                    </m:r>
                    <m:sSup>
                      <m:sSup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𝟏𝟐</m:t>
                        </m:r>
                      </m:e>
                      <m:sup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sup>
                    </m:sSup>
                  </m:oMath>
                </a14:m>
                <a:endParaRPr lang="ru-RU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821B4B5-D495-4D5B-9262-03C13A8C45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255" y="1798389"/>
                <a:ext cx="7071038" cy="53860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xmlns="" id="{20C6FC9A-45EF-4100-B5AC-305EAB7BE786}"/>
                  </a:ext>
                </a:extLst>
              </p:cNvPr>
              <p:cNvSpPr txBox="1"/>
              <p:nvPr/>
            </p:nvSpPr>
            <p:spPr>
              <a:xfrm>
                <a:off x="356255" y="2286619"/>
                <a:ext cx="6634124" cy="81035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/>
                  <a:t>     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 panose="02040503050406030204" pitchFamily="18" charset="0"/>
                      </a:rPr>
                      <m:t>𝟗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en-US" b="1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1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b="1" i="1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  <a:ea typeface="Cambria Math"/>
                                  </a:rPr>
                                  <m:t>𝟏𝟔</m:t>
                                </m:r>
                              </m:num>
                              <m:den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  <a:ea typeface="Cambria Math"/>
                                  </a:rPr>
                                  <m:t>𝟏𝟐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b="1" i="1" smtClean="0">
                            <a:latin typeface="Cambria Math" panose="02040503050406030204" pitchFamily="18" charset="0"/>
                            <a:ea typeface="Cambria Math"/>
                          </a:rPr>
                          <m:t>𝒙</m:t>
                        </m:r>
                      </m:sup>
                    </m:sSup>
                    <m:r>
                      <a:rPr lang="en-US" b="1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b="1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  <a:ea typeface="Cambria Math"/>
                          </a:rPr>
                          <m:t>𝟕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sSup>
                          <m:sSupPr>
                            <m:ctrlPr>
                              <a:rPr lang="en-US" b="1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b="1" i="1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US" b="1" i="1">
                                        <a:latin typeface="Cambria Math" panose="02040503050406030204" pitchFamily="18" charset="0"/>
                                        <a:ea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  <a:ea typeface="Cambria Math"/>
                                      </a:rPr>
                                      <m:t>𝟏𝟐</m:t>
                                    </m:r>
                                  </m:num>
                                  <m:den>
                                    <m:r>
                                      <a:rPr lang="en-US" b="1" i="1">
                                        <a:latin typeface="Cambria Math" panose="02040503050406030204" pitchFamily="18" charset="0"/>
                                        <a:ea typeface="Cambria Math"/>
                                      </a:rPr>
                                      <m:t>𝟏𝟐</m:t>
                                    </m:r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en-US" b="1" i="1">
                                <a:latin typeface="Cambria Math" panose="02040503050406030204" pitchFamily="18" charset="0"/>
                                <a:ea typeface="Cambria Math"/>
                              </a:rPr>
                              <m:t>𝒙</m:t>
                            </m:r>
                          </m:sup>
                        </m:sSup>
                      </m:e>
                      <m:sup>
                        <m:r>
                          <a:rPr lang="en-US" b="1" i="1" smtClean="0">
                            <a:latin typeface="Cambria Math" panose="02040503050406030204" pitchFamily="18" charset="0"/>
                            <a:ea typeface="Cambria Math"/>
                          </a:rPr>
                          <m:t> </m:t>
                        </m:r>
                      </m:sup>
                    </m:sSup>
                    <m:r>
                      <a:rPr lang="en-US" b="1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b="1" i="1" smtClean="0">
                        <a:latin typeface="Cambria Math" panose="02040503050406030204" pitchFamily="18" charset="0"/>
                        <a:ea typeface="Cambria Math"/>
                      </a:rPr>
                      <m:t>𝟏𝟔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en-US" b="1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1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b="1" i="1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  <a:ea typeface="Cambria Math"/>
                                  </a:rPr>
                                  <m:t>𝟗</m:t>
                                </m:r>
                              </m:num>
                              <m:den>
                                <m:r>
                                  <a:rPr lang="en-US" b="1" i="1">
                                    <a:latin typeface="Cambria Math" panose="02040503050406030204" pitchFamily="18" charset="0"/>
                                    <a:ea typeface="Cambria Math"/>
                                  </a:rPr>
                                  <m:t>𝟏𝟐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b="1" i="1">
                            <a:latin typeface="Cambria Math" panose="02040503050406030204" pitchFamily="18" charset="0"/>
                            <a:ea typeface="Cambria Math"/>
                          </a:rPr>
                          <m:t>𝒙</m:t>
                        </m:r>
                      </m:sup>
                    </m:sSup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endParaRPr lang="ru-RU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0C6FC9A-45EF-4100-B5AC-305EAB7BE7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255" y="2286619"/>
                <a:ext cx="6634124" cy="81035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xmlns="" id="{336C12E0-D634-4A7C-9F8B-18E9D155DC9B}"/>
                  </a:ext>
                </a:extLst>
              </p:cNvPr>
              <p:cNvSpPr txBox="1"/>
              <p:nvPr/>
            </p:nvSpPr>
            <p:spPr>
              <a:xfrm>
                <a:off x="392595" y="3057079"/>
                <a:ext cx="5341783" cy="82644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/>
                  <a:t>     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 panose="02040503050406030204" pitchFamily="18" charset="0"/>
                      </a:rPr>
                      <m:t>𝟗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en-US" b="1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1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b="1" i="1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  <a:ea typeface="Cambria Math"/>
                                  </a:rPr>
                                  <m:t>𝟒</m:t>
                                </m:r>
                              </m:num>
                              <m:den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  <a:ea typeface="Cambria Math"/>
                                  </a:rPr>
                                  <m:t>𝟑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b="1" i="1" smtClean="0">
                            <a:latin typeface="Cambria Math" panose="02040503050406030204" pitchFamily="18" charset="0"/>
                            <a:ea typeface="Cambria Math"/>
                          </a:rPr>
                          <m:t>𝒙</m:t>
                        </m:r>
                      </m:sup>
                    </m:sSup>
                    <m:r>
                      <a:rPr lang="en-US" b="1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b="1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  <a:ea typeface="Cambria Math"/>
                          </a:rPr>
                          <m:t>𝟕</m:t>
                        </m:r>
                      </m:e>
                      <m:sup>
                        <m:r>
                          <a:rPr lang="en-US" b="1" i="1" smtClean="0">
                            <a:latin typeface="Cambria Math" panose="02040503050406030204" pitchFamily="18" charset="0"/>
                            <a:ea typeface="Cambria Math"/>
                          </a:rPr>
                          <m:t> </m:t>
                        </m:r>
                      </m:sup>
                    </m:sSup>
                    <m:r>
                      <a:rPr lang="en-US" b="1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b="1" i="1" smtClean="0">
                        <a:latin typeface="Cambria Math" panose="02040503050406030204" pitchFamily="18" charset="0"/>
                        <a:ea typeface="Cambria Math"/>
                      </a:rPr>
                      <m:t>𝟏𝟔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en-US" b="1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1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b="1" i="1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  <a:ea typeface="Cambria Math"/>
                                  </a:rPr>
                                  <m:t>𝟑</m:t>
                                </m:r>
                              </m:num>
                              <m:den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  <a:ea typeface="Cambria Math"/>
                                  </a:rPr>
                                  <m:t>𝟒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b="1" i="1">
                            <a:latin typeface="Cambria Math" panose="02040503050406030204" pitchFamily="18" charset="0"/>
                            <a:ea typeface="Cambria Math"/>
                          </a:rPr>
                          <m:t>𝒙</m:t>
                        </m:r>
                      </m:sup>
                    </m:sSup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endParaRPr lang="ru-RU" b="1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336C12E0-D634-4A7C-9F8B-18E9D155DC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595" y="3057079"/>
                <a:ext cx="5341783" cy="82644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xmlns="" id="{A2CB3A05-984B-4F07-8B46-D3585158347F}"/>
                  </a:ext>
                </a:extLst>
              </p:cNvPr>
              <p:cNvSpPr txBox="1"/>
              <p:nvPr/>
            </p:nvSpPr>
            <p:spPr>
              <a:xfrm>
                <a:off x="1115616" y="3894934"/>
                <a:ext cx="1547475" cy="105458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A2CB3A05-984B-4F07-8B46-D358515834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5616" y="3894934"/>
                <a:ext cx="1547475" cy="105458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3987514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8" grpId="0"/>
      <p:bldP spid="12" grpId="0"/>
      <p:bldP spid="13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object 2"/>
          <p:cNvSpPr/>
          <p:nvPr/>
        </p:nvSpPr>
        <p:spPr>
          <a:xfrm>
            <a:off x="-1" y="-20538"/>
            <a:ext cx="9144001" cy="79101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4"/>
          <p:cNvSpPr txBox="1">
            <a:spLocks/>
          </p:cNvSpPr>
          <p:nvPr/>
        </p:nvSpPr>
        <p:spPr>
          <a:xfrm>
            <a:off x="0" y="88333"/>
            <a:ext cx="9143999" cy="457321"/>
          </a:xfrm>
          <a:prstGeom prst="rect">
            <a:avLst/>
          </a:prstGeom>
        </p:spPr>
        <p:txBody>
          <a:bodyPr vert="horz" wrap="square" lIns="0" tIns="26178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236910" y="899739"/>
                <a:ext cx="5653151" cy="5386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</a:rPr>
                        <m:t>𝒃</m:t>
                      </m:r>
                      <m:r>
                        <a:rPr lang="en-US" b="1" i="1" smtClean="0">
                          <a:latin typeface="Cambria Math"/>
                        </a:rPr>
                        <m:t>) 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𝟗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b="1" i="1" smtClean="0">
                              <a:latin typeface="Cambria Math" panose="02040503050406030204" pitchFamily="18" charset="0"/>
                            </a:rPr>
                            <m:t>𝟏𝟔</m:t>
                          </m:r>
                        </m:e>
                        <m:sup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𝟕</m:t>
                          </m:r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𝟏𝟐</m:t>
                          </m:r>
                        </m:e>
                        <m:sup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𝒙</m:t>
                          </m:r>
                        </m:sup>
                      </m:sSup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b="1" i="1" smtClean="0">
                          <a:latin typeface="Cambria Math" panose="02040503050406030204" pitchFamily="18" charset="0"/>
                          <a:ea typeface="Cambria Math"/>
                        </a:rPr>
                        <m:t>𝟏𝟔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en-US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𝟗</m:t>
                          </m:r>
                        </m:e>
                        <m:sup>
                          <m:r>
                            <a:rPr lang="en-US" b="1" i="1" smtClean="0">
                              <a:latin typeface="Cambria Math"/>
                              <a:ea typeface="Cambria Math"/>
                            </a:rPr>
                            <m:t>𝒙</m:t>
                          </m:r>
                        </m:sup>
                      </m:sSup>
                      <m:r>
                        <a:rPr lang="en-US" b="1" i="1" smtClean="0"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910" y="899739"/>
                <a:ext cx="5653151" cy="53860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xmlns="" id="{7821B4B5-D495-4D5B-9262-03C13A8C456F}"/>
                  </a:ext>
                </a:extLst>
              </p:cNvPr>
              <p:cNvSpPr txBox="1"/>
              <p:nvPr/>
            </p:nvSpPr>
            <p:spPr>
              <a:xfrm>
                <a:off x="236910" y="1449758"/>
                <a:ext cx="3620286" cy="9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𝟗</m:t>
                          </m:r>
                        </m:num>
                        <m:den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𝒕</m:t>
                          </m:r>
                        </m:den>
                      </m:f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𝟕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b="1" i="1" smtClean="0">
                          <a:latin typeface="Cambria Math" panose="02040503050406030204" pitchFamily="18" charset="0"/>
                          <a:ea typeface="Cambria Math"/>
                        </a:rPr>
                        <m:t>𝟏𝟔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b="1" i="1" smtClean="0">
                          <a:latin typeface="Cambria Math" panose="02040503050406030204" pitchFamily="18" charset="0"/>
                          <a:ea typeface="Cambria Math"/>
                        </a:rPr>
                        <m:t>𝒕</m:t>
                      </m:r>
                      <m:r>
                        <a:rPr lang="en-US" b="1" i="1" smtClean="0"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    </m:t>
                      </m:r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821B4B5-D495-4D5B-9262-03C13A8C45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910" y="1449758"/>
                <a:ext cx="3620286" cy="9308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xmlns="" id="{A2CB3A05-984B-4F07-8B46-D3585158347F}"/>
                  </a:ext>
                </a:extLst>
              </p:cNvPr>
              <p:cNvSpPr txBox="1"/>
              <p:nvPr/>
            </p:nvSpPr>
            <p:spPr>
              <a:xfrm>
                <a:off x="236909" y="3837932"/>
                <a:ext cx="4155753" cy="105458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=&gt;     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A2CB3A05-984B-4F07-8B46-D358515834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909" y="3837932"/>
                <a:ext cx="4155753" cy="105458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2B478EED-7CBB-4DBB-A34F-E2938782CD5E}"/>
                  </a:ext>
                </a:extLst>
              </p:cNvPr>
              <p:cNvSpPr txBox="1"/>
              <p:nvPr/>
            </p:nvSpPr>
            <p:spPr>
              <a:xfrm>
                <a:off x="236909" y="2389114"/>
                <a:ext cx="3426451" cy="5487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𝟏𝟔</m:t>
                      </m:r>
                      <m:sSup>
                        <m:sSupPr>
                          <m:ctrlPr>
                            <a:rPr lang="en-US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𝒕</m:t>
                          </m:r>
                        </m:e>
                        <m:sup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𝟕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b="1" i="1" smtClean="0">
                          <a:latin typeface="Cambria Math" panose="02040503050406030204" pitchFamily="18" charset="0"/>
                          <a:ea typeface="Cambria Math"/>
                        </a:rPr>
                        <m:t>𝟗</m:t>
                      </m:r>
                      <m:r>
                        <a:rPr lang="en-US" b="1" i="1" smtClean="0"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2B478EED-7CBB-4DBB-A34F-E2938782CD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909" y="2389114"/>
                <a:ext cx="3426451" cy="54874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xmlns="" id="{636617C2-7D53-4180-B3EA-2130AEB6E8D6}"/>
                  </a:ext>
                </a:extLst>
              </p:cNvPr>
              <p:cNvSpPr txBox="1"/>
              <p:nvPr/>
            </p:nvSpPr>
            <p:spPr>
              <a:xfrm>
                <a:off x="339213" y="2999497"/>
                <a:ext cx="2966581" cy="8384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=1;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16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36617C2-7D53-4180-B3EA-2130AEB6E8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213" y="2999497"/>
                <a:ext cx="2966581" cy="83843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xmlns="" id="{637C1E80-1F08-4E14-9CBB-3984AFCA87E0}"/>
                  </a:ext>
                </a:extLst>
              </p:cNvPr>
              <p:cNvSpPr txBox="1"/>
              <p:nvPr/>
            </p:nvSpPr>
            <p:spPr>
              <a:xfrm>
                <a:off x="5652120" y="3699030"/>
                <a:ext cx="2617704" cy="5386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</a:t>
                </a:r>
                <a:r>
                  <a:rPr lang="en-US" b="1" dirty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</a:t>
                </a:r>
                <a14:m>
                  <m:oMath xmlns:m="http://schemas.openxmlformats.org/officeDocument/2006/math">
                    <m:r>
                      <a:rPr lang="en-US" b="1" i="1" dirty="0" smtClean="0">
                        <a:solidFill>
                          <a:srgbClr val="00B050"/>
                        </a:solidFill>
                        <a:latin typeface="Cambria Math"/>
                        <a:cs typeface="Arial" panose="020B0604020202020204" pitchFamily="34" charset="0"/>
                      </a:rPr>
                      <m:t>𝒙</m:t>
                    </m:r>
                    <m:r>
                      <a:rPr lang="en-US" b="1" i="1" dirty="0" smtClean="0">
                        <a:solidFill>
                          <a:srgbClr val="00B050"/>
                        </a:solidFill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r>
                      <a:rPr lang="en-US" b="1" i="1" dirty="0" smtClean="0">
                        <a:solidFill>
                          <a:srgbClr val="00B050"/>
                        </a:solidFill>
                        <a:latin typeface="Cambria Math"/>
                        <a:cs typeface="Arial" panose="020B0604020202020204" pitchFamily="34" charset="0"/>
                      </a:rPr>
                      <m:t>𝟎</m:t>
                    </m:r>
                  </m:oMath>
                </a14:m>
                <a:endParaRPr lang="ru-RU" b="1" dirty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637C1E80-1F08-4E14-9CBB-3984AFCA87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2120" y="3699030"/>
                <a:ext cx="2617704" cy="538609"/>
              </a:xfrm>
              <a:prstGeom prst="rect">
                <a:avLst/>
              </a:prstGeom>
              <a:blipFill>
                <a:blip r:embed="rId7"/>
                <a:stretch>
                  <a:fillRect l="-4884" t="-11364" b="-3295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456866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2" grpId="0"/>
      <p:bldP spid="10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object 2"/>
          <p:cNvSpPr/>
          <p:nvPr/>
        </p:nvSpPr>
        <p:spPr>
          <a:xfrm>
            <a:off x="-1" y="-20538"/>
            <a:ext cx="9144001" cy="79101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4"/>
          <p:cNvSpPr txBox="1">
            <a:spLocks/>
          </p:cNvSpPr>
          <p:nvPr/>
        </p:nvSpPr>
        <p:spPr>
          <a:xfrm>
            <a:off x="0" y="88333"/>
            <a:ext cx="9143999" cy="457321"/>
          </a:xfrm>
          <a:prstGeom prst="rect">
            <a:avLst/>
          </a:prstGeom>
        </p:spPr>
        <p:txBody>
          <a:bodyPr vert="horz" wrap="square" lIns="0" tIns="26178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9512" y="771550"/>
            <a:ext cx="4536504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Решите уравнение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23528" y="1310159"/>
                <a:ext cx="4800930" cy="73577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𝒃</m:t>
                    </m:r>
                    <m:r>
                      <a:rPr lang="en-US" b="1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/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dirty="0" smtClean="0"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b="1" i="1" dirty="0" smtClean="0"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a:rPr lang="en-US" b="1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1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1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𝟎</m:t>
                            </m:r>
                            <m:r>
                              <a:rPr lang="en-US" b="1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b="1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𝟖</m:t>
                            </m:r>
                          </m:e>
                        </m:d>
                      </m:e>
                      <m:sup>
                        <m:r>
                          <a:rPr lang="en-US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  <m:r>
                          <a:rPr lang="en-US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sup>
                    </m:sSup>
                    <m:r>
                      <a:rPr lang="en-US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1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1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US" b="1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b="1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𝟐𝟓</m:t>
                            </m:r>
                          </m:e>
                        </m:d>
                      </m:e>
                      <m:sup>
                        <m:r>
                          <a:rPr lang="en-US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  <m:r>
                          <a:rPr lang="en-US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endParaRPr lang="ru-RU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1310159"/>
                <a:ext cx="4800930" cy="73577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BA894F8D-0308-43E4-BB08-F415B0A84C32}"/>
                  </a:ext>
                </a:extLst>
              </p:cNvPr>
              <p:cNvSpPr txBox="1"/>
              <p:nvPr/>
            </p:nvSpPr>
            <p:spPr>
              <a:xfrm>
                <a:off x="323528" y="2063601"/>
                <a:ext cx="4121898" cy="87588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1" i="1" smtClean="0">
                        <a:latin typeface="Cambria Math" panose="02040503050406030204" pitchFamily="18" charset="0"/>
                      </a:rPr>
                      <m:t>      </m:t>
                    </m:r>
                  </m:oMath>
                </a14:m>
                <a:r>
                  <a:rPr lang="en-US" b="1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dirty="0" smtClean="0"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b="1" i="1" dirty="0" smtClean="0"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a:rPr lang="en-US" b="1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1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b="1" i="1" dirty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1" i="1" dirty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𝟖</m:t>
                                </m:r>
                              </m:num>
                              <m:den>
                                <m:r>
                                  <a:rPr lang="en-US" b="1" i="1" dirty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𝟏𝟎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  <m:r>
                          <a:rPr lang="en-US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sup>
                    </m:sSup>
                    <m:r>
                      <a:rPr lang="en-US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1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b="1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1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𝟓</m:t>
                                </m:r>
                              </m:num>
                              <m:den>
                                <m:r>
                                  <a:rPr lang="en-US" b="1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𝟒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  <m:r>
                          <a:rPr lang="en-US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endParaRPr lang="ru-RU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A894F8D-0308-43E4-BB08-F415B0A84C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2063601"/>
                <a:ext cx="4121898" cy="87588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xmlns="" id="{02C08EE6-7F87-438C-A674-5F8BA457CD70}"/>
                  </a:ext>
                </a:extLst>
              </p:cNvPr>
              <p:cNvSpPr txBox="1"/>
              <p:nvPr/>
            </p:nvSpPr>
            <p:spPr>
              <a:xfrm>
                <a:off x="323528" y="2939482"/>
                <a:ext cx="3164071" cy="11946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</m:t>
                      </m:r>
                      <m:sSup>
                        <m:sSupPr>
                          <m:ctrlPr>
                            <a:rPr lang="en-US" b="1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1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b="1" i="1" dirty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1" i="1" dirty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𝟒</m:t>
                                  </m:r>
                                </m:num>
                                <m:den>
                                  <m:r>
                                    <a:rPr lang="en-US" b="1" i="1" dirty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𝟓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b="1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en-US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1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1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b="1" i="1" dirty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1" i="1" dirty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𝟓</m:t>
                                  </m:r>
                                </m:num>
                                <m:den>
                                  <m:r>
                                    <a:rPr lang="en-US" b="1" i="1" dirty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𝟒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b="1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b="1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1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2C08EE6-7F87-438C-A674-5F8BA457CD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2939482"/>
                <a:ext cx="3164071" cy="119462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xmlns="" id="{3C0D2843-B8CB-4116-8E53-65735DD53E3D}"/>
                  </a:ext>
                </a:extLst>
              </p:cNvPr>
              <p:cNvSpPr txBox="1"/>
              <p:nvPr/>
            </p:nvSpPr>
            <p:spPr>
              <a:xfrm>
                <a:off x="755576" y="4011910"/>
                <a:ext cx="5598584" cy="83555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+3            =&gt;    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C0D2843-B8CB-4116-8E53-65735DD53E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4011910"/>
                <a:ext cx="5598584" cy="83555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0700829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8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object 2"/>
          <p:cNvSpPr/>
          <p:nvPr/>
        </p:nvSpPr>
        <p:spPr>
          <a:xfrm>
            <a:off x="-1" y="-43398"/>
            <a:ext cx="9144001" cy="79101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4"/>
          <p:cNvSpPr txBox="1">
            <a:spLocks/>
          </p:cNvSpPr>
          <p:nvPr/>
        </p:nvSpPr>
        <p:spPr>
          <a:xfrm>
            <a:off x="0" y="88333"/>
            <a:ext cx="9143999" cy="457321"/>
          </a:xfrm>
          <a:prstGeom prst="rect">
            <a:avLst/>
          </a:prstGeom>
        </p:spPr>
        <p:txBody>
          <a:bodyPr vert="horz" wrap="square" lIns="0" tIns="26178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9512" y="771550"/>
            <a:ext cx="4536504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Решите уравнение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23528" y="1310159"/>
                <a:ext cx="4135106" cy="5487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𝒃</m:t>
                    </m:r>
                    <m:r>
                      <a:rPr lang="en-US" b="1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/>
                  <a:t>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 dirty="0" smtClean="0">
                            <a:latin typeface="Cambria Math" panose="02040503050406030204" pitchFamily="18" charset="0"/>
                          </a:rPr>
                          <m:t>𝟒</m:t>
                        </m:r>
                      </m:e>
                      <m:sup>
                        <m:r>
                          <a:rPr lang="en-US" b="1" i="1" dirty="0" smtClean="0">
                            <a:latin typeface="Cambria Math" panose="02040503050406030204" pitchFamily="18" charset="0"/>
                          </a:rPr>
                          <m:t>𝒙</m:t>
                        </m:r>
                      </m:sup>
                    </m:sSup>
                    <m:r>
                      <a:rPr lang="en-US" b="1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1" i="1" dirty="0" smtClean="0">
                        <a:latin typeface="Cambria Math" panose="02040503050406030204" pitchFamily="18" charset="0"/>
                      </a:rPr>
                      <m:t>𝟏𝟎</m:t>
                    </m:r>
                    <m:r>
                      <a:rPr lang="en-US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e>
                      <m:sup>
                        <m:r>
                          <a:rPr lang="en-US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  <m:r>
                          <a:rPr lang="en-US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sup>
                    </m:sSup>
                    <m:r>
                      <a:rPr lang="en-US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𝟐𝟒</m:t>
                    </m:r>
                  </m:oMath>
                </a14:m>
                <a:endParaRPr lang="ru-RU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1310159"/>
                <a:ext cx="4135106" cy="54874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40C5412B-FF07-4F94-99C7-97693F144880}"/>
                  </a:ext>
                </a:extLst>
              </p:cNvPr>
              <p:cNvSpPr txBox="1"/>
              <p:nvPr/>
            </p:nvSpPr>
            <p:spPr>
              <a:xfrm>
                <a:off x="323528" y="1842900"/>
                <a:ext cx="3789499" cy="7609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1" i="1" smtClean="0">
                        <a:latin typeface="Cambria Math" panose="02040503050406030204" pitchFamily="18" charset="0"/>
                      </a:rPr>
                      <m:t>     </m:t>
                    </m:r>
                  </m:oMath>
                </a14:m>
                <a:r>
                  <a:rPr lang="en-US" b="1" dirty="0"/>
                  <a:t>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  <m:sup>
                        <m:r>
                          <a:rPr lang="en-US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b="1" i="1" dirty="0" smtClean="0">
                            <a:latin typeface="Cambria Math" panose="02040503050406030204" pitchFamily="18" charset="0"/>
                          </a:rPr>
                          <m:t>𝒙</m:t>
                        </m:r>
                      </m:sup>
                    </m:sSup>
                    <m:r>
                      <a:rPr lang="en-US" b="1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1" i="1" dirty="0" smtClean="0">
                        <a:latin typeface="Cambria Math" panose="02040503050406030204" pitchFamily="18" charset="0"/>
                      </a:rPr>
                      <m:t>𝟏𝟎</m:t>
                    </m:r>
                    <m:r>
                      <a:rPr lang="en-US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en-US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1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e>
                          <m:sup>
                            <m:r>
                              <a:rPr lang="en-US" b="1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sup>
                        </m:sSup>
                      </m:num>
                      <m:den>
                        <m:r>
                          <a:rPr lang="en-US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en-US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𝟐𝟒</m:t>
                    </m:r>
                  </m:oMath>
                </a14:m>
                <a:endParaRPr lang="ru-RU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0C5412B-FF07-4F94-99C7-97693F1448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1842900"/>
                <a:ext cx="3789499" cy="76091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xmlns="" id="{CD2C0FB9-FDEB-4EA8-807E-7FEB892D4038}"/>
                  </a:ext>
                </a:extLst>
              </p:cNvPr>
              <p:cNvSpPr txBox="1"/>
              <p:nvPr/>
            </p:nvSpPr>
            <p:spPr>
              <a:xfrm>
                <a:off x="210404" y="2603814"/>
                <a:ext cx="4500784" cy="5487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/>
                  <a:t> 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  <m:sup>
                        <m:r>
                          <a:rPr lang="en-US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b="1" i="1" dirty="0" smtClean="0">
                            <a:latin typeface="Cambria Math" panose="02040503050406030204" pitchFamily="18" charset="0"/>
                          </a:rPr>
                          <m:t>𝒙</m:t>
                        </m:r>
                      </m:sup>
                    </m:sSup>
                    <m:r>
                      <a:rPr lang="en-US" b="1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1" i="1" dirty="0" smtClean="0">
                        <a:latin typeface="Cambria Math" panose="02040503050406030204" pitchFamily="18" charset="0"/>
                      </a:rPr>
                      <m:t>𝟓</m:t>
                    </m:r>
                    <m:r>
                      <a:rPr lang="en-US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e>
                      <m:sup>
                        <m:r>
                          <a:rPr lang="en-US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sup>
                    </m:sSup>
                    <m:r>
                      <a:rPr lang="en-US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𝟐𝟒</m:t>
                    </m:r>
                    <m:r>
                      <a:rPr lang="en-US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</m:oMath>
                </a14:m>
                <a:endParaRPr lang="ru-RU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CD2C0FB9-FDEB-4EA8-807E-7FEB892D40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404" y="2603814"/>
                <a:ext cx="4500784" cy="54874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xmlns="" id="{2B6E1717-471B-4CB7-9BAF-2854314BFE5C}"/>
                  </a:ext>
                </a:extLst>
              </p:cNvPr>
              <p:cNvSpPr txBox="1"/>
              <p:nvPr/>
            </p:nvSpPr>
            <p:spPr>
              <a:xfrm>
                <a:off x="5292080" y="1565901"/>
                <a:ext cx="1120691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2B6E1717-471B-4CB7-9BAF-2854314BFE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2080" y="1565901"/>
                <a:ext cx="1120691" cy="44627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xmlns="" id="{EF8FFFAE-5C36-42AF-884E-6F551A29F9C3}"/>
                  </a:ext>
                </a:extLst>
              </p:cNvPr>
              <p:cNvSpPr txBox="1"/>
              <p:nvPr/>
            </p:nvSpPr>
            <p:spPr>
              <a:xfrm>
                <a:off x="1043608" y="3152554"/>
                <a:ext cx="2770759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−5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−24=0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F8FFFAE-5C36-42AF-884E-6F551A29F9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08" y="3152554"/>
                <a:ext cx="2770759" cy="44627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xmlns="" id="{822ADE5F-B15B-4B13-AB8D-93F98A5E33B9}"/>
                  </a:ext>
                </a:extLst>
              </p:cNvPr>
              <p:cNvSpPr txBox="1"/>
              <p:nvPr/>
            </p:nvSpPr>
            <p:spPr>
              <a:xfrm>
                <a:off x="971600" y="3566440"/>
                <a:ext cx="2677849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=8;</m:t>
                      </m:r>
                      <m:sSub>
                        <m:sSubPr>
                          <m:ctrlPr>
                            <a:rPr lang="en-US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=−3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822ADE5F-B15B-4B13-AB8D-93F98A5E33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600" y="3566440"/>
                <a:ext cx="2677849" cy="44627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xmlns="" id="{F3F182D9-BCD3-4FE4-8C4B-08D54E12AE08}"/>
                  </a:ext>
                </a:extLst>
              </p:cNvPr>
              <p:cNvSpPr txBox="1"/>
              <p:nvPr/>
            </p:nvSpPr>
            <p:spPr>
              <a:xfrm>
                <a:off x="1110358" y="4299942"/>
                <a:ext cx="5445786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=8                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=&gt;          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=3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3F182D9-BCD3-4FE4-8C4B-08D54E12AE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0358" y="4299942"/>
                <a:ext cx="5445786" cy="44627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9443793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8" grpId="0"/>
      <p:bldP spid="9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bject 4"/>
          <p:cNvSpPr txBox="1">
            <a:spLocks/>
          </p:cNvSpPr>
          <p:nvPr/>
        </p:nvSpPr>
        <p:spPr>
          <a:xfrm>
            <a:off x="342395" y="57562"/>
            <a:ext cx="8557312" cy="641980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ru-RU" sz="4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СИСТЕМ УРАВНЕНИЙ</a:t>
            </a:r>
            <a:endParaRPr lang="en-US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9512" y="771550"/>
            <a:ext cx="6336704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Решите систему уравнений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xmlns="" id="{12BDAA51-14FB-45BD-8E7A-6C97D3D4857A}"/>
                  </a:ext>
                </a:extLst>
              </p:cNvPr>
              <p:cNvSpPr txBox="1"/>
              <p:nvPr/>
            </p:nvSpPr>
            <p:spPr>
              <a:xfrm>
                <a:off x="395536" y="1563638"/>
                <a:ext cx="1935017" cy="99552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p>
                                <m:sSupPr>
                                  <m:ctrlPr>
                                    <a:rPr lang="ru-RU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ru-RU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=27</m:t>
                              </m:r>
                            </m:e>
                            <m:e>
                              <m:sSup>
                                <m:sSupPr>
                                  <m:ctrlPr>
                                    <a:rPr lang="ru-RU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=8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2BDAA51-14FB-45BD-8E7A-6C97D3D485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1563638"/>
                <a:ext cx="1935017" cy="99552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xmlns="" id="{7546D824-15E6-45EE-8C79-84DFE1846F91}"/>
                  </a:ext>
                </a:extLst>
              </p:cNvPr>
              <p:cNvSpPr txBox="1"/>
              <p:nvPr/>
            </p:nvSpPr>
            <p:spPr>
              <a:xfrm>
                <a:off x="417300" y="2584334"/>
                <a:ext cx="2050882" cy="99552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p>
                                <m:sSupPr>
                                  <m:ctrlPr>
                                    <a:rPr lang="ru-RU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ru-RU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e>
                            <m:e>
                              <m:sSup>
                                <m:sSupPr>
                                  <m:ctrlPr>
                                    <a:rPr lang="ru-RU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e>
                          </m:eqAr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7546D824-15E6-45EE-8C79-84DFE1846F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300" y="2584334"/>
                <a:ext cx="2050882" cy="99552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xmlns="" id="{B22BE624-D0EF-41BA-96B4-DC07831EED7F}"/>
                  </a:ext>
                </a:extLst>
              </p:cNvPr>
              <p:cNvSpPr txBox="1"/>
              <p:nvPr/>
            </p:nvSpPr>
            <p:spPr>
              <a:xfrm>
                <a:off x="467544" y="3806864"/>
                <a:ext cx="2028697" cy="99552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=3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=3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22BE624-D0EF-41BA-96B4-DC07831EED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3806864"/>
                <a:ext cx="2028697" cy="99552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xmlns="" id="{1B9BB62F-5613-49C6-980D-88B6B9FBD5A5}"/>
                  </a:ext>
                </a:extLst>
              </p:cNvPr>
              <p:cNvSpPr txBox="1"/>
              <p:nvPr/>
            </p:nvSpPr>
            <p:spPr>
              <a:xfrm>
                <a:off x="3359324" y="1573927"/>
                <a:ext cx="2028697" cy="99552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=3−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=3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1B9BB62F-5613-49C6-980D-88B6B9FBD5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9324" y="1573927"/>
                <a:ext cx="2028697" cy="99552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xmlns="" id="{A27D8EE3-BCED-489E-B46A-95A1EFADBEAA}"/>
                  </a:ext>
                </a:extLst>
              </p:cNvPr>
              <p:cNvSpPr txBox="1"/>
              <p:nvPr/>
            </p:nvSpPr>
            <p:spPr>
              <a:xfrm>
                <a:off x="3359324" y="2648902"/>
                <a:ext cx="2977995" cy="99552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=3−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−(3−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)=3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A27D8EE3-BCED-489E-B46A-95A1EFADBE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9324" y="2648902"/>
                <a:ext cx="2977995" cy="99552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xmlns="" id="{1B332A9D-D414-4656-BC3B-D595B00214A2}"/>
                  </a:ext>
                </a:extLst>
              </p:cNvPr>
              <p:cNvSpPr txBox="1"/>
              <p:nvPr/>
            </p:nvSpPr>
            <p:spPr>
              <a:xfrm>
                <a:off x="3298344" y="3723878"/>
                <a:ext cx="1823512" cy="99552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=3−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=6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1B332A9D-D414-4656-BC3B-D595B00214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8344" y="3723878"/>
                <a:ext cx="1823512" cy="99552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xmlns="" id="{01125CDF-5E53-49E2-8851-004211641B55}"/>
                  </a:ext>
                </a:extLst>
              </p:cNvPr>
              <p:cNvSpPr txBox="1"/>
              <p:nvPr/>
            </p:nvSpPr>
            <p:spPr>
              <a:xfrm>
                <a:off x="5868144" y="3768737"/>
                <a:ext cx="1172436" cy="99552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=2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01125CDF-5E53-49E2-8851-004211641B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8144" y="3768737"/>
                <a:ext cx="1172436" cy="99552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69010671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bject 4"/>
          <p:cNvSpPr txBox="1">
            <a:spLocks/>
          </p:cNvSpPr>
          <p:nvPr/>
        </p:nvSpPr>
        <p:spPr>
          <a:xfrm>
            <a:off x="342395" y="57562"/>
            <a:ext cx="8557312" cy="641980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ru-RU" sz="4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СИСТЕМ УРАВНЕНИЙ</a:t>
            </a:r>
            <a:endParaRPr lang="en-US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9512" y="771550"/>
            <a:ext cx="6336704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Решите систему уравнений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xmlns="" id="{12BDAA51-14FB-45BD-8E7A-6C97D3D4857A}"/>
                  </a:ext>
                </a:extLst>
              </p:cNvPr>
              <p:cNvSpPr txBox="1"/>
              <p:nvPr/>
            </p:nvSpPr>
            <p:spPr>
              <a:xfrm>
                <a:off x="395536" y="1563638"/>
                <a:ext cx="2035429" cy="99552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p>
                                <m:sSupPr>
                                  <m:ctrlPr>
                                    <a:rPr lang="ru-RU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ru-RU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+6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=9</m:t>
                              </m:r>
                            </m:e>
                            <m:e>
                              <m:sSup>
                                <m:sSupPr>
                                  <m:ctrlPr>
                                    <a:rPr lang="ru-RU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+3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=8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2BDAA51-14FB-45BD-8E7A-6C97D3D485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1563638"/>
                <a:ext cx="2035429" cy="99552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xmlns="" id="{B22BE624-D0EF-41BA-96B4-DC07831EED7F}"/>
                  </a:ext>
                </a:extLst>
              </p:cNvPr>
              <p:cNvSpPr txBox="1"/>
              <p:nvPr/>
            </p:nvSpPr>
            <p:spPr>
              <a:xfrm>
                <a:off x="342395" y="3742714"/>
                <a:ext cx="2397388" cy="99552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+6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=2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+3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=3 </m:t>
                              </m:r>
                            </m:e>
                          </m:eqAr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22BE624-D0EF-41BA-96B4-DC07831EED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395" y="3742714"/>
                <a:ext cx="2397388" cy="99552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xmlns="" id="{07FEFAEC-86CF-454B-AC10-C83980BC3E6A}"/>
                  </a:ext>
                </a:extLst>
              </p:cNvPr>
              <p:cNvSpPr txBox="1"/>
              <p:nvPr/>
            </p:nvSpPr>
            <p:spPr>
              <a:xfrm>
                <a:off x="395204" y="2648901"/>
                <a:ext cx="2207976" cy="99552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p>
                                <m:sSupPr>
                                  <m:ctrlPr>
                                    <a:rPr lang="ru-RU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ru-RU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+6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  <m:e>
                              <m:sSup>
                                <m:sSupPr>
                                  <m:ctrlPr>
                                    <a:rPr lang="ru-RU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+3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e>
                          </m:eqAr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7FEFAEC-86CF-454B-AC10-C83980BC3E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204" y="2648901"/>
                <a:ext cx="2207976" cy="99552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xmlns="" id="{2F87AAC9-6B0D-451A-B973-8E26F155891A}"/>
                  </a:ext>
                </a:extLst>
              </p:cNvPr>
              <p:cNvSpPr txBox="1"/>
              <p:nvPr/>
            </p:nvSpPr>
            <p:spPr>
              <a:xfrm>
                <a:off x="2663788" y="4148812"/>
                <a:ext cx="1368152" cy="44627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|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∙(−2)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2F87AAC9-6B0D-451A-B973-8E26F15589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3788" y="4148812"/>
                <a:ext cx="1368152" cy="44627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xmlns="" id="{CC465263-E46C-405D-97CE-97DB10C96ABF}"/>
              </a:ext>
            </a:extLst>
          </p:cNvPr>
          <p:cNvCxnSpPr/>
          <p:nvPr/>
        </p:nvCxnSpPr>
        <p:spPr>
          <a:xfrm>
            <a:off x="395204" y="4764266"/>
            <a:ext cx="3456716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xmlns="" id="{3D1BF962-92D3-4019-A8CD-615B8FA18A54}"/>
                  </a:ext>
                </a:extLst>
              </p:cNvPr>
              <p:cNvSpPr txBox="1"/>
              <p:nvPr/>
            </p:nvSpPr>
            <p:spPr>
              <a:xfrm>
                <a:off x="34529" y="4017340"/>
                <a:ext cx="360675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D1BF962-92D3-4019-A8CD-615B8FA18A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29" y="4017340"/>
                <a:ext cx="360675" cy="44627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xmlns="" id="{1A0112E8-2C01-4626-8700-AFA0813B9C25}"/>
                  </a:ext>
                </a:extLst>
              </p:cNvPr>
              <p:cNvSpPr txBox="1"/>
              <p:nvPr/>
            </p:nvSpPr>
            <p:spPr>
              <a:xfrm>
                <a:off x="4686185" y="1656206"/>
                <a:ext cx="1740733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−9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=−4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A0112E8-2C01-4626-8700-AFA0813B9C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6185" y="1656206"/>
                <a:ext cx="1740733" cy="44627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6EDD2825-DB97-49B3-B9B7-9A5CC969C65B}"/>
                  </a:ext>
                </a:extLst>
              </p:cNvPr>
              <p:cNvSpPr txBox="1"/>
              <p:nvPr/>
            </p:nvSpPr>
            <p:spPr>
              <a:xfrm>
                <a:off x="4691141" y="2102482"/>
                <a:ext cx="980910" cy="8368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EDD2825-DB97-49B3-B9B7-9A5CC969C6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1141" y="2102482"/>
                <a:ext cx="980910" cy="8368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8931960B-FEFC-44D4-8228-BD08596125C6}"/>
                  </a:ext>
                </a:extLst>
              </p:cNvPr>
              <p:cNvSpPr txBox="1"/>
              <p:nvPr/>
            </p:nvSpPr>
            <p:spPr>
              <a:xfrm>
                <a:off x="6017896" y="2152532"/>
                <a:ext cx="2045368" cy="8384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28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+3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=3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931960B-FEFC-44D4-8228-BD08596125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7896" y="2152532"/>
                <a:ext cx="2045368" cy="83843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xmlns="" id="{D6B48C02-273F-48B9-8D96-ADFC1F31859A}"/>
                  </a:ext>
                </a:extLst>
              </p:cNvPr>
              <p:cNvSpPr txBox="1"/>
              <p:nvPr/>
            </p:nvSpPr>
            <p:spPr>
              <a:xfrm>
                <a:off x="4686185" y="3087706"/>
                <a:ext cx="1531701" cy="8368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27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6B48C02-273F-48B9-8D96-ADFC1F3185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6185" y="3087706"/>
                <a:ext cx="1531701" cy="8368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455370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447ef070d1b220e9d4a2ce5840995d52b414e54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12816</TotalTime>
  <Words>219</Words>
  <Application>Microsoft Office PowerPoint</Application>
  <PresentationFormat>Экран (16:9)</PresentationFormat>
  <Paragraphs>93</Paragraphs>
  <Slides>12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Cambria Math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Komlov Mirodil</dc:creator>
  <cp:lastModifiedBy>Закирова Ф.М</cp:lastModifiedBy>
  <cp:revision>1167</cp:revision>
  <dcterms:created xsi:type="dcterms:W3CDTF">2020-04-09T07:32:19Z</dcterms:created>
  <dcterms:modified xsi:type="dcterms:W3CDTF">2020-12-03T06:09:53Z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