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1701" r:id="rId2"/>
    <p:sldId id="1702" r:id="rId3"/>
    <p:sldId id="1703" r:id="rId4"/>
    <p:sldId id="1704" r:id="rId5"/>
    <p:sldId id="1705" r:id="rId6"/>
    <p:sldId id="1706" r:id="rId7"/>
    <p:sldId id="1707" r:id="rId8"/>
    <p:sldId id="1709" r:id="rId9"/>
  </p:sldIdLst>
  <p:sldSz cx="9144000" cy="5143500" type="screen16x9"/>
  <p:notesSz cx="5765800" cy="3244850"/>
  <p:custDataLst>
    <p:tags r:id="rId11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022">
          <p15:clr>
            <a:srgbClr val="A4A3A4"/>
          </p15:clr>
        </p15:guide>
        <p15:guide id="2" pos="18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9" autoAdjust="0"/>
    <p:restoredTop sz="92895" autoAdjust="0"/>
  </p:normalViewPr>
  <p:slideViewPr>
    <p:cSldViewPr>
      <p:cViewPr varScale="1">
        <p:scale>
          <a:sx n="147" d="100"/>
          <a:sy n="147" d="100"/>
        </p:scale>
        <p:origin x="816" y="184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8" d="100"/>
          <a:sy n="158" d="100"/>
        </p:scale>
        <p:origin x="-1176" y="-90"/>
      </p:cViewPr>
      <p:guideLst>
        <p:guide orient="horz" pos="1022"/>
        <p:guide pos="18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pull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0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79.png"/><Relationship Id="rId12" Type="http://schemas.openxmlformats.org/officeDocument/2006/relationships/image" Target="../media/image3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82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Relationship Id="rId9" Type="http://schemas.openxmlformats.org/officeDocument/2006/relationships/image" Target="../media/image81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2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46601" y="2296833"/>
            <a:ext cx="5496307" cy="14996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22143" rIns="0" bIns="0" rtlCol="0">
            <a:spAutoFit/>
          </a:bodyPr>
          <a:lstStyle/>
          <a:p>
            <a:pPr marL="29189" algn="just"/>
            <a:r>
              <a:rPr lang="ru-RU" sz="48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48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48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20131" algn="ctr"/>
            <a:r>
              <a:rPr lang="ru-RU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26048" y="1792347"/>
            <a:ext cx="439012" cy="1229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444208" y="361576"/>
            <a:ext cx="1944215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444208" y="361576"/>
            <a:ext cx="1944216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467907" y="475553"/>
            <a:ext cx="2068541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792347"/>
            <a:ext cx="2632613" cy="2588629"/>
          </a:xfrm>
          <a:prstGeom prst="roundRect">
            <a:avLst>
              <a:gd name="adj" fmla="val 555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26048" y="3150990"/>
            <a:ext cx="439012" cy="1229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446909994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64558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838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152595" y="686286"/>
                <a:ext cx="8838803" cy="1027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183. 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Решите неравенство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𝟖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) 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∙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&lt;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𝟔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𝟖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</a:rPr>
                  <a:t>;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 </m:t>
                        </m:r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sSup>
                          <m:sSupPr>
                            <m:ctrlPr>
                              <a:rPr lang="ru-RU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ru-RU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𝟏𝟓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ru-RU" sz="2400" b="1" dirty="0"/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95" y="686286"/>
                <a:ext cx="8838803" cy="1027589"/>
              </a:xfrm>
              <a:prstGeom prst="rect">
                <a:avLst/>
              </a:prstGeom>
              <a:blipFill>
                <a:blip r:embed="rId2"/>
                <a:stretch>
                  <a:fillRect l="-1149" t="-6173" b="-1358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51520" y="1851670"/>
                <a:ext cx="4181230" cy="2589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∙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𝟔𝟖</m:t>
                      </m:r>
                    </m:oMath>
                  </m:oMathPara>
                </a14:m>
                <a:endParaRPr lang="en-US" sz="2000" b="1" i="1" dirty="0">
                  <a:solidFill>
                    <a:srgbClr val="002060"/>
                  </a:solidFill>
                  <a:latin typeface="Cambria Math"/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∙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𝟔𝟖</m:t>
                      </m:r>
                    </m:oMath>
                  </m:oMathPara>
                </a14:m>
                <a:endParaRPr lang="en-US" sz="2000" b="1" i="1" dirty="0">
                  <a:solidFill>
                    <a:srgbClr val="002060"/>
                  </a:solidFill>
                  <a:latin typeface="Cambria Math"/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2060"/>
                          </a:solidFill>
                          <a:latin typeface="Cambria Math"/>
                        </a:rPr>
                        <m:t>∙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𝟏𝟐𝟓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𝟐𝟓</m:t>
                          </m:r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1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𝟔𝟖</m:t>
                      </m:r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𝟑𝟒𝟎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𝟔𝟖</m:t>
                      </m:r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02060"/>
                    </a:solidFill>
                  </a:rPr>
                  <a:t>    </a:t>
                </a:r>
                <a:endParaRPr lang="ru-RU" sz="2000" b="1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&lt;−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51670"/>
                <a:ext cx="4181230" cy="25891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992884" y="1545754"/>
                <a:ext cx="3987350" cy="3028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sSup>
                            <m:sSupPr>
                              <m:ctrlPr>
                                <a:rPr lang="ru-RU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𝟏𝟓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000" b="1" i="1" dirty="0">
                  <a:solidFill>
                    <a:srgbClr val="00B050"/>
                  </a:solidFill>
                  <a:latin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800" b="1" i="1">
                          <a:solidFill>
                            <a:srgbClr val="00B05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ru-RU" sz="1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1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𝟏𝟓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000" b="1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𝟑𝟎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𝟑𝟎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i="1" dirty="0">
                  <a:solidFill>
                    <a:srgbClr val="00B05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𝟑𝟎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i="1" dirty="0">
                  <a:solidFill>
                    <a:srgbClr val="00B05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𝟑𝟒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𝟑𝟒</m:t>
                              </m:r>
                            </m:e>
                          </m:rad>
                        </m:e>
                      </m:d>
                      <m:r>
                        <a:rPr lang="en-US" sz="20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0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884" y="1545754"/>
                <a:ext cx="3987350" cy="30280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139952" y="4564785"/>
                <a:ext cx="4974182" cy="424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Ответ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𝝐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−∞;−</m:t>
                          </m:r>
                          <m:r>
                            <a:rPr lang="en-US" sz="1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1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1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𝟑𝟒</m:t>
                              </m:r>
                            </m:e>
                          </m:rad>
                        </m:e>
                      </m:d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∪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1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8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𝟑𝟒</m:t>
                              </m:r>
                            </m:e>
                          </m:rad>
                          <m:r>
                            <a:rPr lang="en-US" sz="1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;+</m:t>
                          </m:r>
                          <m:r>
                            <a:rPr lang="en-US" sz="18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1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564785"/>
                <a:ext cx="4974182" cy="424219"/>
              </a:xfrm>
              <a:prstGeom prst="rect">
                <a:avLst/>
              </a:prstGeom>
              <a:blipFill>
                <a:blip r:embed="rId5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188189" y="4440840"/>
                <a:ext cx="21876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Ответ</m:t>
                      </m:r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𝝐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−∞;−</m:t>
                          </m:r>
                          <m:r>
                            <a:rPr lang="en-US" sz="1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18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189" y="4440840"/>
                <a:ext cx="21876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9443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uiExpand="1" build="p"/>
      <p:bldP spid="11" grpId="0" uiExpand="1" build="p"/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/>
              <p:cNvSpPr/>
              <p:nvPr/>
            </p:nvSpPr>
            <p:spPr>
              <a:xfrm>
                <a:off x="92794" y="781901"/>
                <a:ext cx="8982744" cy="938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Пример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Определите, возрастают или убывают функции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ru-RU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ru-RU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ru-RU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</m:oMath>
                </a14:m>
                <a:endParaRPr lang="ru-RU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4" y="781901"/>
                <a:ext cx="8982744" cy="938077"/>
              </a:xfrm>
              <a:prstGeom prst="rect">
                <a:avLst/>
              </a:prstGeom>
              <a:blipFill>
                <a:blip r:embed="rId2"/>
                <a:stretch>
                  <a:fillRect l="-989" t="-5333" r="-989" b="-666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/>
              <p:cNvSpPr/>
              <p:nvPr/>
            </p:nvSpPr>
            <p:spPr>
              <a:xfrm>
                <a:off x="92794" y="2190272"/>
                <a:ext cx="8864190" cy="431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Следовательно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𝟒𝟏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и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    </m:t>
                    </m:r>
                    <m:r>
                      <a:rPr lang="ru-RU" sz="2200" b="1" i="1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2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𝟒𝟏</m:t>
                        </m:r>
                      </m:e>
                      <m:sup>
                        <m:r>
                          <a:rPr lang="ru-RU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/>
                      </a:rPr>
                      <m:t> −</m:t>
                    </m:r>
                  </m:oMath>
                </a14:m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возрастает</a:t>
                </a:r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4" y="2190272"/>
                <a:ext cx="8864190" cy="431528"/>
              </a:xfrm>
              <a:prstGeom prst="rect">
                <a:avLst/>
              </a:prstGeom>
              <a:blipFill>
                <a:blip r:embed="rId3"/>
                <a:stretch>
                  <a:fillRect t="-8571" b="-2571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51520" y="1563638"/>
                <a:ext cx="2964693" cy="436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  <m:r>
                        <a:rPr lang="en-US" sz="18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𝟒𝟏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563638"/>
                <a:ext cx="2964693" cy="4364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" t="29154" r="299" b="17800"/>
          <a:stretch/>
        </p:blipFill>
        <p:spPr bwMode="auto">
          <a:xfrm>
            <a:off x="1704554" y="2931790"/>
            <a:ext cx="6480720" cy="19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-1147" y="99234"/>
            <a:ext cx="9144000" cy="54304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043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-25172" y="-20538"/>
            <a:ext cx="9169171" cy="64807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1" algn="ctr">
              <a:lnSpc>
                <a:spcPts val="4431"/>
              </a:lnSpc>
            </a:pPr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104160" y="632971"/>
                <a:ext cx="8962487" cy="869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300"/>
                  </a:spcAft>
                </a:pPr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Пример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2.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Решите неравенство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: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1)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𝟗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</a:rPr>
                      <m:t>𝟔</m:t>
                    </m:r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</a:rPr>
                      <m:t>≤</m:t>
                    </m:r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</a:rPr>
                      <m:t>𝟖𝟒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en-US" sz="2400" b="0" dirty="0">
                    <a:solidFill>
                      <a:srgbClr val="00206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sz="2400" b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𝟐𝟓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𝟑𝟎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&gt;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0" y="632971"/>
                <a:ext cx="8962487" cy="869469"/>
              </a:xfrm>
              <a:prstGeom prst="rect">
                <a:avLst/>
              </a:prstGeom>
              <a:blipFill>
                <a:blip r:embed="rId2"/>
                <a:stretch>
                  <a:fillRect l="-1133" t="-4286" b="-857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52915" y="1338611"/>
                <a:ext cx="3545304" cy="3679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20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200" b="1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𝟗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𝟔</m:t>
                      </m:r>
                      <m:r>
                        <a:rPr lang="ru-RU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r>
                        <a:rPr lang="ru-RU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𝟖𝟒</m:t>
                      </m:r>
                    </m:oMath>
                  </m:oMathPara>
                </a14:m>
                <a:endParaRPr lang="ru-RU" sz="2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𝟗𝟎</m:t>
                      </m:r>
                      <m:r>
                        <a:rPr lang="ru-RU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≤</m:t>
                      </m:r>
                      <m:r>
                        <a:rPr lang="ru-RU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ru-RU" sz="2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200" b="1" i="1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𝟗𝟎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2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𝟗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         </m:t>
                    </m:r>
                    <m:sSub>
                      <m:sSubPr>
                        <m:ctrlPr>
                          <a:rPr lang="ru-RU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=−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𝟏𝟎</m:t>
                    </m:r>
                  </m:oMath>
                </a14:m>
                <a:r>
                  <a:rPr lang="ru-RU" sz="22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≤</m:t>
                    </m:r>
                    <m:r>
                      <a:rPr lang="en-US" sz="2200" b="1" i="1">
                        <a:solidFill>
                          <a:srgbClr val="7030A0"/>
                        </a:solidFill>
                        <a:latin typeface="Cambria Math"/>
                      </a:rPr>
                      <m:t>𝟗</m:t>
                    </m:r>
                    <m:r>
                      <a:rPr lang="en-US" sz="2200" b="1" i="1" smtClean="0">
                        <a:solidFill>
                          <a:srgbClr val="7030A0"/>
                        </a:solidFill>
                        <a:latin typeface="Cambria Math"/>
                      </a:rPr>
                      <m:t>      </m:t>
                    </m:r>
                    <m:sSup>
                      <m:sSupPr>
                        <m:ctrlPr>
                          <a:rPr lang="ru-RU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≥−</m:t>
                    </m:r>
                    <m:r>
                      <a:rPr lang="en-US" sz="2200" b="1" i="1">
                        <a:solidFill>
                          <a:srgbClr val="FF0000"/>
                        </a:solidFill>
                        <a:latin typeface="Cambria Math"/>
                      </a:rPr>
                      <m:t>𝟏𝟎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200" b="1" i="1">
                          <a:solidFill>
                            <a:srgbClr val="7030A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15" y="1338611"/>
                <a:ext cx="3545304" cy="36797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2555776" y="4618226"/>
                <a:ext cx="24714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solidFill>
                      <a:srgbClr val="FF0000"/>
                    </a:solidFill>
                  </a:rPr>
                  <a:t>Ответ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∈(−∞;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618226"/>
                <a:ext cx="2471446" cy="400110"/>
              </a:xfrm>
              <a:prstGeom prst="rect">
                <a:avLst/>
              </a:prstGeom>
              <a:blipFill>
                <a:blip r:embed="rId4"/>
                <a:stretch>
                  <a:fillRect l="-2564" t="-9091" b="-2424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508104" y="1500066"/>
                <a:ext cx="3309612" cy="3616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000" b="1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𝟐𝟓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ru-RU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𝟑𝟎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 b="1" i="1" dirty="0">
                  <a:solidFill>
                    <a:srgbClr val="00B050"/>
                  </a:solidFill>
                  <a:latin typeface="Cambria Math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ru-RU" sz="1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ru-RU" sz="1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1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ru-RU" sz="1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𝟑</m:t>
                      </m:r>
                      <m:r>
                        <a:rPr lang="ru-RU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&gt;</m:t>
                      </m:r>
                      <m:r>
                        <a:rPr lang="ru-RU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18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ru-RU" sz="18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1800" b="1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18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18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/>
                      </a:rPr>
                      <m:t>𝟓</m:t>
                    </m:r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         </m:t>
                    </m:r>
                    <m:sSub>
                      <m:sSubPr>
                        <m:ctrlPr>
                          <a:rPr lang="ru-RU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=−</m:t>
                    </m:r>
                  </m:oMath>
                </a14:m>
                <a:r>
                  <a:rPr lang="en-US" sz="1800" b="1" dirty="0">
                    <a:solidFill>
                      <a:srgbClr val="7030A0"/>
                    </a:solidFill>
                  </a:rPr>
                  <a:t>6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ru-RU" sz="18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/>
                      </a:rPr>
                      <m:t>&gt;</m:t>
                    </m:r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/>
                      </a:rPr>
                      <m:t>𝟓</m:t>
                    </m:r>
                    <m:r>
                      <a:rPr lang="en-US" sz="1800" b="1" i="1">
                        <a:solidFill>
                          <a:srgbClr val="7030A0"/>
                        </a:solidFill>
                        <a:latin typeface="Cambria Math"/>
                      </a:rPr>
                      <m:t>      </m:t>
                    </m:r>
                    <m:sSup>
                      <m:sSupPr>
                        <m:ctrlPr>
                          <a:rPr lang="ru-RU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/>
                      </a:rPr>
                      <m:t>&lt;</m:t>
                    </m:r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r>
                      <a:rPr lang="en-US" sz="1800" b="1" i="1" smtClean="0">
                        <a:solidFill>
                          <a:srgbClr val="C00000"/>
                        </a:solidFill>
                        <a:latin typeface="Cambria Math"/>
                      </a:rPr>
                      <m:t>𝟔</m:t>
                    </m:r>
                  </m:oMath>
                </a14:m>
                <a:endParaRPr lang="en-US" sz="1800" b="1" i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&gt;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1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18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1800" b="1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18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ru-RU" sz="2000" b="1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500066"/>
                <a:ext cx="3309612" cy="36166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6441124" y="4618226"/>
                <a:ext cx="25448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000" b="1" i="1" dirty="0" smtClean="0">
                          <a:solidFill>
                            <a:srgbClr val="FF0000"/>
                          </a:solidFill>
                        </a:rPr>
                        <m:t>Ответ</m:t>
                      </m:r>
                      <m:r>
                        <m:rPr>
                          <m:nor/>
                        </m:rPr>
                        <a:rPr lang="en-US" sz="2000" b="1" i="1" dirty="0" smtClean="0">
                          <a:solidFill>
                            <a:srgbClr val="FF0000"/>
                          </a:solidFill>
                        </a:rPr>
                        <m:t>: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∈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124" y="4618226"/>
                <a:ext cx="2544864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4187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build="p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60938" y="884661"/>
            <a:ext cx="53605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6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en-US" sz="26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Решите неравенство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i="1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0" y="-20538"/>
            <a:ext cx="9144000" cy="83508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4"/>
          <p:cNvSpPr txBox="1">
            <a:spLocks/>
          </p:cNvSpPr>
          <p:nvPr/>
        </p:nvSpPr>
        <p:spPr>
          <a:xfrm>
            <a:off x="35496" y="137569"/>
            <a:ext cx="8640116" cy="54304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27220" y="1440814"/>
                <a:ext cx="1970539" cy="855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𝟏𝟓</m:t>
                              </m:r>
                              <m: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20" y="1440814"/>
                <a:ext cx="1970539" cy="8552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43784" y="2844551"/>
                <a:ext cx="3049617" cy="477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15−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rad>
                      <m:r>
                        <a:rPr lang="en-US" sz="2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sz="2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&gt;0 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84" y="2844551"/>
                <a:ext cx="3049617" cy="4776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3193401" y="2139702"/>
            <a:ext cx="1830886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endParaRPr lang="ru-RU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23141" y="3322246"/>
                <a:ext cx="167789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=15−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41" y="3322246"/>
                <a:ext cx="1677895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79512" y="3760162"/>
                <a:ext cx="2490169" cy="1056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3−(15−</m:t>
                                  </m:r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m:rPr>
                                      <m:nor/>
                                    </m:rPr>
                                    <a:rPr lang="en-US" sz="2200" dirty="0"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&lt;1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60162"/>
                <a:ext cx="2490169" cy="10567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072259" y="2834722"/>
                <a:ext cx="2274533" cy="711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2200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</m:t>
                              </m:r>
                              <m:r>
                                <a:rPr lang="en-U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𝟏𝟐</m:t>
                              </m:r>
                              <m:r>
                                <a:rPr lang="en-U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&lt;</m:t>
                              </m:r>
                              <m:r>
                                <a:rPr lang="en-U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</m:t>
                              </m:r>
                              <m:r>
                                <a:rPr lang="en-U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&gt;</m:t>
                              </m:r>
                              <m:r>
                                <a:rPr lang="en-US" sz="22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259" y="2834722"/>
                <a:ext cx="2274533" cy="7115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072155" y="3730667"/>
                <a:ext cx="2566793" cy="696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sz="22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  <m:r>
                                    <a:rPr lang="en-US" sz="22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−4</m:t>
                                  </m:r>
                                </m:e>
                              </m:d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+3)&lt;0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155" y="3730667"/>
                <a:ext cx="2566793" cy="69602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463680" y="4601482"/>
                <a:ext cx="145507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2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sz="22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𝒕</m:t>
                      </m:r>
                      <m:r>
                        <a:rPr lang="en-US" sz="22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sz="22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en-US" sz="22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80" y="4601482"/>
                <a:ext cx="1455078" cy="43088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841149" y="3216599"/>
                <a:ext cx="2480744" cy="477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𝟏𝟓</m:t>
                          </m:r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rad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2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en-US" sz="2200" b="1" dirty="0">
                  <a:solidFill>
                    <a:srgbClr val="00206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149" y="3216599"/>
                <a:ext cx="2480744" cy="47769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925196" y="3715879"/>
                <a:ext cx="231839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&lt;15−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&lt;16 </m:t>
                      </m:r>
                    </m:oMath>
                  </m:oMathPara>
                </a14:m>
                <a:endParaRPr lang="en-US" sz="22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196" y="3715879"/>
                <a:ext cx="2318392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993310" y="4146766"/>
                <a:ext cx="200170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𝟏𝟓</m:t>
                      </m:r>
                      <m:r>
                        <a:rPr lang="en-US" sz="2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en-US" sz="2200" b="1" dirty="0">
                  <a:solidFill>
                    <a:srgbClr val="FF0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310" y="4146766"/>
                <a:ext cx="2001702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Прямоугольник 19"/>
              <p:cNvSpPr/>
              <p:nvPr/>
            </p:nvSpPr>
            <p:spPr>
              <a:xfrm>
                <a:off x="5653167" y="4611656"/>
                <a:ext cx="274055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sz="2200" b="1" dirty="0">
                    <a:solidFill>
                      <a:srgbClr val="00B05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Ответ</a:t>
                </a:r>
                <a:r>
                  <a:rPr lang="en-US" sz="2200" b="1" dirty="0">
                    <a:solidFill>
                      <a:srgbClr val="00B05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∈(−</m:t>
                    </m:r>
                    <m:r>
                      <a:rPr lang="en-US" sz="2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𝟏𝟓</m:t>
                    </m:r>
                    <m:r>
                      <a:rPr lang="en-US" sz="2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200" b="1" dirty="0">
                  <a:solidFill>
                    <a:srgbClr val="00B05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167" y="4611656"/>
                <a:ext cx="2740558" cy="430887"/>
              </a:xfrm>
              <a:prstGeom prst="rect">
                <a:avLst/>
              </a:prstGeom>
              <a:blipFill>
                <a:blip r:embed="rId14"/>
                <a:stretch>
                  <a:fillRect l="-1382" t="-8824" r="-1843" b="-2941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4064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9" grpId="0"/>
      <p:bldP spid="10" grpId="0"/>
      <p:bldP spid="12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20538"/>
            <a:ext cx="9143998" cy="83508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-20538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o‘zgaruvchili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irratsional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bject 4"/>
          <p:cNvSpPr txBox="1">
            <a:spLocks/>
          </p:cNvSpPr>
          <p:nvPr/>
        </p:nvSpPr>
        <p:spPr>
          <a:xfrm>
            <a:off x="35496" y="57562"/>
            <a:ext cx="9108501" cy="554713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1" algn="ctr">
              <a:lnSpc>
                <a:spcPts val="4431"/>
              </a:lnSpc>
            </a:pPr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121169" y="915566"/>
                <a:ext cx="89153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Пример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4.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Если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=3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+2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то найдите следующие значения:</a:t>
                </a: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69" y="915566"/>
                <a:ext cx="8915327" cy="830997"/>
              </a:xfrm>
              <a:prstGeom prst="rect">
                <a:avLst/>
              </a:prstGeom>
              <a:blipFill>
                <a:blip r:embed="rId3"/>
                <a:stretch>
                  <a:fillRect l="-1138" t="-6061" b="-151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5496" y="1817586"/>
                <a:ext cx="878497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𝑨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B0F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en-US" sz="2400" b="1" dirty="0">
                    <a:solidFill>
                      <a:srgbClr val="00B0F0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𝑩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en-US" sz="2400" dirty="0"/>
                  <a:t>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𝑪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en-US" sz="2400" dirty="0"/>
                  <a:t>       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</a:rPr>
                      <m:t>𝐃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)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𝟕</m:t>
                        </m:r>
                      </m:e>
                    </m:d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817586"/>
                <a:ext cx="878497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08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3563888" y="2314739"/>
            <a:ext cx="1393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B050"/>
                </a:solidFill>
              </a:rPr>
              <a:t>Решение</a:t>
            </a:r>
            <a:endParaRPr lang="en-US" sz="2800" b="1" i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26859" y="2820645"/>
                <a:ext cx="8784976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59" y="2820645"/>
                <a:ext cx="8784976" cy="470000"/>
              </a:xfrm>
              <a:prstGeom prst="rect">
                <a:avLst/>
              </a:prstGeom>
              <a:blipFill rotWithShape="1">
                <a:blip r:embed="rId5"/>
                <a:stretch>
                  <a:fillRect l="-208"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22947" y="3276216"/>
                <a:ext cx="8784976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) 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𝟗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𝟗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47" y="3276216"/>
                <a:ext cx="8784976" cy="470000"/>
              </a:xfrm>
              <a:prstGeom prst="rect">
                <a:avLst/>
              </a:prstGeom>
              <a:blipFill rotWithShape="1">
                <a:blip r:embed="rId6"/>
                <a:stretch>
                  <a:fillRect l="-1041" t="-7692" b="-282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22947" y="3755845"/>
                <a:ext cx="8784976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(−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(−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𝟗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𝟗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𝟏𝟔</m:t>
                    </m:r>
                  </m:oMath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47" y="3755845"/>
                <a:ext cx="8784976" cy="470000"/>
              </a:xfrm>
              <a:prstGeom prst="rect">
                <a:avLst/>
              </a:prstGeom>
              <a:blipFill rotWithShape="1">
                <a:blip r:embed="rId7"/>
                <a:stretch>
                  <a:fillRect l="-1041" t="-7792" b="-29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21169" y="4217510"/>
                <a:ext cx="8784976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2060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</a:rPr>
                      <m:t>) 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∙(−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𝟕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)−(−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𝟐𝟏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𝟗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𝟔𝟖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69" y="4217510"/>
                <a:ext cx="8784976" cy="470000"/>
              </a:xfrm>
              <a:prstGeom prst="rect">
                <a:avLst/>
              </a:prstGeom>
              <a:blipFill rotWithShape="1">
                <a:blip r:embed="rId8"/>
                <a:stretch>
                  <a:fillRect l="-1110" t="-7792" b="-29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597561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" y="122361"/>
            <a:ext cx="9143999" cy="60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31" algn="ctr">
              <a:lnSpc>
                <a:spcPts val="4431"/>
              </a:lnSpc>
            </a:pP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35748" y="813940"/>
                <a:ext cx="9072498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Пример </a:t>
                </a:r>
                <a:r>
                  <a:rPr lang="en-US" sz="2400" b="1" i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5.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Начертите график функции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8" y="813940"/>
                <a:ext cx="9072498" cy="470000"/>
              </a:xfrm>
              <a:prstGeom prst="rect">
                <a:avLst/>
              </a:prstGeom>
              <a:blipFill>
                <a:blip r:embed="rId2"/>
                <a:stretch>
                  <a:fillRect t="-7895" b="-2631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3635896" y="1251723"/>
            <a:ext cx="1742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Решение</a:t>
            </a:r>
            <a:endParaRPr lang="en-US" sz="24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602091"/>
              </p:ext>
            </p:extLst>
          </p:nvPr>
        </p:nvGraphicFramePr>
        <p:xfrm>
          <a:off x="116408" y="3545161"/>
          <a:ext cx="6039767" cy="11148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60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5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55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55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29076">
                <a:tc>
                  <a:txBody>
                    <a:bodyPr/>
                    <a:lstStyle/>
                    <a:p>
                      <a:pPr marL="17780" algn="ctr">
                        <a:lnSpc>
                          <a:spcPts val="139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38430" marR="120015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−3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39065" marR="120015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−2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120015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−1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45">
                <a:tc>
                  <a:txBody>
                    <a:bodyPr/>
                    <a:lstStyle/>
                    <a:p>
                      <a:pPr marL="17780" algn="ctr">
                        <a:lnSpc>
                          <a:spcPts val="139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38430" marR="120015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120015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−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40335" marR="120015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−5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40335" marR="119380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−6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40335" marR="118745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−5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40335" marR="118110" algn="ctr">
                        <a:lnSpc>
                          <a:spcPts val="139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−2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image49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2200" y="2418304"/>
            <a:ext cx="2585667" cy="26366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/>
              <p:cNvSpPr/>
              <p:nvPr/>
            </p:nvSpPr>
            <p:spPr>
              <a:xfrm>
                <a:off x="116408" y="1865780"/>
                <a:ext cx="4572000" cy="4385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sz="22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(−</m:t>
                        </m:r>
                        <m:r>
                          <a:rPr lang="en-US" sz="2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sz="2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  <m:sup>
                        <m:r>
                          <a:rPr lang="en-US" sz="2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22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22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∙</m:t>
                    </m:r>
                    <m:d>
                      <m:dPr>
                        <m:ctrlPr>
                          <a:rPr lang="en-US" sz="2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200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𝟑</m:t>
                        </m:r>
                      </m:e>
                    </m:d>
                    <m:r>
                      <a:rPr lang="en-US" sz="22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−</m:t>
                    </m:r>
                    <m:r>
                      <a:rPr lang="en-US" sz="22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𝟓</m:t>
                    </m:r>
                    <m:r>
                      <a:rPr lang="en-US" sz="22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𝟏𝟎</m:t>
                    </m:r>
                  </m:oMath>
                </a14:m>
                <a:r>
                  <a:rPr lang="id-ID" sz="2200" b="1" dirty="0">
                    <a:solidFill>
                      <a:schemeClr val="accent5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200" b="1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08" y="1865780"/>
                <a:ext cx="4572000" cy="438582"/>
              </a:xfrm>
              <a:prstGeom prst="rect">
                <a:avLst/>
              </a:prstGeom>
              <a:blipFill>
                <a:blip r:embed="rId4"/>
                <a:stretch>
                  <a:fillRect l="-831" t="-5556" b="-25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3165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395" y="2971741"/>
            <a:ext cx="3312368" cy="197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200119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574884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4046" y="1006689"/>
            <a:ext cx="8795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Стр. 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56</a:t>
            </a:r>
            <a:r>
              <a:rPr lang="ru-RU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Выполнить № </a:t>
            </a:r>
            <a:r>
              <a:rPr 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183-184</a:t>
            </a:r>
            <a:r>
              <a:rPr lang="ru-RU" sz="3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(четные)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72837"/>
      </p:ext>
    </p:extLst>
  </p:cSld>
  <p:clrMapOvr>
    <a:masterClrMapping/>
  </p:clrMapOvr>
  <p:transition spd="slow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19588</TotalTime>
  <Words>563</Words>
  <Application>Microsoft Macintosh PowerPoint</Application>
  <PresentationFormat>Экран (16:9)</PresentationFormat>
  <Paragraphs>94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1549</cp:revision>
  <dcterms:created xsi:type="dcterms:W3CDTF">2020-04-09T07:32:19Z</dcterms:created>
  <dcterms:modified xsi:type="dcterms:W3CDTF">2021-02-17T22:51:12Z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