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1701" r:id="rId2"/>
    <p:sldId id="1702" r:id="rId3"/>
    <p:sldId id="1703" r:id="rId4"/>
    <p:sldId id="1704" r:id="rId5"/>
    <p:sldId id="1705" r:id="rId6"/>
    <p:sldId id="1706" r:id="rId7"/>
    <p:sldId id="1707" r:id="rId8"/>
    <p:sldId id="1709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9" autoAdjust="0"/>
    <p:restoredTop sz="92895" autoAdjust="0"/>
  </p:normalViewPr>
  <p:slideViewPr>
    <p:cSldViewPr>
      <p:cViewPr varScale="1">
        <p:scale>
          <a:sx n="147" d="100"/>
          <a:sy n="147" d="100"/>
        </p:scale>
        <p:origin x="816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pull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0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13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79.png"/><Relationship Id="rId12" Type="http://schemas.openxmlformats.org/officeDocument/2006/relationships/image" Target="../media/image3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11" Type="http://schemas.openxmlformats.org/officeDocument/2006/relationships/image" Target="../media/image82.png"/><Relationship Id="rId5" Type="http://schemas.openxmlformats.org/officeDocument/2006/relationships/image" Target="../media/image300.png"/><Relationship Id="rId4" Type="http://schemas.openxmlformats.org/officeDocument/2006/relationships/image" Target="../media/image290.png"/><Relationship Id="rId9" Type="http://schemas.openxmlformats.org/officeDocument/2006/relationships/image" Target="../media/image81.png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12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46601" y="2296833"/>
            <a:ext cx="5496307" cy="149968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2143" rIns="0" bIns="0" rtlCol="0">
            <a:spAutoFit/>
          </a:bodyPr>
          <a:lstStyle/>
          <a:p>
            <a:pPr marL="29189" algn="just"/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0131" algn="ctr"/>
            <a:r>
              <a:rPr lang="ru-RU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048" y="1792347"/>
            <a:ext cx="439012" cy="1229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194421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94421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467907" y="475553"/>
            <a:ext cx="2068541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792347"/>
            <a:ext cx="2632613" cy="2588629"/>
          </a:xfrm>
          <a:prstGeom prst="roundRect">
            <a:avLst>
              <a:gd name="adj" fmla="val 55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048" y="3150990"/>
            <a:ext cx="439012" cy="1229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446909994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838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52595" y="686286"/>
                <a:ext cx="8838803" cy="10275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183. 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𝟖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∙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𝟖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;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𝟏𝟐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&lt;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𝟏𝟓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95" y="686286"/>
                <a:ext cx="8838803" cy="1027589"/>
              </a:xfrm>
              <a:prstGeom prst="rect">
                <a:avLst/>
              </a:prstGeom>
              <a:blipFill>
                <a:blip r:embed="rId2"/>
                <a:stretch>
                  <a:fillRect l="-1149" t="-6173" b="-1358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51520" y="1851670"/>
                <a:ext cx="4181230" cy="25891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en-US" sz="20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en-US" sz="20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𝟏𝟐𝟓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𝟐𝟓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𝟑𝟒𝟎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≥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002060"/>
                    </a:solidFill>
                  </a:rPr>
                  <a:t>    </a:t>
                </a:r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&lt;−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51670"/>
                <a:ext cx="4181230" cy="25891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992884" y="1545754"/>
                <a:ext cx="3987350" cy="30280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𝟏𝟓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000" b="1" i="1" dirty="0">
                  <a:solidFill>
                    <a:srgbClr val="00B050"/>
                  </a:solidFill>
                  <a:latin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>
                  <a:solidFill>
                    <a:srgbClr val="00B050"/>
                  </a:solidFill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>
                  <a:solidFill>
                    <a:srgbClr val="00B050"/>
                  </a:solidFill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𝟑𝟒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𝟑𝟒</m:t>
                              </m:r>
                            </m:e>
                          </m:rad>
                        </m:e>
                      </m:d>
                      <m:r>
                        <a:rPr lang="en-US" sz="20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884" y="1545754"/>
                <a:ext cx="3987350" cy="302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139952" y="4564785"/>
                <a:ext cx="4974182" cy="424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: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−∞;−</m:t>
                          </m:r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𝟑𝟒</m:t>
                              </m:r>
                            </m:e>
                          </m:rad>
                        </m:e>
                      </m:d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∪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𝟑𝟒</m:t>
                              </m:r>
                            </m:e>
                          </m:rad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;+</m:t>
                          </m:r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∞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1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564785"/>
                <a:ext cx="4974182" cy="424219"/>
              </a:xfrm>
              <a:prstGeom prst="rect">
                <a:avLst/>
              </a:prstGeom>
              <a:blipFill>
                <a:blip r:embed="rId5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188189" y="4440840"/>
                <a:ext cx="21876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: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−∞;−</m:t>
                          </m:r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189" y="4440840"/>
                <a:ext cx="21876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19443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uiExpand="1" build="p"/>
      <p:bldP spid="11" grpId="0" uiExpand="1" build="p"/>
      <p:bldP spid="3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92794" y="781901"/>
                <a:ext cx="8982744" cy="938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Определите, возрастают или убывают функции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94" y="781901"/>
                <a:ext cx="8982744" cy="938077"/>
              </a:xfrm>
              <a:prstGeom prst="rect">
                <a:avLst/>
              </a:prstGeom>
              <a:blipFill>
                <a:blip r:embed="rId2"/>
                <a:stretch>
                  <a:fillRect l="-989" t="-5333" r="-989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92794" y="2190272"/>
                <a:ext cx="8864190" cy="431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Следовательно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𝟒𝟏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   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𝟒𝟏</m:t>
                        </m:r>
                      </m:e>
                      <m:sup>
                        <m: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возрастает</a:t>
                </a: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94" y="2190272"/>
                <a:ext cx="8864190" cy="431528"/>
              </a:xfrm>
              <a:prstGeom prst="rect">
                <a:avLst/>
              </a:prstGeom>
              <a:blipFill>
                <a:blip r:embed="rId3"/>
                <a:stretch>
                  <a:fillRect t="-8571" b="-2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1520" y="1563638"/>
                <a:ext cx="2964693" cy="4364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sz="18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𝟒𝟏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563638"/>
                <a:ext cx="2964693" cy="43640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9" t="29154" r="299" b="17800"/>
          <a:stretch/>
        </p:blipFill>
        <p:spPr bwMode="auto">
          <a:xfrm>
            <a:off x="1704554" y="2931790"/>
            <a:ext cx="6480720" cy="19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-1147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4043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4160" y="632971"/>
                <a:ext cx="8962487" cy="8694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300"/>
                  </a:spcAft>
                </a:pP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1)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≤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𝟖𝟒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b="0" dirty="0">
                    <a:solidFill>
                      <a:srgbClr val="002060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𝟑𝟎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" y="632971"/>
                <a:ext cx="8962487" cy="869469"/>
              </a:xfrm>
              <a:prstGeom prst="rect">
                <a:avLst/>
              </a:prstGeom>
              <a:blipFill>
                <a:blip r:embed="rId2"/>
                <a:stretch>
                  <a:fillRect l="-1133" t="-4286" b="-85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52915" y="1338611"/>
                <a:ext cx="3545304" cy="36797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20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b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𝟖𝟒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𝟗𝟎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𝟗𝟎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𝟗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         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𝟏𝟎</m:t>
                    </m:r>
                  </m:oMath>
                </a14:m>
                <a:r>
                  <a:rPr lang="ru-RU" sz="2200" b="1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≤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𝟗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ru-RU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≥−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𝟏𝟎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15" y="1338611"/>
                <a:ext cx="3545304" cy="36797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555776" y="4618226"/>
                <a:ext cx="24714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i="1" dirty="0">
                    <a:solidFill>
                      <a:srgbClr val="FF0000"/>
                    </a:solidFill>
                  </a:rPr>
                  <a:t>Ответ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∈(−∞;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]</m:t>
                    </m:r>
                  </m:oMath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618226"/>
                <a:ext cx="2471446" cy="400110"/>
              </a:xfrm>
              <a:prstGeom prst="rect">
                <a:avLst/>
              </a:prstGeom>
              <a:blipFill>
                <a:blip r:embed="rId4"/>
                <a:stretch>
                  <a:fillRect l="-2564" t="-9091" b="-242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508104" y="1500066"/>
                <a:ext cx="3309612" cy="3616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00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000" b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>
                  <a:solidFill>
                    <a:srgbClr val="00B050"/>
                  </a:solidFill>
                  <a:latin typeface="Cambria Math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1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         </m:t>
                    </m:r>
                    <m:sSub>
                      <m:sSubPr>
                        <m:ctrlPr>
                          <a:rPr lang="ru-RU" sz="1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</m:oMath>
                </a14:m>
                <a:r>
                  <a:rPr lang="en-US" sz="1800" b="1" dirty="0">
                    <a:solidFill>
                      <a:srgbClr val="7030A0"/>
                    </a:solidFill>
                  </a:rPr>
                  <a:t>6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ru-RU" sz="1800" b="1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&gt;</m:t>
                    </m:r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ru-RU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C0000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>
                        <a:solidFill>
                          <a:srgbClr val="C00000"/>
                        </a:solidFill>
                        <a:latin typeface="Cambria Math"/>
                      </a:rPr>
                      <m:t>−</m:t>
                    </m:r>
                    <m:r>
                      <a:rPr lang="en-US" sz="1800" b="1" i="1" smtClean="0">
                        <a:solidFill>
                          <a:srgbClr val="C00000"/>
                        </a:solidFill>
                        <a:latin typeface="Cambria Math"/>
                      </a:rPr>
                      <m:t>𝟔</m:t>
                    </m:r>
                  </m:oMath>
                </a14:m>
                <a:endParaRPr lang="en-US" sz="18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1800" b="1" i="0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ru-RU" sz="2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500066"/>
                <a:ext cx="3309612" cy="36166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6441124" y="4618226"/>
                <a:ext cx="254486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000" b="1" i="1" dirty="0" smtClean="0">
                          <a:solidFill>
                            <a:srgbClr val="FF0000"/>
                          </a:solidFill>
                        </a:rPr>
                        <m:t>Ответ</m:t>
                      </m:r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: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∈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124" y="4618226"/>
                <a:ext cx="2544864" cy="400110"/>
              </a:xfrm>
              <a:prstGeom prst="rect">
                <a:avLst/>
              </a:prstGeom>
              <a:blipFill>
                <a:blip r:embed="rId6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64187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build="p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60938" y="884661"/>
            <a:ext cx="536057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en-US" sz="2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600" i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0" y="-20538"/>
            <a:ext cx="9144000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5496" y="137569"/>
            <a:ext cx="8640116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27220" y="1440814"/>
                <a:ext cx="1970539" cy="855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𝟏𝟓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20" y="1440814"/>
                <a:ext cx="1970539" cy="8552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43784" y="2844551"/>
                <a:ext cx="3049617" cy="4776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15−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&gt;0 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84" y="2844551"/>
                <a:ext cx="3049617" cy="4776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193401" y="2139702"/>
            <a:ext cx="1830886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23141" y="3322246"/>
                <a:ext cx="167789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=15−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41" y="3322246"/>
                <a:ext cx="1677895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512" y="3760162"/>
                <a:ext cx="2490169" cy="1056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3−(15−</m:t>
                                  </m:r>
                                  <m:sSup>
                                    <m:sSup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𝑡</m:t>
                                      </m:r>
                                    </m:e>
                                    <m:sup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m:rPr>
                                      <m:nor/>
                                    </m:rPr>
                                    <a:rPr lang="en-US" sz="2200" dirty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&lt;1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760162"/>
                <a:ext cx="2490169" cy="10567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72259" y="2834722"/>
                <a:ext cx="2274533" cy="711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&lt;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259" y="2834722"/>
                <a:ext cx="2274533" cy="7115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072155" y="3730667"/>
                <a:ext cx="2566793" cy="696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−4</m:t>
                                  </m:r>
                                </m:e>
                              </m:d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+3)&lt;0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155" y="3730667"/>
                <a:ext cx="2566793" cy="69602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463680" y="4601482"/>
                <a:ext cx="145507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22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680" y="4601482"/>
                <a:ext cx="1455078" cy="4308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841149" y="3216599"/>
                <a:ext cx="2480744" cy="4776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ad>
                        <m:radPr>
                          <m:degHide m:val="on"/>
                          <m:ctrlP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en-US" sz="2200" b="1" dirty="0">
                  <a:solidFill>
                    <a:srgbClr val="00206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149" y="3216599"/>
                <a:ext cx="2480744" cy="47769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925196" y="3715879"/>
                <a:ext cx="231839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&lt;15−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&lt;16 </m:t>
                      </m:r>
                    </m:oMath>
                  </m:oMathPara>
                </a14:m>
                <a:endParaRPr lang="en-US" sz="22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196" y="3715879"/>
                <a:ext cx="2318392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993310" y="4146766"/>
                <a:ext cx="200170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310" y="4146766"/>
                <a:ext cx="2001702" cy="43088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5653167" y="4611656"/>
                <a:ext cx="274055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ru-RU" sz="2200" b="1" dirty="0">
                    <a:solidFill>
                      <a:srgbClr val="00B05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Ответ</a:t>
                </a:r>
                <a:r>
                  <a:rPr lang="en-US" sz="2200" b="1" dirty="0">
                    <a:solidFill>
                      <a:srgbClr val="00B05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∈(−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2200" b="1" dirty="0">
                  <a:solidFill>
                    <a:srgbClr val="00B05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167" y="4611656"/>
                <a:ext cx="2740558" cy="430887"/>
              </a:xfrm>
              <a:prstGeom prst="rect">
                <a:avLst/>
              </a:prstGeom>
              <a:blipFill>
                <a:blip r:embed="rId14"/>
                <a:stretch>
                  <a:fillRect l="-1382" t="-8824" r="-1843" b="-2941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4064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9" grpId="0"/>
      <p:bldP spid="10" grpId="0"/>
      <p:bldP spid="12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21169" y="915566"/>
                <a:ext cx="891532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Если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+2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то найдите следующие значения: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69" y="915566"/>
                <a:ext cx="8915327" cy="830997"/>
              </a:xfrm>
              <a:prstGeom prst="rect">
                <a:avLst/>
              </a:prstGeom>
              <a:blipFill>
                <a:blip r:embed="rId3"/>
                <a:stretch>
                  <a:fillRect l="-1138" t="-6061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5496" y="1817586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𝑨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𝟎</m:t>
                        </m:r>
                      </m:e>
                    </m:d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𝑩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/>
                  <a:t>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𝑪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/>
                  <a:t>         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𝐃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817586"/>
                <a:ext cx="878497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08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563888" y="2314739"/>
            <a:ext cx="1393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Решение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26859" y="2820645"/>
                <a:ext cx="8784976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59" y="2820645"/>
                <a:ext cx="8784976" cy="470000"/>
              </a:xfrm>
              <a:prstGeom prst="rect">
                <a:avLst/>
              </a:prstGeom>
              <a:blipFill rotWithShape="1">
                <a:blip r:embed="rId5"/>
                <a:stretch>
                  <a:fillRect l="-208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22947" y="3276216"/>
                <a:ext cx="8784976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</a:rPr>
                  <a:t>B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7" y="3276216"/>
                <a:ext cx="8784976" cy="470000"/>
              </a:xfrm>
              <a:prstGeom prst="rect">
                <a:avLst/>
              </a:prstGeom>
              <a:blipFill rotWithShape="1">
                <a:blip r:embed="rId6"/>
                <a:stretch>
                  <a:fillRect l="-1041" t="-7692" b="-28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22947" y="3755845"/>
                <a:ext cx="8784976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70C0"/>
                    </a:solidFill>
                  </a:rPr>
                  <a:t>C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(−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𝟏𝟔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7" y="3755845"/>
                <a:ext cx="8784976" cy="470000"/>
              </a:xfrm>
              <a:prstGeom prst="rect">
                <a:avLst/>
              </a:prstGeom>
              <a:blipFill rotWithShape="1">
                <a:blip r:embed="rId7"/>
                <a:stretch>
                  <a:fillRect l="-1041" t="-7792" b="-29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21169" y="4217510"/>
                <a:ext cx="8784976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</a:rPr>
                  <a:t>D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∙(−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)−(−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𝟔𝟖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69" y="4217510"/>
                <a:ext cx="8784976" cy="470000"/>
              </a:xfrm>
              <a:prstGeom prst="rect">
                <a:avLst/>
              </a:prstGeom>
              <a:blipFill rotWithShape="1">
                <a:blip r:embed="rId8"/>
                <a:stretch>
                  <a:fillRect l="-1110" t="-7792" b="-29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1597561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608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5748" y="813940"/>
                <a:ext cx="90724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Начертите график функции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8" y="813940"/>
                <a:ext cx="9072498" cy="470000"/>
              </a:xfrm>
              <a:prstGeom prst="rect">
                <a:avLst/>
              </a:prstGeom>
              <a:blipFill>
                <a:blip r:embed="rId2"/>
                <a:stretch>
                  <a:fillRect t="-7895" b="-263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635896" y="1251723"/>
            <a:ext cx="1742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602091"/>
              </p:ext>
            </p:extLst>
          </p:nvPr>
        </p:nvGraphicFramePr>
        <p:xfrm>
          <a:off x="116408" y="3545161"/>
          <a:ext cx="6039767" cy="11148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60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55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55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55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55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55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55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9076">
                <a:tc>
                  <a:txBody>
                    <a:bodyPr/>
                    <a:lstStyle/>
                    <a:p>
                      <a:pPr marL="17780" algn="ctr">
                        <a:lnSpc>
                          <a:spcPts val="139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843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−3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9065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−2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−1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745">
                <a:tc>
                  <a:txBody>
                    <a:bodyPr/>
                    <a:lstStyle/>
                    <a:p>
                      <a:pPr marL="17780" algn="ctr">
                        <a:lnSpc>
                          <a:spcPts val="139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843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−5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1938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−6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1874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−5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1811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−2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image4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2200" y="2418304"/>
            <a:ext cx="2585667" cy="263663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116408" y="1865780"/>
                <a:ext cx="4572000" cy="4385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𝒇</m:t>
                    </m:r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(−</m:t>
                        </m:r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d>
                      <m:dPr>
                        <m:ctrlP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</m:e>
                    </m:d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𝟓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𝟏𝟎</m:t>
                    </m:r>
                  </m:oMath>
                </a14:m>
                <a:r>
                  <a:rPr lang="id-ID" sz="2200" b="1" dirty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b="1" dirty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08" y="1865780"/>
                <a:ext cx="4572000" cy="438582"/>
              </a:xfrm>
              <a:prstGeom prst="rect">
                <a:avLst/>
              </a:prstGeom>
              <a:blipFill>
                <a:blip r:embed="rId4"/>
                <a:stretch>
                  <a:fillRect l="-831" t="-5556"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63165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395" y="2971741"/>
            <a:ext cx="3312368" cy="197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0011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4046" y="1006689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Стр.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56</a:t>
            </a:r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Выполнить №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183-184</a:t>
            </a:r>
            <a:r>
              <a:rPr lang="ru-RU" sz="3600" b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(четные)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72837"/>
      </p:ext>
    </p:extLst>
  </p:cSld>
  <p:clrMapOvr>
    <a:masterClrMapping/>
  </p:clrMapOvr>
  <p:transition spd="slow">
    <p:pull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19588</TotalTime>
  <Words>563</Words>
  <Application>Microsoft Macintosh PowerPoint</Application>
  <PresentationFormat>Экран (16:9)</PresentationFormat>
  <Paragraphs>94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1549</cp:revision>
  <dcterms:created xsi:type="dcterms:W3CDTF">2020-04-09T07:32:19Z</dcterms:created>
  <dcterms:modified xsi:type="dcterms:W3CDTF">2021-02-17T22:51:12Z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