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1" r:id="rId2"/>
    <p:sldId id="1661" r:id="rId3"/>
    <p:sldId id="1660" r:id="rId4"/>
    <p:sldId id="1641" r:id="rId5"/>
    <p:sldId id="1656" r:id="rId6"/>
    <p:sldId id="1645" r:id="rId7"/>
    <p:sldId id="1617" r:id="rId8"/>
    <p:sldId id="1647" r:id="rId9"/>
    <p:sldId id="1657" r:id="rId10"/>
    <p:sldId id="1658" r:id="rId11"/>
    <p:sldId id="1659" r:id="rId12"/>
    <p:sldId id="1655" r:id="rId13"/>
    <p:sldId id="1664" r:id="rId14"/>
    <p:sldId id="1662" r:id="rId15"/>
    <p:sldId id="1663" r:id="rId16"/>
    <p:sldId id="1665" r:id="rId17"/>
    <p:sldId id="1666" r:id="rId18"/>
    <p:sldId id="1667" r:id="rId19"/>
    <p:sldId id="1668" r:id="rId20"/>
    <p:sldId id="1669" r:id="rId21"/>
    <p:sldId id="1671" r:id="rId22"/>
    <p:sldId id="1670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349" autoAdjust="0"/>
  </p:normalViewPr>
  <p:slideViewPr>
    <p:cSldViewPr>
      <p:cViewPr>
        <p:scale>
          <a:sx n="136" d="100"/>
          <a:sy n="136" d="100"/>
        </p:scale>
        <p:origin x="1040" y="21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21126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just">
              <a:lnSpc>
                <a:spcPts val="3099"/>
              </a:lnSpc>
              <a:spcBef>
                <a:spcPts val="175"/>
              </a:spcBef>
            </a:pPr>
            <a:r>
              <a:rPr lang="ru-RU" sz="40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0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0131" algn="just">
              <a:lnSpc>
                <a:spcPts val="4431"/>
              </a:lnSpc>
            </a:pP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ПОКАЗАТЕЛЬНАЯ ФУНКЦИЯ </a:t>
            </a:r>
          </a:p>
          <a:p>
            <a:pPr marL="20131" algn="just">
              <a:lnSpc>
                <a:spcPts val="4431"/>
              </a:lnSpc>
            </a:pPr>
            <a:r>
              <a:rPr 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ЕЕ ГРАФИК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67994" y="2755071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205902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205902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00372" y="504285"/>
            <a:ext cx="2232249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4322"/>
            <a:ext cx="2632613" cy="2588629"/>
          </a:xfrm>
          <a:prstGeom prst="roundRect">
            <a:avLst>
              <a:gd name="adj" fmla="val 5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3695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97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6080" y="843558"/>
                <a:ext cx="903649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=4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en-US" sz="2200" i="1" dirty="0" smtClean="0">
                        <a:latin typeface="Cambria Math"/>
                        <a:cs typeface="Arial" pitchFamily="34" charset="0"/>
                      </a:rPr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– функция возрастает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: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0" y="843558"/>
                <a:ext cx="9036494" cy="430887"/>
              </a:xfrm>
              <a:prstGeom prst="rect">
                <a:avLst/>
              </a:prstGeom>
              <a:blipFill>
                <a:blip r:embed="rId3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0" y="1563638"/>
            <a:ext cx="75221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52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6404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-9704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80628" y="625186"/>
                <a:ext cx="89827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/>
                  <a:t>Определите, возрастают или убывают функции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b="0" i="0" dirty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830997"/>
              </a:xfrm>
              <a:prstGeom prst="rect">
                <a:avLst/>
              </a:prstGeom>
              <a:blipFill>
                <a:blip r:embed="rId3"/>
                <a:stretch>
                  <a:fillRect l="-989" t="-6061" b="-121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18044" y="1456183"/>
                <a:ext cx="90364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&gt;0 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&gt;1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функция возрастает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&lt;0 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000" i="1">
                        <a:latin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en-US" sz="2000" i="1">
                        <a:latin typeface="Cambria Math"/>
                      </a:rPr>
                      <m:t>&gt;1 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функция убывает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4" y="1456183"/>
                <a:ext cx="9036494" cy="1015663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79807" y="2471846"/>
                <a:ext cx="87129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/>
                  <a:t> </a:t>
                </a:r>
                <a:r>
                  <a:rPr lang="ru-RU" sz="2200" dirty="0"/>
                  <a:t>следовательно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</a:rPr>
                  <a:t>  </a:t>
                </a:r>
                <a:r>
                  <a:rPr lang="ru-RU" sz="2200" dirty="0"/>
                  <a:t>и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/>
                  <a:t> </a:t>
                </a:r>
                <a:r>
                  <a:rPr lang="ru-RU" sz="2200" dirty="0"/>
                  <a:t>функция убывает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07" y="2471846"/>
                <a:ext cx="8712968" cy="430887"/>
              </a:xfrm>
              <a:prstGeom prst="rect">
                <a:avLst/>
              </a:prstGeom>
              <a:blipFill>
                <a:blip r:embed="rId5"/>
                <a:stretch>
                  <a:fillRect t="-8571" b="-28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03798"/>
            <a:ext cx="6408712" cy="19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897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71750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6037" y="25006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1" y="987439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Выполнить №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181-182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(четные)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950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055364"/>
            <a:ext cx="5328592" cy="248457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just"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20131" algn="just"/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РЕШАЕМЫЕ ПОКАЗАТЕЛЬНЫЕ НЕРАВЕНСТВА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0507" y="2668436"/>
            <a:ext cx="545553" cy="17755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421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4421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53154" y="463569"/>
            <a:ext cx="208823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3671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80628" y="625186"/>
                <a:ext cx="8982744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181.</a:t>
                </a:r>
                <a:r>
                  <a:rPr lang="en-US" sz="2400" dirty="0">
                    <a:latin typeface="Arial" panose="020B0604020202020204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Определите, возрастают или убывают функции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24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1063368"/>
              </a:xfrm>
              <a:prstGeom prst="rect">
                <a:avLst/>
              </a:prstGeom>
              <a:blipFill>
                <a:blip r:embed="rId2"/>
                <a:stretch>
                  <a:fillRect l="-989" t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Следовательно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𝟓𝟕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𝟓𝟕</m:t>
                        </m:r>
                        <m:r>
                          <m:rPr>
                            <m:nor/>
                          </m:rPr>
                          <a:rPr lang="ru-RU" sz="2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убывающая</a:t>
                </a: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  <a:blipFill>
                <a:blip r:embed="rId3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1563638"/>
                <a:ext cx="2964693" cy="728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𝟕𝟑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𝟓𝟕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2964693" cy="7280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29154" r="299" b="17800"/>
          <a:stretch/>
        </p:blipFill>
        <p:spPr bwMode="auto">
          <a:xfrm>
            <a:off x="1704554" y="2931790"/>
            <a:ext cx="6480720" cy="19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6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80628" y="625186"/>
                <a:ext cx="8982744" cy="936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182.</a:t>
                </a:r>
                <a:r>
                  <a:rPr lang="en-US" sz="2400" dirty="0">
                    <a:latin typeface="Arial" panose="020B0604020202020204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Определите, возрастают или убывают функции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b="0" i="0" dirty="0">
                  <a:latin typeface="Cambria Math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𝟏𝟎</m:t>
                                </m:r>
                              </m:e>
                            </m:rad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24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8" y="625186"/>
                <a:ext cx="8982744" cy="936923"/>
              </a:xfrm>
              <a:prstGeom prst="rect">
                <a:avLst/>
              </a:prstGeom>
              <a:blipFill>
                <a:blip r:embed="rId2"/>
                <a:stretch>
                  <a:fillRect l="-989" t="-5405" b="-810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Следовательно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𝟏𝟔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возрастает</a:t>
                </a: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47" y="2391738"/>
                <a:ext cx="8864190" cy="431528"/>
              </a:xfrm>
              <a:prstGeom prst="rect">
                <a:avLst/>
              </a:prstGeom>
              <a:blipFill>
                <a:blip r:embed="rId3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1520" y="1707654"/>
                <a:ext cx="3744416" cy="47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rad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𝟏𝟔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𝟏𝟔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7654"/>
                <a:ext cx="3744416" cy="470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9" b="21811"/>
          <a:stretch/>
        </p:blipFill>
        <p:spPr bwMode="auto">
          <a:xfrm>
            <a:off x="2051720" y="3003798"/>
            <a:ext cx="5688632" cy="193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296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995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РЕШАЕМЫЕ</a:t>
            </a:r>
          </a:p>
          <a:p>
            <a:pPr marL="20131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ПОКАЗАТЕЛЬНЫЕ НЕРАВЕНСТВА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0289" y="780648"/>
                <a:ext cx="9029484" cy="476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Неравенства вида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" y="780648"/>
                <a:ext cx="9029484" cy="476990"/>
              </a:xfrm>
              <a:prstGeom prst="rect">
                <a:avLst/>
              </a:prstGeom>
              <a:blipFill>
                <a:blip r:embed="rId2"/>
                <a:stretch>
                  <a:fillRect l="-1124" t="-5263" b="-289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08164" y="1318108"/>
                <a:ext cx="8873733" cy="14606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Неравенства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является примером показательного неравенства. Это неравенство при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равносильно неравенству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f(x)&gt;g(x),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а при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0&lt;a&lt;1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равносильно </a:t>
                </a:r>
                <a:r>
                  <a:rPr lang="ru-RU" sz="2200" dirty="0" err="1">
                    <a:latin typeface="Arial" pitchFamily="34" charset="0"/>
                    <a:cs typeface="Arial" pitchFamily="34" charset="0"/>
                  </a:rPr>
                  <a:t>неравству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4" y="1318108"/>
                <a:ext cx="8873733" cy="1460656"/>
              </a:xfrm>
              <a:prstGeom prst="rect">
                <a:avLst/>
              </a:prstGeom>
              <a:blipFill>
                <a:blip r:embed="rId3"/>
                <a:stretch>
                  <a:fillRect l="-857" t="-862" r="-857" b="-775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136815" y="3050254"/>
                <a:ext cx="8962487" cy="475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5" y="3050254"/>
                <a:ext cx="8962487" cy="475451"/>
              </a:xfrm>
              <a:prstGeom prst="rect">
                <a:avLst/>
              </a:prstGeom>
              <a:blipFill>
                <a:blip r:embed="rId4"/>
                <a:stretch>
                  <a:fillRect l="-990" t="-7895" b="-263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251520" y="3525705"/>
                <a:ext cx="89690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Поскольку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=3, 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то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25705"/>
                <a:ext cx="8969018" cy="430887"/>
              </a:xfrm>
              <a:prstGeom prst="rect">
                <a:avLst/>
              </a:prstGeom>
              <a:blipFill>
                <a:blip r:embed="rId5"/>
                <a:stretch>
                  <a:fillRect l="-847"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9592" y="4083918"/>
                <a:ext cx="1447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083918"/>
                <a:ext cx="1447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636902" y="4083918"/>
                <a:ext cx="15610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02" y="4083918"/>
                <a:ext cx="156106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932040" y="4276278"/>
                <a:ext cx="408073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∈(−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;∞)</m:t>
                    </m:r>
                  </m:oMath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276278"/>
                <a:ext cx="4080732" cy="538609"/>
              </a:xfrm>
              <a:prstGeom prst="rect">
                <a:avLst/>
              </a:prstGeom>
              <a:blipFill>
                <a:blip r:embed="rId8"/>
                <a:stretch>
                  <a:fillRect l="-3416" t="-11364" r="-932" b="-318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0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2" grpId="0"/>
      <p:bldP spid="17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НЕРАВЕНСТВ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53419" y="1275439"/>
                <a:ext cx="4330299" cy="525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9" y="1275439"/>
                <a:ext cx="4330299" cy="5253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4175582"/>
                <a:ext cx="144450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ru-RU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3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ru-RU" sz="23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75582"/>
                <a:ext cx="1444505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96911" y="2811559"/>
                <a:ext cx="8838803" cy="525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11" y="2811559"/>
                <a:ext cx="8838803" cy="525208"/>
              </a:xfrm>
              <a:prstGeom prst="rect">
                <a:avLst/>
              </a:prstGeom>
              <a:blipFill>
                <a:blip r:embed="rId4"/>
                <a:stretch>
                  <a:fillRect l="-1004" b="-238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-64175" y="676058"/>
                <a:ext cx="924717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175" y="676058"/>
                <a:ext cx="9247175" cy="470000"/>
              </a:xfrm>
              <a:prstGeom prst="rect">
                <a:avLst/>
              </a:prstGeom>
              <a:blipFill>
                <a:blip r:embed="rId5"/>
                <a:stretch>
                  <a:fillRect l="-960" t="-7895" b="-263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1949445" y="527477"/>
            <a:ext cx="324038" cy="2808313"/>
          </a:xfrm>
          <a:prstGeom prst="leftBrace">
            <a:avLst>
              <a:gd name="adj1" fmla="val 65404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75042" y="2185744"/>
                <a:ext cx="167284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𝟔𝟑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42" y="2185744"/>
                <a:ext cx="167284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27" r="-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65840" y="2185744"/>
                <a:ext cx="13178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840" y="2185744"/>
                <a:ext cx="13178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585403" y="2185744"/>
                <a:ext cx="108845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403" y="2185744"/>
                <a:ext cx="108845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6013408" y="2177562"/>
                <a:ext cx="31695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∈(−∞;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08" y="2177562"/>
                <a:ext cx="3169592" cy="461665"/>
              </a:xfrm>
              <a:prstGeom prst="rect">
                <a:avLst/>
              </a:prstGeom>
              <a:blipFill>
                <a:blip r:embed="rId9"/>
                <a:stretch>
                  <a:fillRect l="-2800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131804" y="3367989"/>
                <a:ext cx="8969018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=8,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4" y="3367989"/>
                <a:ext cx="8969018" cy="438582"/>
              </a:xfrm>
              <a:prstGeom prst="rect">
                <a:avLst/>
              </a:prstGeom>
              <a:blipFill>
                <a:blip r:embed="rId10"/>
                <a:stretch>
                  <a:fillRect t="-2778" b="-277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35696" y="4191290"/>
                <a:ext cx="1300163" cy="454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3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191290"/>
                <a:ext cx="1300163" cy="4542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419872" y="4211789"/>
                <a:ext cx="269458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)≥</m:t>
                      </m:r>
                      <m:r>
                        <a:rPr lang="en-US" sz="23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3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211789"/>
                <a:ext cx="2694584" cy="446276"/>
              </a:xfrm>
              <a:prstGeom prst="rect">
                <a:avLst/>
              </a:prstGeom>
              <a:blipFill rotWithShape="1">
                <a:blip r:embed="rId12"/>
                <a:stretch>
                  <a:fillRect b="-17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552545" y="4587974"/>
                <a:ext cx="3457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545" y="4587974"/>
                <a:ext cx="345761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354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 animBg="1"/>
      <p:bldP spid="12" grpId="0"/>
      <p:bldP spid="13" grpId="0"/>
      <p:bldP spid="14" grpId="0"/>
      <p:bldP spid="15" grpId="0"/>
      <p:bldP spid="16" grpId="0"/>
      <p:bldP spid="3" grpId="0"/>
      <p:bldP spid="1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НЕРАВЕНСТВ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2653" y="1275438"/>
                <a:ext cx="1322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53" y="1275438"/>
                <a:ext cx="132223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21335" y="1275438"/>
                <a:ext cx="227460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3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35" y="1275438"/>
                <a:ext cx="2274601" cy="4748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66001" y="2787774"/>
                <a:ext cx="8838803" cy="178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183.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; </m:t>
                    </m:r>
                  </m:oMath>
                </a14:m>
                <a:endParaRPr lang="en-US" sz="2400" b="1" i="1" dirty="0">
                  <a:solidFill>
                    <a:srgbClr val="7030A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sup>
                    </m:sSup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01" y="2787774"/>
                <a:ext cx="8838803" cy="1786964"/>
              </a:xfrm>
              <a:prstGeom prst="rect">
                <a:avLst/>
              </a:prstGeom>
              <a:blipFill>
                <a:blip r:embed="rId4"/>
                <a:stretch>
                  <a:fillRect l="-1004" b="-780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94478"/>
                <a:ext cx="896248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94478"/>
                <a:ext cx="8962487" cy="461665"/>
              </a:xfrm>
              <a:prstGeom prst="rect">
                <a:avLst/>
              </a:prstGeom>
              <a:blipFill>
                <a:blip r:embed="rId5"/>
                <a:stretch>
                  <a:fillRect l="-1133" t="-10526" b="-236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24779" y="1291347"/>
                <a:ext cx="28803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2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79" y="1291347"/>
                <a:ext cx="288032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83568" y="1753012"/>
                <a:ext cx="131787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53012"/>
                <a:ext cx="131787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9553" y="2211707"/>
                <a:ext cx="146189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2211707"/>
                <a:ext cx="146189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5695225" y="2211708"/>
                <a:ext cx="33435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400" b="1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;+∞)</m:t>
                    </m:r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225" y="2211708"/>
                <a:ext cx="3343533" cy="461665"/>
              </a:xfrm>
              <a:prstGeom prst="rect">
                <a:avLst/>
              </a:prstGeom>
              <a:blipFill>
                <a:blip r:embed="rId9"/>
                <a:stretch>
                  <a:fillRect l="-2652"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с вырезом 5"/>
          <p:cNvSpPr/>
          <p:nvPr/>
        </p:nvSpPr>
        <p:spPr>
          <a:xfrm>
            <a:off x="2001447" y="1868427"/>
            <a:ext cx="1440160" cy="230833"/>
          </a:xfrm>
          <a:prstGeom prst="notched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020483" y="2327123"/>
            <a:ext cx="1440160" cy="230833"/>
          </a:xfrm>
          <a:prstGeom prst="notched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24779" y="1714538"/>
                <a:ext cx="10176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79" y="1714538"/>
                <a:ext cx="101765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3582281" y="2158315"/>
            <a:ext cx="2069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966794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  <p:bldP spid="12" grpId="0"/>
      <p:bldP spid="13" grpId="0"/>
      <p:bldP spid="14" grpId="0"/>
      <p:bldP spid="15" grpId="0"/>
      <p:bldP spid="6" grpId="0" animBg="1"/>
      <p:bldP spid="19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НЕРАВЕНСТВ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160" y="694478"/>
            <a:ext cx="896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2738" y="1028520"/>
                <a:ext cx="3309612" cy="3766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" y="1028520"/>
                <a:ext cx="3309612" cy="37663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483768" y="4594817"/>
                <a:ext cx="30672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solidFill>
                      <a:srgbClr val="FF0000"/>
                    </a:solidFill>
                  </a:rPr>
                  <a:t>Ответ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∈(−∞;−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94817"/>
                <a:ext cx="3067250" cy="400110"/>
              </a:xfrm>
              <a:prstGeom prst="rect">
                <a:avLst/>
              </a:prstGeom>
              <a:blipFill>
                <a:blip r:embed="rId3"/>
                <a:stretch>
                  <a:fillRect l="-2058" t="-6061" b="-24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317280" y="1175462"/>
                <a:ext cx="3309612" cy="243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000" b="1" i="1" dirty="0">
                  <a:solidFill>
                    <a:srgbClr val="7030A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280" y="1175462"/>
                <a:ext cx="3309612" cy="24372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207813" y="3723878"/>
                <a:ext cx="27931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m:t>Ответ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∈(−∞;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13" y="3723878"/>
                <a:ext cx="2793137" cy="400110"/>
              </a:xfrm>
              <a:prstGeom prst="rect">
                <a:avLst/>
              </a:prstGeom>
              <a:blipFill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842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5733" y="722189"/>
            <a:ext cx="8930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174.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Координаты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материальнои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̆ точки заданы в параметрическом виде.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Найдите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зависимость между координатами </a:t>
            </a:r>
            <a:r>
              <a:rPr lang="id-ID" sz="2400" i="1" dirty="0">
                <a:latin typeface="Arial" panose="020B0604020202020204" pitchFamily="34" charset="0"/>
                <a:cs typeface="Arial" pitchFamily="34" charset="0"/>
              </a:rPr>
              <a:t>x </a:t>
            </a:r>
            <a:r>
              <a:rPr lang="ru-RU" sz="2400" i="1" dirty="0">
                <a:latin typeface="Arial" panose="020B0604020202020204" pitchFamily="34" charset="0"/>
                <a:cs typeface="Arial" pitchFamily="34" charset="0"/>
              </a:rPr>
              <a:t>и</a:t>
            </a:r>
            <a:r>
              <a:rPr lang="id-ID" sz="24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sz="2400" i="1" dirty="0" err="1">
                <a:latin typeface="Arial" panose="020B0604020202020204" pitchFamily="34" charset="0"/>
                <a:cs typeface="Arial" pitchFamily="34" charset="0"/>
              </a:rPr>
              <a:t>y</a:t>
            </a:r>
            <a:r>
              <a:rPr lang="ru-RU" sz="2400" i="1" dirty="0">
                <a:latin typeface="Arial" panose="020B0604020202020204" pitchFamily="34" charset="0"/>
                <a:cs typeface="Arial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87087" y="1491630"/>
                <a:ext cx="2762808" cy="828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id-ID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d-ID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𝟐𝟕</m:t>
                              </m:r>
                              <m:sSup>
                                <m:sSupPr>
                                  <m:ctrlPr>
                                    <a:rPr lang="id-ID" sz="2400" b="1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𝟐𝟏</m:t>
                              </m:r>
                            </m:e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𝟐𝟑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87" y="1491630"/>
                <a:ext cx="2762808" cy="828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94366" y="2643758"/>
                <a:ext cx="1152303" cy="730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6" y="2643758"/>
                <a:ext cx="1152303" cy="730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67744" y="2545238"/>
                <a:ext cx="2804294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𝟐𝟕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45238"/>
                <a:ext cx="2804294" cy="8125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92080" y="2545238"/>
                <a:ext cx="2804293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𝟐𝟕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45238"/>
                <a:ext cx="2804293" cy="8125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95536" y="3651870"/>
                <a:ext cx="2384307" cy="812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𝟐𝟕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400" b="1" i="1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651870"/>
                <a:ext cx="2384307" cy="812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88545" y="3466370"/>
                <a:ext cx="256698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𝟐𝟑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lang="en-US" sz="2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𝟐𝟕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45" y="3466370"/>
                <a:ext cx="2566985" cy="11835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04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НЕРАВЕНСТВ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160" y="632971"/>
            <a:ext cx="8962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2738" y="1028520"/>
                <a:ext cx="4181230" cy="3871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0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   </a:t>
                </a:r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" y="1028520"/>
                <a:ext cx="4181230" cy="38719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43808" y="4618226"/>
                <a:ext cx="2471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solidFill>
                      <a:srgbClr val="FF0000"/>
                    </a:solidFill>
                  </a:rPr>
                  <a:t>Ответ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;+∞)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618226"/>
                <a:ext cx="2471446" cy="400110"/>
              </a:xfrm>
              <a:prstGeom prst="rect">
                <a:avLst/>
              </a:prstGeom>
              <a:blipFill>
                <a:blip r:embed="rId3"/>
                <a:stretch>
                  <a:fillRect l="-3077" t="-9091" b="-24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252931" y="1175462"/>
                <a:ext cx="3309612" cy="2859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𝟒𝟔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31" y="1175462"/>
                <a:ext cx="3309612" cy="2859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372200" y="4034412"/>
                <a:ext cx="2782172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m:t>Ответ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𝟒𝟔</m:t>
                              </m:r>
                            </m:num>
                            <m:den>
                              <m:r>
                                <a:rPr lang="ru-RU" sz="2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034412"/>
                <a:ext cx="2782172" cy="676980"/>
              </a:xfrm>
              <a:prstGeom prst="rect">
                <a:avLst/>
              </a:prstGeom>
              <a:blipFill>
                <a:blip r:embed="rId5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031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НЕРАВЕНСТВ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32971"/>
                <a:ext cx="8962487" cy="886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1)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𝟑𝟎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32971"/>
                <a:ext cx="8962487" cy="886781"/>
              </a:xfrm>
              <a:prstGeom prst="rect">
                <a:avLst/>
              </a:prstGeom>
              <a:blipFill>
                <a:blip r:embed="rId2"/>
                <a:stretch>
                  <a:fillRect l="-1133" t="-4225" b="-1126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ru-RU" sz="22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55776" y="4618226"/>
                <a:ext cx="2471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solidFill>
                      <a:srgbClr val="FF0000"/>
                    </a:solidFill>
                  </a:rPr>
                  <a:t>Ответ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∈(−∞;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8226"/>
                <a:ext cx="2471446" cy="400110"/>
              </a:xfrm>
              <a:prstGeom prst="rect">
                <a:avLst/>
              </a:prstGeom>
              <a:blipFill>
                <a:blip r:embed="rId4"/>
                <a:stretch>
                  <a:fillRect l="-2564" t="-9091" b="-24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6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ru-RU" sz="1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sz="18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441124" y="4618226"/>
                <a:ext cx="2544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m:t>Ответ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24" y="4618226"/>
                <a:ext cx="2544864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8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95" y="2904366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33966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4421" y="987439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Выполнить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№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183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2,8,12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9542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47" y="761143"/>
            <a:ext cx="903649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176.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какои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линии состоит график функции,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заданнои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параметричес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 виде? Начертите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соответствующии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̆ рисунок: </a:t>
            </a:r>
          </a:p>
          <a:p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044789" y="1512995"/>
                <a:ext cx="2589363" cy="1011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𝒔𝒊𝒏𝒕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𝒄𝒐𝒔𝒕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789" y="1512995"/>
                <a:ext cx="2589363" cy="1011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43459" y="2611767"/>
                <a:ext cx="1330428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𝒔𝒊𝒏𝒕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9" y="2611767"/>
                <a:ext cx="1330428" cy="6769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07182" y="3513364"/>
                <a:ext cx="185178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𝒄𝒐𝒔𝒕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2" y="3513364"/>
                <a:ext cx="1851789" cy="7283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096524" y="2518028"/>
                <a:ext cx="1943096" cy="773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524" y="2518028"/>
                <a:ext cx="1943096" cy="7738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36119" y="3291830"/>
                <a:ext cx="2511521" cy="949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19" y="3291830"/>
                <a:ext cx="2511521" cy="949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83967" y="4469283"/>
                <a:ext cx="250042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𝒔𝒊𝒏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𝒄𝒐𝒔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00B05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7" y="4469283"/>
                <a:ext cx="2500428" cy="4385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731536" y="4175280"/>
                <a:ext cx="2830198" cy="928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2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536" y="4175280"/>
                <a:ext cx="2830198" cy="9285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940152" y="4475212"/>
                <a:ext cx="2457660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75212"/>
                <a:ext cx="2457660" cy="438582"/>
              </a:xfrm>
              <a:prstGeom prst="rect">
                <a:avLst/>
              </a:prstGeom>
              <a:blipFill rotWithShape="1">
                <a:blip r:embed="rId9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6505"/>
            <a:ext cx="2894734" cy="23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21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2753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СТЕПЕНЬ И ЕЕ СВОЙСТВА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90755" y="690308"/>
                <a:ext cx="902948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Степень с действительным числовым показателем обладает следующими свойствами </a:t>
                </a:r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" y="690308"/>
                <a:ext cx="9029484" cy="830997"/>
              </a:xfrm>
              <a:prstGeom prst="rect">
                <a:avLst/>
              </a:prstGeom>
              <a:blipFill>
                <a:blip r:embed="rId2"/>
                <a:stretch>
                  <a:fillRect l="-1124" t="-5970" r="-983" b="-134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1829050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29050"/>
                <a:ext cx="252028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623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87824" y="1796311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ru-RU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1796311"/>
                <a:ext cx="25202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623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68144" y="1796931"/>
                <a:ext cx="25202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96931"/>
                <a:ext cx="252028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74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273932" y="2467280"/>
                <a:ext cx="28517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32" y="2467280"/>
                <a:ext cx="285172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419" t="-9333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94312" y="2266532"/>
                <a:ext cx="2347664" cy="785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12" y="2266532"/>
                <a:ext cx="2347664" cy="785536"/>
              </a:xfrm>
              <a:prstGeom prst="rect">
                <a:avLst/>
              </a:prstGeom>
              <a:blipFill rotWithShape="1">
                <a:blip r:embed="rId7"/>
                <a:stretch>
                  <a:fillRect l="-3896" b="-1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90755" y="3135478"/>
                <a:ext cx="8962487" cy="87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&gt;0</m:t>
                    </m:r>
                    <m:r>
                      <a:rPr lang="ru-R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7)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0 </m:t>
                    </m:r>
                    <m:r>
                      <a:rPr lang="ru-R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то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  <m:r>
                      <a:rPr lang="ru-RU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                              </m:t>
                    </m:r>
                  </m:oMath>
                </a14:m>
                <a:r>
                  <a:rPr lang="ru-RU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" y="3135478"/>
                <a:ext cx="8962487" cy="875945"/>
              </a:xfrm>
              <a:prstGeom prst="rect">
                <a:avLst/>
              </a:prstGeom>
              <a:blipFill>
                <a:blip r:embed="rId8"/>
                <a:stretch>
                  <a:fillRect l="-992" t="-4286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90755" y="4074197"/>
                <a:ext cx="8969018" cy="87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8)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22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&gt;1</m:t>
                    </m:r>
                    <m:r>
                      <a:rPr lang="ru-R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9)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</a:t>
                </a: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2200" b="1" i="1" dirty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2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&lt;1</m:t>
                    </m:r>
                    <m:r>
                      <a:rPr lang="ru-RU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</a:t>
                </a:r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                                 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sup>
                    </m:sSup>
                  </m:oMath>
                </a14:m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5" y="4074197"/>
                <a:ext cx="8969018" cy="875945"/>
              </a:xfrm>
              <a:prstGeom prst="rect">
                <a:avLst/>
              </a:prstGeom>
              <a:blipFill>
                <a:blip r:embed="rId9"/>
                <a:stretch>
                  <a:fillRect l="-990" t="-4286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5573" y="741157"/>
                <a:ext cx="9036494" cy="525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3" y="741157"/>
                <a:ext cx="9036494" cy="525785"/>
              </a:xfrm>
              <a:prstGeom prst="rect">
                <a:avLst/>
              </a:prstGeom>
              <a:blipFill>
                <a:blip r:embed="rId2"/>
                <a:stretch>
                  <a:fillRect l="-1124" b="-2381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41836" y="1498432"/>
                <a:ext cx="8863969" cy="9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свойству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имеем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           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</m:oMath>
                </a14:m>
                <a:r>
                  <a:rPr lang="ru-RU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6" y="1498432"/>
                <a:ext cx="8863969" cy="978858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04160" y="2499741"/>
                <a:ext cx="8901645" cy="718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0,2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0,3</m:t>
                        </m:r>
                      </m:sup>
                    </m:sSup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2499741"/>
                <a:ext cx="8901645" cy="718017"/>
              </a:xfrm>
              <a:prstGeom prst="rect">
                <a:avLst/>
              </a:prstGeom>
              <a:blipFill>
                <a:blip r:embed="rId4"/>
                <a:stretch>
                  <a:fillRect l="-1141" b="-517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35580" y="3467343"/>
                <a:ext cx="8838803" cy="137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Так как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 dirty="0" smtClean="0">
                        <a:solidFill>
                          <a:srgbClr val="00206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&lt;1</m:t>
                    </m:r>
                  </m:oMath>
                </a14:m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,то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sz="2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80" y="3467343"/>
                <a:ext cx="8838803" cy="1370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645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" y="22781"/>
            <a:ext cx="9143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1329" y="625200"/>
                <a:ext cx="914400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Показательная функция и ее свойства</a:t>
                </a:r>
              </a:p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Функция вида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/>
                      </a:rPr>
                      <m:t>&gt;0 ,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называется показательной функцией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" y="625200"/>
                <a:ext cx="9144000" cy="1138773"/>
              </a:xfrm>
              <a:prstGeom prst="rect">
                <a:avLst/>
              </a:prstGeom>
              <a:blipFill>
                <a:blip r:embed="rId2"/>
                <a:stretch>
                  <a:fillRect t="-4444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18833" y="3507529"/>
                <a:ext cx="8928992" cy="1454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Данная функция обладает следующими свойствами.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область определения промежуток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(−∞;+∞)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область значений промежуток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для всех</a:t>
                </a:r>
                <a:r>
                  <a:rPr lang="en-US" sz="2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справедливо</a:t>
                </a:r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22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3" y="3507529"/>
                <a:ext cx="8928992" cy="1454244"/>
              </a:xfrm>
              <a:prstGeom prst="rect">
                <a:avLst/>
              </a:prstGeom>
              <a:blipFill>
                <a:blip r:embed="rId3"/>
                <a:stretch>
                  <a:fillRect l="-710" t="-2609" b="-69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2"/>
          <p:cNvSpPr/>
          <p:nvPr/>
        </p:nvSpPr>
        <p:spPr>
          <a:xfrm>
            <a:off x="-823" y="0"/>
            <a:ext cx="9144000" cy="62520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ПОКАЗАТЕЛЬНАЯ ФУНКЦИЯ И ЕЕ СВОЙСТВА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38" r="56005"/>
          <a:stretch/>
        </p:blipFill>
        <p:spPr bwMode="auto">
          <a:xfrm>
            <a:off x="539552" y="1920672"/>
            <a:ext cx="3167997" cy="15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38"/>
          <a:stretch/>
        </p:blipFill>
        <p:spPr bwMode="auto">
          <a:xfrm>
            <a:off x="5285718" y="1948639"/>
            <a:ext cx="3600400" cy="15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0" y="699542"/>
                <a:ext cx="91085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ru-RU" sz="2400" b="1" dirty="0">
                    <a:solidFill>
                      <a:srgbClr val="00B0F0"/>
                    </a:solidFill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  <m:r>
                      <a:rPr lang="ru-RU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то функция возрастающая</a:t>
                </a:r>
                <a:r>
                  <a:rPr lang="en-US" sz="24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то функция убывающая</a:t>
                </a: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9542"/>
                <a:ext cx="9108501" cy="830997"/>
              </a:xfrm>
              <a:prstGeom prst="rect">
                <a:avLst/>
              </a:prstGeom>
              <a:blipFill>
                <a:blip r:embed="rId3"/>
                <a:stretch>
                  <a:fillRect l="-975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/>
          <p:cNvSpPr/>
          <p:nvPr/>
        </p:nvSpPr>
        <p:spPr>
          <a:xfrm>
            <a:off x="-823" y="0"/>
            <a:ext cx="9144000" cy="62753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ПОКАЗАТЕЛЬНАЯ ФУНКЦИЯ И ЕЕ СВОЙСТВА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72007" y="1610852"/>
                <a:ext cx="9036494" cy="88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177.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ru-RU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  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ctrlPr>
                                  <a:rPr lang="ru-RU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rad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ad>
                          <m:radPr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" y="1610852"/>
                <a:ext cx="9036494" cy="884601"/>
              </a:xfrm>
              <a:prstGeom prst="rect">
                <a:avLst/>
              </a:prstGeom>
              <a:blipFill>
                <a:blip r:embed="rId4"/>
                <a:stretch>
                  <a:fillRect l="-982" b="-985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57806" y="2501999"/>
                <a:ext cx="8064896" cy="669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2∙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06" y="2501999"/>
                <a:ext cx="8064896" cy="669927"/>
              </a:xfrm>
              <a:prstGeom prst="rect">
                <a:avLst/>
              </a:prstGeom>
              <a:blipFill>
                <a:blip r:embed="rId5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3311658"/>
                <a:ext cx="8856984" cy="663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00B0F0"/>
                    </a:solidFill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ru-RU" sz="26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sup>
                        </m:sSup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ru-RU" sz="26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6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26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11658"/>
                <a:ext cx="8856984" cy="663708"/>
              </a:xfrm>
              <a:prstGeom prst="rect">
                <a:avLst/>
              </a:prstGeom>
              <a:blipFill rotWithShape="1">
                <a:blip r:embed="rId6"/>
                <a:stretch>
                  <a:fillRect l="-275" b="-22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17" y="3980159"/>
                <a:ext cx="8856984" cy="838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7030A0"/>
                    </a:solidFill>
                  </a:rPr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 (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ad>
                              <m:radPr>
                                <m:ctrlPr>
                                  <a:rPr lang="ru-RU" sz="26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6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26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e>
                            </m:rad>
                          </m:sup>
                        </m:sSup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rad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∙</m:t>
                        </m:r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∙</m:t>
                            </m:r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ad>
                          <m:radPr>
                            <m:ctrlPr>
                              <a:rPr lang="ru-RU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𝟖</m:t>
                            </m:r>
                          </m:e>
                        </m:rad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7" y="3980159"/>
                <a:ext cx="8856984" cy="838948"/>
              </a:xfrm>
              <a:prstGeom prst="rect">
                <a:avLst/>
              </a:prstGeom>
              <a:blipFill rotWithShape="1">
                <a:blip r:embed="rId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3" grpId="0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64049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-9704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53755" y="717904"/>
                <a:ext cx="9036494" cy="726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178.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B0F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" y="717904"/>
                <a:ext cx="9036494" cy="726417"/>
              </a:xfrm>
              <a:prstGeom prst="rect">
                <a:avLst/>
              </a:prstGeom>
              <a:blipFill>
                <a:blip r:embed="rId3"/>
                <a:stretch>
                  <a:fillRect l="-1124" b="-86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23528" y="1419622"/>
                <a:ext cx="3723520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ru-RU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и</m:t>
                    </m:r>
                  </m:oMath>
                </a14:m>
                <a:r>
                  <a:rPr lang="en-US" sz="22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9622"/>
                <a:ext cx="3723520" cy="730072"/>
              </a:xfrm>
              <a:prstGeom prst="rect">
                <a:avLst/>
              </a:prstGeom>
              <a:blipFill>
                <a:blip r:embed="rId4"/>
                <a:stretch>
                  <a:fillRect l="-340" b="-16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60831" y="2067694"/>
                <a:ext cx="8784976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&gt;0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 то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sup>
                    </m:sSup>
                    <m:r>
                      <a:rPr lang="en-US" sz="2200" i="1"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i="1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1" y="2067694"/>
                <a:ext cx="8784976" cy="730072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222538" y="2767913"/>
                <a:ext cx="1445331" cy="494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38" y="2767913"/>
                <a:ext cx="1445331" cy="494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60831" y="2988396"/>
                <a:ext cx="2343590" cy="862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2) </m:t>
                      </m:r>
                      <m:sSup>
                        <m:sSupPr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sup>
                      </m:sSup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и</m:t>
                      </m:r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1" y="2988396"/>
                <a:ext cx="2343590" cy="862031"/>
              </a:xfrm>
              <a:prstGeom prst="rect">
                <a:avLst/>
              </a:prstGeom>
              <a:blipFill>
                <a:blip r:embed="rId7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79514" y="3972512"/>
                <a:ext cx="8784976" cy="73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en-US" sz="2200" i="1">
                        <a:latin typeface="Cambria Math"/>
                      </a:rPr>
                      <m:t>&gt;0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ru-RU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1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4" y="3972512"/>
                <a:ext cx="8784976" cy="730072"/>
              </a:xfrm>
              <a:prstGeom prst="rect">
                <a:avLst/>
              </a:prstGeom>
              <a:blipFill>
                <a:blip r:embed="rId8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3791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97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71013" y="718864"/>
                <a:ext cx="9036494" cy="788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179.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Сравните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rgbClr val="0070C0"/>
                    </a:solidFill>
                  </a:rPr>
                  <a:t>и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3" y="718864"/>
                <a:ext cx="9036494" cy="788870"/>
              </a:xfrm>
              <a:prstGeom prst="rect">
                <a:avLst/>
              </a:prstGeom>
              <a:blipFill>
                <a:blip r:embed="rId3"/>
                <a:stretch>
                  <a:fillRect l="-982"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5495" y="1609328"/>
                <a:ext cx="9054753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2 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и</m:t>
                    </m:r>
                    <m:r>
                      <a:rPr lang="en-US" sz="2000" i="1">
                        <a:latin typeface="Cambria Math"/>
                      </a:rPr>
                      <m:t> −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а так же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0&lt;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1609328"/>
                <a:ext cx="9054753" cy="536942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478241" y="2148436"/>
                <a:ext cx="2369238" cy="903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241" y="2148436"/>
                <a:ext cx="2369238" cy="9038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3003798"/>
                <a:ext cx="89827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180.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/>
                  <a:t>Определите, возрастают или убывают функции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400" b="1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3798"/>
                <a:ext cx="8982744" cy="830997"/>
              </a:xfrm>
              <a:prstGeom prst="rect">
                <a:avLst/>
              </a:prstGeom>
              <a:blipFill>
                <a:blip r:embed="rId6"/>
                <a:stretch>
                  <a:fillRect l="-1130" t="-6061" b="-121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97258" y="3939902"/>
                <a:ext cx="878497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≠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58" y="3939902"/>
                <a:ext cx="8784976" cy="553998"/>
              </a:xfrm>
              <a:prstGeom prst="rect">
                <a:avLst/>
              </a:prstGeom>
              <a:blipFill>
                <a:blip r:embed="rId7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29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17128</TotalTime>
  <Words>1421</Words>
  <Application>Microsoft Macintosh PowerPoint</Application>
  <PresentationFormat>Экран (16:9)</PresentationFormat>
  <Paragraphs>199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1391</cp:revision>
  <dcterms:created xsi:type="dcterms:W3CDTF">2020-04-09T07:32:19Z</dcterms:created>
  <dcterms:modified xsi:type="dcterms:W3CDTF">2021-02-17T22:42:18Z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