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1381" r:id="rId2"/>
    <p:sldId id="1661" r:id="rId3"/>
    <p:sldId id="1660" r:id="rId4"/>
    <p:sldId id="1641" r:id="rId5"/>
    <p:sldId id="1656" r:id="rId6"/>
    <p:sldId id="1645" r:id="rId7"/>
    <p:sldId id="1617" r:id="rId8"/>
    <p:sldId id="1647" r:id="rId9"/>
    <p:sldId id="1657" r:id="rId10"/>
    <p:sldId id="1658" r:id="rId11"/>
    <p:sldId id="1659" r:id="rId12"/>
    <p:sldId id="1655" r:id="rId13"/>
    <p:sldId id="1664" r:id="rId14"/>
    <p:sldId id="1662" r:id="rId15"/>
    <p:sldId id="1663" r:id="rId16"/>
    <p:sldId id="1665" r:id="rId17"/>
    <p:sldId id="1666" r:id="rId18"/>
    <p:sldId id="1667" r:id="rId19"/>
    <p:sldId id="1668" r:id="rId20"/>
    <p:sldId id="1669" r:id="rId21"/>
    <p:sldId id="1671" r:id="rId22"/>
    <p:sldId id="1670" r:id="rId23"/>
  </p:sldIdLst>
  <p:sldSz cx="9144000" cy="5143500" type="screen16x9"/>
  <p:notesSz cx="5765800" cy="3244850"/>
  <p:custDataLst>
    <p:tags r:id="rId2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4349" autoAdjust="0"/>
  </p:normalViewPr>
  <p:slideViewPr>
    <p:cSldViewPr>
      <p:cViewPr>
        <p:scale>
          <a:sx n="136" d="100"/>
          <a:sy n="136" d="100"/>
        </p:scale>
        <p:origin x="1040" y="21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5328592" cy="211267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2143" rIns="0" bIns="0" rtlCol="0">
            <a:spAutoFit/>
          </a:bodyPr>
          <a:lstStyle/>
          <a:p>
            <a:pPr marL="29189" algn="just">
              <a:lnSpc>
                <a:spcPts val="3099"/>
              </a:lnSpc>
              <a:spcBef>
                <a:spcPts val="175"/>
              </a:spcBef>
            </a:pPr>
            <a:r>
              <a:rPr lang="ru-RU" sz="4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0131" algn="just">
              <a:lnSpc>
                <a:spcPts val="4431"/>
              </a:lnSpc>
            </a:pP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ПОКАЗАТЕЛЬНАЯ ФУНКЦИЯ </a:t>
            </a:r>
          </a:p>
          <a:p>
            <a:pPr marL="20131" algn="just">
              <a:lnSpc>
                <a:spcPts val="4431"/>
              </a:lnSpc>
            </a:pP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ЕЕ ГРАФИК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7994" y="2755071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205902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205902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00372" y="504285"/>
            <a:ext cx="2232249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024322"/>
            <a:ext cx="2632613" cy="2588629"/>
          </a:xfrm>
          <a:prstGeom prst="roundRect">
            <a:avLst>
              <a:gd name="adj" fmla="val 55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369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978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76080" y="843558"/>
                <a:ext cx="903649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=4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&gt;1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– функция возрастает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0" y="843558"/>
                <a:ext cx="9036494" cy="430887"/>
              </a:xfrm>
              <a:prstGeom prst="rect">
                <a:avLst/>
              </a:prstGeom>
              <a:blipFill>
                <a:blip r:embed="rId3"/>
                <a:stretch>
                  <a:fillRect t="-8571" b="-2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30" y="1563638"/>
            <a:ext cx="752214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5205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6404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-97045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80628" y="625186"/>
                <a:ext cx="898274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180.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/>
                  <a:t>Определите, возрастают или убывают функции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b="0" i="0" dirty="0">
                  <a:latin typeface="Cambria Math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8" y="625186"/>
                <a:ext cx="8982744" cy="830997"/>
              </a:xfrm>
              <a:prstGeom prst="rect">
                <a:avLst/>
              </a:prstGeom>
              <a:blipFill>
                <a:blip r:embed="rId3"/>
                <a:stretch>
                  <a:fillRect l="-989" t="-6061" b="-121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18044" y="1456183"/>
                <a:ext cx="903649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𝑘</m:t>
                    </m:r>
                    <m:r>
                      <a:rPr lang="en-US" sz="2000" i="1">
                        <a:latin typeface="Cambria Math"/>
                      </a:rPr>
                      <m:t>&gt;0 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000" i="1">
                        <a:latin typeface="Cambria Math"/>
                      </a:rPr>
                      <m:t>   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&gt;1 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функция возрастает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𝑘</m:t>
                    </m:r>
                    <m:r>
                      <a:rPr lang="en-US" sz="2000" i="1">
                        <a:latin typeface="Cambria Math"/>
                      </a:rPr>
                      <m:t>&lt;0 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000" i="1">
                        <a:latin typeface="Cambria Math"/>
                      </a:rPr>
                      <m:t>   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&gt;1 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функция убывает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44" y="1456183"/>
                <a:ext cx="9036494" cy="1015663"/>
              </a:xfrm>
              <a:prstGeom prst="rect">
                <a:avLst/>
              </a:prstGeom>
              <a:blipFill>
                <a:blip r:embed="rId4"/>
                <a:stretch>
                  <a:fillRect b="-98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79807" y="2471846"/>
                <a:ext cx="871296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/>
                  <a:t> </a:t>
                </a:r>
                <a:r>
                  <a:rPr lang="ru-RU" sz="2200" dirty="0"/>
                  <a:t>следовательно</a:t>
                </a:r>
                <a:r>
                  <a:rPr lang="en-US" sz="2200" dirty="0"/>
                  <a:t>,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𝒌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</a:rPr>
                  <a:t>  </a:t>
                </a:r>
                <a:r>
                  <a:rPr lang="ru-RU" sz="2200" dirty="0"/>
                  <a:t>и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   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sz="2200" dirty="0"/>
                  <a:t> </a:t>
                </a:r>
                <a:r>
                  <a:rPr lang="ru-RU" sz="2200" dirty="0"/>
                  <a:t>функция убывает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07" y="2471846"/>
                <a:ext cx="8712968" cy="430887"/>
              </a:xfrm>
              <a:prstGeom prst="rect">
                <a:avLst/>
              </a:prstGeom>
              <a:blipFill>
                <a:blip r:embed="rId5"/>
                <a:stretch>
                  <a:fillRect t="-8571" b="-285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03798"/>
            <a:ext cx="6408712" cy="1991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8976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71750"/>
            <a:ext cx="3312368" cy="197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6037" y="25006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421" y="987439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Выполнить №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181-182</a:t>
            </a:r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(четные)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Стр.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55</a:t>
            </a:r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09503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055364"/>
            <a:ext cx="5328592" cy="248457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2143" rIns="0" bIns="0" rtlCol="0">
            <a:spAutoFit/>
          </a:bodyPr>
          <a:lstStyle/>
          <a:p>
            <a:pPr marL="29189" algn="just"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20131" algn="just"/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НЕПОСРЕДСТВЕННО РЕШАЕМЫЕ ПОКАЗАТЕЛЬНЫЕ НЕРАВЕНСТВА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0507" y="2668436"/>
            <a:ext cx="545553" cy="17755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194421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94421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453154" y="463569"/>
            <a:ext cx="208823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93671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80628" y="625186"/>
                <a:ext cx="8982744" cy="1063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181.</a:t>
                </a:r>
                <a:r>
                  <a:rPr lang="en-US" sz="2400" dirty="0"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Определите, возрастают или убывают функции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8" y="625186"/>
                <a:ext cx="8982744" cy="1063368"/>
              </a:xfrm>
              <a:prstGeom prst="rect">
                <a:avLst/>
              </a:prstGeom>
              <a:blipFill>
                <a:blip r:embed="rId2"/>
                <a:stretch>
                  <a:fillRect l="-989" t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167147" y="2391738"/>
                <a:ext cx="8864190" cy="431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Следовательно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𝟓𝟕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   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𝟓𝟕</m:t>
                        </m:r>
                        <m:r>
                          <m:rPr>
                            <m:nor/>
                          </m:rPr>
                          <a:rPr lang="ru-RU" sz="2200" b="1" dirty="0">
                            <a:solidFill>
                              <a:srgbClr val="7030A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e>
                      <m:sup>
                        <m: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убывающая</a:t>
                </a: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47" y="2391738"/>
                <a:ext cx="8864190" cy="431528"/>
              </a:xfrm>
              <a:prstGeom prst="rect">
                <a:avLst/>
              </a:prstGeom>
              <a:blipFill>
                <a:blip r:embed="rId3"/>
                <a:stretch>
                  <a:fillRect t="-8571" b="-2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1520" y="1563638"/>
                <a:ext cx="2964693" cy="7280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𝟕𝟑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𝟓𝟕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563638"/>
                <a:ext cx="2964693" cy="7280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9" t="29154" r="299" b="17800"/>
          <a:stretch/>
        </p:blipFill>
        <p:spPr bwMode="auto">
          <a:xfrm>
            <a:off x="1704554" y="2931790"/>
            <a:ext cx="6480720" cy="19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868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80628" y="625186"/>
                <a:ext cx="8982744" cy="936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182.</a:t>
                </a:r>
                <a:r>
                  <a:rPr lang="en-US" sz="2400" dirty="0"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Определите, возрастают или убывают функции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b="0" i="0" dirty="0">
                  <a:latin typeface="Cambria Math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ru-RU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  <m:r>
                      <a:rPr lang="ru-RU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𝟏𝟎</m:t>
                                </m:r>
                              </m:e>
                            </m:rad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8" y="625186"/>
                <a:ext cx="8982744" cy="936923"/>
              </a:xfrm>
              <a:prstGeom prst="rect">
                <a:avLst/>
              </a:prstGeom>
              <a:blipFill>
                <a:blip r:embed="rId2"/>
                <a:stretch>
                  <a:fillRect l="-989" t="-5405"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167147" y="2391738"/>
                <a:ext cx="8864190" cy="431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Следовательно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𝟏𝟔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   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𝟏𝟔</m:t>
                        </m:r>
                      </m:e>
                      <m:sup>
                        <m: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возрастает</a:t>
                </a: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47" y="2391738"/>
                <a:ext cx="8864190" cy="431528"/>
              </a:xfrm>
              <a:prstGeom prst="rect">
                <a:avLst/>
              </a:prstGeom>
              <a:blipFill>
                <a:blip r:embed="rId3"/>
                <a:stretch>
                  <a:fillRect t="-8571" b="-2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51520" y="1707654"/>
                <a:ext cx="3744416" cy="4708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</m:t>
                          </m:r>
                        </m:e>
                      </m:rad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𝟏𝟔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7654"/>
                <a:ext cx="3744416" cy="4708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9" b="21811"/>
          <a:stretch/>
        </p:blipFill>
        <p:spPr bwMode="auto">
          <a:xfrm>
            <a:off x="2051720" y="3003798"/>
            <a:ext cx="5688632" cy="193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296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995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НЕПОСРЕДСТВЕННО РЕШАЕМЫЕ</a:t>
            </a:r>
          </a:p>
          <a:p>
            <a:pPr marL="20131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ПОКАЗАТЕЛЬНЫЕ НЕРАВЕНСТВА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0289" y="780648"/>
                <a:ext cx="9029484" cy="4769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Неравенства вида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9" y="780648"/>
                <a:ext cx="9029484" cy="476990"/>
              </a:xfrm>
              <a:prstGeom prst="rect">
                <a:avLst/>
              </a:prstGeom>
              <a:blipFill>
                <a:blip r:embed="rId2"/>
                <a:stretch>
                  <a:fillRect l="-1124" t="-5263" b="-289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08164" y="1318108"/>
                <a:ext cx="8873733" cy="146065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Неравенства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&gt;0,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является примером показательного неравенства. Это неравенство при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равносильно неравенству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f(x)&gt;g(x),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а при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0&lt;a&lt;1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равносильно </a:t>
                </a:r>
                <a:r>
                  <a:rPr lang="ru-RU" sz="2200" dirty="0" err="1">
                    <a:latin typeface="Arial" pitchFamily="34" charset="0"/>
                    <a:cs typeface="Arial" pitchFamily="34" charset="0"/>
                  </a:rPr>
                  <a:t>неравству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64" y="1318108"/>
                <a:ext cx="8873733" cy="1460656"/>
              </a:xfrm>
              <a:prstGeom prst="rect">
                <a:avLst/>
              </a:prstGeom>
              <a:blipFill>
                <a:blip r:embed="rId3"/>
                <a:stretch>
                  <a:fillRect l="-857" t="-862" r="-857" b="-775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136815" y="3050254"/>
                <a:ext cx="8962487" cy="4754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15" y="3050254"/>
                <a:ext cx="8962487" cy="475451"/>
              </a:xfrm>
              <a:prstGeom prst="rect">
                <a:avLst/>
              </a:prstGeom>
              <a:blipFill>
                <a:blip r:embed="rId4"/>
                <a:stretch>
                  <a:fillRect l="-990" t="-7895" b="-263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251520" y="3525705"/>
                <a:ext cx="896901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Поскольку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=3,  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 то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25705"/>
                <a:ext cx="8969018" cy="430887"/>
              </a:xfrm>
              <a:prstGeom prst="rect">
                <a:avLst/>
              </a:prstGeom>
              <a:blipFill>
                <a:blip r:embed="rId5"/>
                <a:stretch>
                  <a:fillRect l="-847" t="-8571" b="-2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99592" y="4083918"/>
                <a:ext cx="14472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&gt;−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083918"/>
                <a:ext cx="144725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636902" y="4083918"/>
                <a:ext cx="156106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&gt;−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902" y="4083918"/>
                <a:ext cx="156106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4932040" y="4276278"/>
                <a:ext cx="4080732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∈(−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;∞)</m:t>
                    </m:r>
                  </m:oMath>
                </a14:m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276278"/>
                <a:ext cx="4080732" cy="538609"/>
              </a:xfrm>
              <a:prstGeom prst="rect">
                <a:avLst/>
              </a:prstGeom>
              <a:blipFill>
                <a:blip r:embed="rId8"/>
                <a:stretch>
                  <a:fillRect l="-3416" t="-11364" r="-932" b="-3181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37406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16" grpId="0"/>
      <p:bldP spid="2" grpId="0"/>
      <p:bldP spid="17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53419" y="1275439"/>
                <a:ext cx="4330299" cy="5253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d>
                      <m:d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𝟔𝟑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19" y="1275439"/>
                <a:ext cx="4330299" cy="52533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51520" y="4175582"/>
                <a:ext cx="1444505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ru-RU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𝟒𝟖</m:t>
                      </m:r>
                    </m:oMath>
                  </m:oMathPara>
                </a14:m>
                <a:endParaRPr lang="ru-RU" sz="23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175582"/>
                <a:ext cx="1444505" cy="470000"/>
              </a:xfrm>
              <a:prstGeom prst="rect">
                <a:avLst/>
              </a:prstGeom>
              <a:blipFill rotWithShape="1">
                <a:blip r:embed="rId3"/>
                <a:stretch>
                  <a:fillRect l="-1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96911" y="2811559"/>
                <a:ext cx="8838803" cy="5252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</m:sup>
                    </m:sSup>
                    <m:r>
                      <a:rPr lang="en-US" sz="24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11" y="2811559"/>
                <a:ext cx="8838803" cy="525208"/>
              </a:xfrm>
              <a:prstGeom prst="rect">
                <a:avLst/>
              </a:prstGeom>
              <a:blipFill>
                <a:blip r:embed="rId4"/>
                <a:stretch>
                  <a:fillRect l="-1004" b="-2381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-64175" y="676058"/>
                <a:ext cx="9247175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𝟔𝟑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4175" y="676058"/>
                <a:ext cx="9247175" cy="470000"/>
              </a:xfrm>
              <a:prstGeom prst="rect">
                <a:avLst/>
              </a:prstGeom>
              <a:blipFill>
                <a:blip r:embed="rId5"/>
                <a:stretch>
                  <a:fillRect l="-960" t="-7895" b="-263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Левая фигурная скобка 1"/>
          <p:cNvSpPr/>
          <p:nvPr/>
        </p:nvSpPr>
        <p:spPr>
          <a:xfrm rot="16200000">
            <a:off x="1949445" y="527477"/>
            <a:ext cx="324038" cy="2808313"/>
          </a:xfrm>
          <a:prstGeom prst="leftBrace">
            <a:avLst>
              <a:gd name="adj1" fmla="val 65404"/>
              <a:gd name="adj2" fmla="val 50000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275042" y="2185744"/>
                <a:ext cx="167284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𝟔𝟑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042" y="2185744"/>
                <a:ext cx="1672843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727" r="-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65840" y="2185744"/>
                <a:ext cx="131787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𝟗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840" y="2185744"/>
                <a:ext cx="131787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585403" y="2185744"/>
                <a:ext cx="108845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403" y="2185744"/>
                <a:ext cx="1088451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6013408" y="2177562"/>
                <a:ext cx="31695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24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∈(−∞;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408" y="2177562"/>
                <a:ext cx="3169592" cy="461665"/>
              </a:xfrm>
              <a:prstGeom prst="rect">
                <a:avLst/>
              </a:prstGeom>
              <a:blipFill>
                <a:blip r:embed="rId9"/>
                <a:stretch>
                  <a:fillRect l="-2800"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31804" y="3367989"/>
                <a:ext cx="8969018" cy="4385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 smtClean="0">
                        <a:latin typeface="Cambria Math" panose="02040503050406030204" pitchFamily="18" charset="0"/>
                      </a:rPr>
                      <m:t>=8, 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𝟒𝟔</m:t>
                    </m:r>
                    <m:r>
                      <a:rPr lang="en-US" sz="22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2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2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B0F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04" y="3367989"/>
                <a:ext cx="8969018" cy="438582"/>
              </a:xfrm>
              <a:prstGeom prst="rect">
                <a:avLst/>
              </a:prstGeom>
              <a:blipFill>
                <a:blip r:embed="rId10"/>
                <a:stretch>
                  <a:fillRect t="-2778" b="-27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35696" y="4191290"/>
                <a:ext cx="1300163" cy="454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23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191290"/>
                <a:ext cx="1300163" cy="45429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419872" y="4211789"/>
                <a:ext cx="2694584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)(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)≥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3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211789"/>
                <a:ext cx="2694584" cy="446276"/>
              </a:xfrm>
              <a:prstGeom prst="rect">
                <a:avLst/>
              </a:prstGeom>
              <a:blipFill rotWithShape="1">
                <a:blip r:embed="rId12"/>
                <a:stretch>
                  <a:fillRect b="-17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552545" y="4587974"/>
                <a:ext cx="345761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endChr m:val="]"/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−∞;−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["/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;+∞</m:t>
                        </m:r>
                      </m:e>
                    </m:d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 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545" y="4587974"/>
                <a:ext cx="3457613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354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2" grpId="0" animBg="1"/>
      <p:bldP spid="12" grpId="0"/>
      <p:bldP spid="13" grpId="0"/>
      <p:bldP spid="14" grpId="0"/>
      <p:bldP spid="15" grpId="0"/>
      <p:bldP spid="16" grpId="0"/>
      <p:bldP spid="3" grpId="0"/>
      <p:bldP spid="17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12653" y="1275438"/>
                <a:ext cx="132223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2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53" y="1275438"/>
                <a:ext cx="1322237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21335" y="1275438"/>
                <a:ext cx="2274601" cy="474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3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335" y="1275438"/>
                <a:ext cx="2274601" cy="4748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66001" y="2787774"/>
                <a:ext cx="8838803" cy="1786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183.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𝟔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𝟔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; </m:t>
                    </m:r>
                  </m:oMath>
                </a14:m>
                <a:endParaRPr lang="en-US" sz="2400" b="1" i="1" dirty="0">
                  <a:solidFill>
                    <a:srgbClr val="7030A0"/>
                  </a:solidFill>
                  <a:latin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≤−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;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e>
                      <m:sup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</m:sup>
                    </m:sSup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e>
                      <m:sup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01" y="2787774"/>
                <a:ext cx="8838803" cy="1786964"/>
              </a:xfrm>
              <a:prstGeom prst="rect">
                <a:avLst/>
              </a:prstGeom>
              <a:blipFill>
                <a:blip r:embed="rId4"/>
                <a:stretch>
                  <a:fillRect l="-1004" b="-78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4160" y="694478"/>
                <a:ext cx="896248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" y="694478"/>
                <a:ext cx="8962487" cy="461665"/>
              </a:xfrm>
              <a:prstGeom prst="rect">
                <a:avLst/>
              </a:prstGeom>
              <a:blipFill>
                <a:blip r:embed="rId5"/>
                <a:stretch>
                  <a:fillRect l="-1133" t="-10526" b="-2368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824779" y="1291347"/>
                <a:ext cx="288032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2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779" y="1291347"/>
                <a:ext cx="288032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83568" y="1753012"/>
                <a:ext cx="131787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753012"/>
                <a:ext cx="131787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9553" y="2211707"/>
                <a:ext cx="146189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3" y="2211707"/>
                <a:ext cx="1461894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5695225" y="2211708"/>
                <a:ext cx="33435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24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;+∞)</m:t>
                    </m:r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225" y="2211708"/>
                <a:ext cx="3343533" cy="461665"/>
              </a:xfrm>
              <a:prstGeom prst="rect">
                <a:avLst/>
              </a:prstGeom>
              <a:blipFill>
                <a:blip r:embed="rId9"/>
                <a:stretch>
                  <a:fillRect l="-2652"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трелка вправо с вырезом 5"/>
          <p:cNvSpPr/>
          <p:nvPr/>
        </p:nvSpPr>
        <p:spPr>
          <a:xfrm>
            <a:off x="2001447" y="1868427"/>
            <a:ext cx="1440160" cy="230833"/>
          </a:xfrm>
          <a:prstGeom prst="notchedRight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с вырезом 18"/>
          <p:cNvSpPr/>
          <p:nvPr/>
        </p:nvSpPr>
        <p:spPr>
          <a:xfrm>
            <a:off x="2020483" y="2327123"/>
            <a:ext cx="1440160" cy="230833"/>
          </a:xfrm>
          <a:prstGeom prst="notchedRight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824779" y="1714538"/>
                <a:ext cx="10176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779" y="1714538"/>
                <a:ext cx="1017650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3582281" y="2158315"/>
            <a:ext cx="2069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Нет решение</a:t>
            </a:r>
          </a:p>
        </p:txBody>
      </p:sp>
    </p:spTree>
    <p:extLst>
      <p:ext uri="{BB962C8B-B14F-4D97-AF65-F5344CB8AC3E}">
        <p14:creationId xmlns:p14="http://schemas.microsoft.com/office/powerpoint/2010/main" val="29667945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build="p"/>
      <p:bldP spid="12" grpId="0"/>
      <p:bldP spid="13" grpId="0"/>
      <p:bldP spid="14" grpId="0"/>
      <p:bldP spid="15" grpId="0"/>
      <p:bldP spid="6" grpId="0" animBg="1"/>
      <p:bldP spid="19" grpId="0" animBg="1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160" y="694478"/>
            <a:ext cx="8962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2738" y="1028520"/>
                <a:ext cx="3309612" cy="3766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sSup>
                        <m:sSupPr>
                          <m:ctrlPr>
                            <a:rPr lang="ru-RU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&gt;0,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US" sz="2000" i="1" dirty="0">
                  <a:solidFill>
                    <a:srgbClr val="FF000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000" b="1" i="1" dirty="0">
                  <a:solidFill>
                    <a:srgbClr val="0070C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8" y="1028520"/>
                <a:ext cx="3309612" cy="37663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483768" y="4594817"/>
                <a:ext cx="30672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i="1" dirty="0">
                    <a:solidFill>
                      <a:srgbClr val="FF0000"/>
                    </a:solidFill>
                  </a:rPr>
                  <a:t>Ответ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∈(−∞;−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594817"/>
                <a:ext cx="3067250" cy="400110"/>
              </a:xfrm>
              <a:prstGeom prst="rect">
                <a:avLst/>
              </a:prstGeom>
              <a:blipFill>
                <a:blip r:embed="rId3"/>
                <a:stretch>
                  <a:fillRect l="-2058" t="-6061" b="-242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317280" y="1175462"/>
                <a:ext cx="3309612" cy="2437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ru-RU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&gt;0,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sz="2000" b="1" i="1" dirty="0">
                  <a:solidFill>
                    <a:srgbClr val="7030A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sz="2000" b="1" i="1" dirty="0">
                  <a:solidFill>
                    <a:srgbClr val="00B05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280" y="1175462"/>
                <a:ext cx="3309612" cy="24372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6207813" y="3723878"/>
                <a:ext cx="279313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000" b="1" i="1" dirty="0" smtClean="0">
                          <a:solidFill>
                            <a:srgbClr val="FF0000"/>
                          </a:solidFill>
                        </a:rPr>
                        <m:t>Ответ</m:t>
                      </m:r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: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∈(−∞;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813" y="3723878"/>
                <a:ext cx="2793137" cy="400110"/>
              </a:xfrm>
              <a:prstGeom prst="rect">
                <a:avLst/>
              </a:prstGeom>
              <a:blipFill>
                <a:blip r:embed="rId5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08423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17" grpId="0" build="p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5733" y="722189"/>
            <a:ext cx="89304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174.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Координаты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материальнои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̆ точки заданы в параметрическом виде.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Найдите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зависимость между координатами </a:t>
            </a:r>
            <a:r>
              <a:rPr lang="id-ID" sz="2400" i="1" dirty="0">
                <a:latin typeface="Arial" panose="020B0604020202020204" pitchFamily="34" charset="0"/>
                <a:cs typeface="Arial" pitchFamily="34" charset="0"/>
              </a:rPr>
              <a:t>x </a:t>
            </a:r>
            <a:r>
              <a:rPr lang="ru-RU" sz="2400" i="1" dirty="0">
                <a:latin typeface="Arial" panose="020B0604020202020204" pitchFamily="34" charset="0"/>
                <a:cs typeface="Arial" pitchFamily="34" charset="0"/>
              </a:rPr>
              <a:t>и</a:t>
            </a:r>
            <a:r>
              <a:rPr lang="id-ID" sz="2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id-ID" sz="2400" i="1" dirty="0" err="1">
                <a:latin typeface="Arial" panose="020B0604020202020204" pitchFamily="34" charset="0"/>
                <a:cs typeface="Arial" pitchFamily="34" charset="0"/>
              </a:rPr>
              <a:t>y</a:t>
            </a:r>
            <a:r>
              <a:rPr lang="ru-RU" sz="2400" i="1" dirty="0">
                <a:latin typeface="Arial" panose="020B0604020202020204" pitchFamily="34" charset="0"/>
                <a:cs typeface="Arial" pitchFamily="34" charset="0"/>
              </a:rPr>
              <a:t>:</a:t>
            </a:r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287087" y="1491630"/>
                <a:ext cx="2762808" cy="828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id-ID" sz="2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id-ID" sz="2400" b="1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𝟐𝟕</m:t>
                              </m:r>
                              <m:sSup>
                                <m:sSupPr>
                                  <m:ctrlPr>
                                    <a:rPr lang="id-ID" sz="2400" b="1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2400" b="1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𝟐𝟏</m:t>
                              </m:r>
                            </m:e>
                            <m:e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𝟐𝟑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087" y="1491630"/>
                <a:ext cx="2762808" cy="82811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94366" y="2643758"/>
                <a:ext cx="1152303" cy="730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𝟐𝟑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66" y="2643758"/>
                <a:ext cx="1152303" cy="73013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267744" y="2545238"/>
                <a:ext cx="2804294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𝟐𝟕</m:t>
                      </m:r>
                      <m:sSup>
                        <m:sSupPr>
                          <m:ctrlPr>
                            <a:rPr lang="id-ID" sz="24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𝟐𝟑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545238"/>
                <a:ext cx="2804294" cy="8125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292080" y="2545238"/>
                <a:ext cx="2804293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𝟐𝟏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𝟐𝟕</m:t>
                      </m:r>
                      <m:sSup>
                        <m:sSupPr>
                          <m:ctrlPr>
                            <a:rPr lang="id-ID" sz="24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𝟐𝟑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545238"/>
                <a:ext cx="2804293" cy="8125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95536" y="3651870"/>
                <a:ext cx="2384307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</m:t>
                          </m:r>
                        </m:den>
                      </m:f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4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𝟐𝟑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651870"/>
                <a:ext cx="2384307" cy="8125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88545" y="3466370"/>
                <a:ext cx="2566985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𝟐𝟑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𝟐𝟏</m:t>
                              </m:r>
                            </m:num>
                            <m:den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𝟐𝟕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545" y="3466370"/>
                <a:ext cx="2566985" cy="118352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0413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160" y="632971"/>
            <a:ext cx="8962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2738" y="1028520"/>
                <a:ext cx="4181230" cy="3871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en-US" sz="20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    </a:t>
                </a:r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8" y="1028520"/>
                <a:ext cx="4181230" cy="387195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843808" y="4618226"/>
                <a:ext cx="24714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i="1" dirty="0">
                    <a:solidFill>
                      <a:srgbClr val="FF0000"/>
                    </a:solidFill>
                  </a:rPr>
                  <a:t>Ответ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;+∞)</m:t>
                    </m:r>
                  </m:oMath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4618226"/>
                <a:ext cx="2471446" cy="400110"/>
              </a:xfrm>
              <a:prstGeom prst="rect">
                <a:avLst/>
              </a:prstGeom>
              <a:blipFill>
                <a:blip r:embed="rId3"/>
                <a:stretch>
                  <a:fillRect l="-3077" t="-9091" b="-242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252931" y="1175462"/>
                <a:ext cx="3309612" cy="2859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𝟏𝟑</m:t>
                          </m:r>
                        </m:e>
                        <m:sup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𝟒𝟔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𝟏𝟑</m:t>
                          </m:r>
                        </m:e>
                        <m:sup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𝟐𝟓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US" sz="2000" b="1" i="1" dirty="0">
                  <a:solidFill>
                    <a:srgbClr val="00B050"/>
                  </a:solidFill>
                  <a:latin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𝟒𝟔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𝟒𝟔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𝟒𝟔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RU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𝟒𝟔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931" y="1175462"/>
                <a:ext cx="3309612" cy="28595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6372200" y="4034412"/>
                <a:ext cx="2782172" cy="6769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000" b="1" i="1" dirty="0" smtClean="0">
                          <a:solidFill>
                            <a:srgbClr val="FF0000"/>
                          </a:solidFill>
                        </a:rPr>
                        <m:t>Ответ</m:t>
                      </m:r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: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𝟒𝟔</m:t>
                              </m:r>
                            </m:num>
                            <m:den>
                              <m: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𝟐𝟓</m:t>
                              </m:r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;+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4034412"/>
                <a:ext cx="2782172" cy="676980"/>
              </a:xfrm>
              <a:prstGeom prst="rect">
                <a:avLst/>
              </a:prstGeom>
              <a:blipFill>
                <a:blip r:embed="rId5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70317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17" grpId="0" build="p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4160" y="632971"/>
                <a:ext cx="8962487" cy="8867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184.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1)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𝟖𝟒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en-US" sz="2400" b="1" i="1" dirty="0">
                  <a:solidFill>
                    <a:srgbClr val="0070C0"/>
                  </a:solidFill>
                  <a:latin typeface="Cambria Math"/>
                </a:endParaRPr>
              </a:p>
              <a:p>
                <a:pPr algn="ctr">
                  <a:lnSpc>
                    <a:spcPct val="125000"/>
                  </a:lnSpc>
                </a:pPr>
                <a:r>
                  <a:rPr lang="en-US" sz="2400" b="0" dirty="0">
                    <a:solidFill>
                      <a:srgbClr val="FF0000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𝟑𝟎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" y="632971"/>
                <a:ext cx="8962487" cy="886781"/>
              </a:xfrm>
              <a:prstGeom prst="rect">
                <a:avLst/>
              </a:prstGeom>
              <a:blipFill>
                <a:blip r:embed="rId2"/>
                <a:stretch>
                  <a:fillRect l="-1133" t="-4225" b="-1126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52915" y="1338611"/>
                <a:ext cx="3545304" cy="36797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20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b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𝟖𝟒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        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ru-RU" sz="2200" b="1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≤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𝟗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ru-RU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≥−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15" y="1338611"/>
                <a:ext cx="3545304" cy="36797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555776" y="4618226"/>
                <a:ext cx="24714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i="1" dirty="0">
                    <a:solidFill>
                      <a:srgbClr val="FF0000"/>
                    </a:solidFill>
                  </a:rPr>
                  <a:t>Ответ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∈(−∞;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]</m:t>
                    </m:r>
                  </m:oMath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618226"/>
                <a:ext cx="2471446" cy="400110"/>
              </a:xfrm>
              <a:prstGeom prst="rect">
                <a:avLst/>
              </a:prstGeom>
              <a:blipFill>
                <a:blip r:embed="rId4"/>
                <a:stretch>
                  <a:fillRect l="-2564" t="-9091" b="-242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508104" y="1500066"/>
                <a:ext cx="3309612" cy="3616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00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000" b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>
                  <a:solidFill>
                    <a:srgbClr val="00B050"/>
                  </a:solidFill>
                  <a:latin typeface="Cambria Math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1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         </m:t>
                    </m:r>
                    <m:sSub>
                      <m:sSubPr>
                        <m:ctrlPr>
                          <a:rPr lang="ru-RU" sz="1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</m:oMath>
                </a14:m>
                <a:r>
                  <a:rPr lang="en-US" sz="1800" b="1" dirty="0">
                    <a:solidFill>
                      <a:srgbClr val="7030A0"/>
                    </a:solidFill>
                  </a:rPr>
                  <a:t>6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ru-RU" sz="1800" b="1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&gt;</m:t>
                    </m:r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ru-RU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C0000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>
                        <a:solidFill>
                          <a:srgbClr val="C00000"/>
                        </a:solidFill>
                        <a:latin typeface="Cambria Math"/>
                      </a:rPr>
                      <m:t>−</m:t>
                    </m:r>
                    <m:r>
                      <a:rPr lang="en-US" sz="1800" b="1" i="1" smtClean="0">
                        <a:solidFill>
                          <a:srgbClr val="C00000"/>
                        </a:solidFill>
                        <a:latin typeface="Cambria Math"/>
                      </a:rPr>
                      <m:t>𝟔</m:t>
                    </m:r>
                  </m:oMath>
                </a14:m>
                <a:endParaRPr lang="en-US" sz="18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1800" b="1" i="0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ru-RU" sz="2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500066"/>
                <a:ext cx="3309612" cy="36166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6441124" y="4618226"/>
                <a:ext cx="254486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000" b="1" i="1" dirty="0" smtClean="0">
                          <a:solidFill>
                            <a:srgbClr val="FF0000"/>
                          </a:solidFill>
                        </a:rPr>
                        <m:t>Ответ</m:t>
                      </m:r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: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124" y="4618226"/>
                <a:ext cx="2544864" cy="400110"/>
              </a:xfrm>
              <a:prstGeom prst="rect">
                <a:avLst/>
              </a:prstGeom>
              <a:blipFill>
                <a:blip r:embed="rId6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1884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build="p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395" y="2904366"/>
            <a:ext cx="3312368" cy="197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33966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421" y="987439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Выполнить</a:t>
            </a:r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№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183</a:t>
            </a:r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2,8,12</a:t>
            </a:r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Стр.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56</a:t>
            </a:r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095423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647" y="761143"/>
            <a:ext cx="9036496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176.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какои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линии состоит график функции,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заданнои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параметричес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ком виде? Начертите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соответствующии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рисунок: </a:t>
            </a:r>
          </a:p>
          <a:p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044789" y="1512995"/>
                <a:ext cx="2589363" cy="1011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2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𝒔𝒊𝒏𝒕</m:t>
                              </m:r>
                            </m:e>
                            <m:e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𝒄𝒐𝒔𝒕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≤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≤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789" y="1512995"/>
                <a:ext cx="2589363" cy="10114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3459" y="2611767"/>
                <a:ext cx="1330428" cy="6769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𝒔𝒊𝒏𝒕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59" y="2611767"/>
                <a:ext cx="1330428" cy="6769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07182" y="3513364"/>
                <a:ext cx="1851789" cy="728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𝒄𝒐𝒔𝒕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82" y="3513364"/>
                <a:ext cx="1851789" cy="7283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096524" y="2518028"/>
                <a:ext cx="1943096" cy="773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524" y="2518028"/>
                <a:ext cx="1943096" cy="7738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236119" y="3291830"/>
                <a:ext cx="2511521" cy="949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119" y="3291830"/>
                <a:ext cx="2511521" cy="9498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83967" y="4469283"/>
                <a:ext cx="2500428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B05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67" y="4469283"/>
                <a:ext cx="2500428" cy="43858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731536" y="4175280"/>
                <a:ext cx="2830198" cy="928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36" y="4175280"/>
                <a:ext cx="2830198" cy="92858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940152" y="4475212"/>
                <a:ext cx="2457660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475212"/>
                <a:ext cx="2457660" cy="438582"/>
              </a:xfrm>
              <a:prstGeom prst="rect">
                <a:avLst/>
              </a:prstGeom>
              <a:blipFill rotWithShape="1">
                <a:blip r:embed="rId9"/>
                <a:stretch>
                  <a:fillRect b="-9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76505"/>
            <a:ext cx="2894734" cy="2338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218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7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27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СТЕПЕНЬ И ЕЕ СВОЙСТВА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90755" y="690308"/>
                <a:ext cx="902948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Степень с действительным числовым показателем обладает следующими свойствами 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≠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):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5" y="690308"/>
                <a:ext cx="9029484" cy="830997"/>
              </a:xfrm>
              <a:prstGeom prst="rect">
                <a:avLst/>
              </a:prstGeom>
              <a:blipFill>
                <a:blip r:embed="rId2"/>
                <a:stretch>
                  <a:fillRect l="-1124" t="-5970" r="-983" b="-134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512" y="1829050"/>
                <a:ext cx="25202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29050"/>
                <a:ext cx="252028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623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987824" y="1796311"/>
                <a:ext cx="25202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1796311"/>
                <a:ext cx="252028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623" t="-9333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868144" y="1796931"/>
                <a:ext cx="25202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1796931"/>
                <a:ext cx="252028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874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73932" y="2467280"/>
                <a:ext cx="285172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932" y="2467280"/>
                <a:ext cx="285172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419" t="-9333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694312" y="2266532"/>
                <a:ext cx="2347664" cy="785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2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p>
                        </m:sSup>
                      </m:den>
                    </m:f>
                  </m:oMath>
                </a14:m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312" y="2266532"/>
                <a:ext cx="2347664" cy="785536"/>
              </a:xfrm>
              <a:prstGeom prst="rect">
                <a:avLst/>
              </a:prstGeom>
              <a:blipFill rotWithShape="1">
                <a:blip r:embed="rId7"/>
                <a:stretch>
                  <a:fillRect l="-3896" b="-1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90755" y="3135478"/>
                <a:ext cx="8962487" cy="8759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&gt;0</m:t>
                    </m:r>
                    <m:r>
                      <a:rPr lang="ru-RU" sz="2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7) </a:t>
                </a:r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0 </m:t>
                    </m:r>
                    <m:r>
                      <a:rPr lang="ru-RU" sz="2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то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&lt;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  <m:r>
                      <a:rPr lang="ru-RU" sz="2200" b="1" i="0" smtClean="0">
                        <a:solidFill>
                          <a:srgbClr val="0070C0"/>
                        </a:solidFill>
                        <a:latin typeface="Cambria Math"/>
                      </a:rPr>
                      <m:t>                                       </m:t>
                    </m:r>
                  </m:oMath>
                </a14:m>
                <a:r>
                  <a:rPr lang="ru-RU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5" y="3135478"/>
                <a:ext cx="8962487" cy="875945"/>
              </a:xfrm>
              <a:prstGeom prst="rect">
                <a:avLst/>
              </a:prstGeom>
              <a:blipFill>
                <a:blip r:embed="rId8"/>
                <a:stretch>
                  <a:fillRect l="-992" t="-4286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90755" y="4074197"/>
                <a:ext cx="8969018" cy="8759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8) </a:t>
                </a:r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2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en-US" sz="22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&gt;1</m:t>
                    </m:r>
                    <m:r>
                      <a:rPr lang="ru-RU" sz="2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9) </a:t>
                </a:r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22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en-US" sz="22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0&lt;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&lt;1</m:t>
                    </m:r>
                    <m:r>
                      <a:rPr lang="ru-RU" sz="2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</a:t>
                </a:r>
                <a:endParaRPr lang="en-US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&lt;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                                       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   </m:t>
                        </m:r>
                        <m: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      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</m:oMath>
                </a14:m>
                <a:endParaRPr lang="en-US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5" y="4074197"/>
                <a:ext cx="8969018" cy="875945"/>
              </a:xfrm>
              <a:prstGeom prst="rect">
                <a:avLst/>
              </a:prstGeom>
              <a:blipFill>
                <a:blip r:embed="rId9"/>
                <a:stretch>
                  <a:fillRect l="-990" t="-4286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55573" y="741157"/>
                <a:ext cx="9036494" cy="525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Сравните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sup>
                    </m:sSup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3" y="741157"/>
                <a:ext cx="9036494" cy="525785"/>
              </a:xfrm>
              <a:prstGeom prst="rect">
                <a:avLst/>
              </a:prstGeom>
              <a:blipFill>
                <a:blip r:embed="rId2"/>
                <a:stretch>
                  <a:fillRect l="-1124" b="-2381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41836" y="1498432"/>
                <a:ext cx="8863969" cy="9788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как </a:t>
                </a:r>
                <a14:m>
                  <m:oMath xmlns:m="http://schemas.openxmlformats.org/officeDocument/2006/math">
                    <m:r>
                      <a:rPr lang="en-US" sz="22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2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sz="2200" i="1">
                        <a:solidFill>
                          <a:srgbClr val="FF0000"/>
                        </a:solidFill>
                        <a:latin typeface="Cambria Math"/>
                      </a:rPr>
                      <m:t>&lt;0</m:t>
                    </m:r>
                  </m:oMath>
                </a14:m>
                <a:r>
                  <a:rPr lang="ru-RU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свойству 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имеем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           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</m:oMath>
                </a14:m>
                <a:r>
                  <a:rPr lang="ru-RU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36" y="1498432"/>
                <a:ext cx="8863969" cy="978858"/>
              </a:xfrm>
              <a:prstGeom prst="rect">
                <a:avLst/>
              </a:prstGeom>
              <a:blipFill>
                <a:blip r:embed="rId3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04160" y="2499741"/>
                <a:ext cx="8901645" cy="718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Сравните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0,2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0,3</m:t>
                        </m:r>
                      </m:sup>
                    </m:sSup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" y="2499741"/>
                <a:ext cx="8901645" cy="718017"/>
              </a:xfrm>
              <a:prstGeom prst="rect">
                <a:avLst/>
              </a:prstGeom>
              <a:blipFill>
                <a:blip r:embed="rId4"/>
                <a:stretch>
                  <a:fillRect l="-1141" b="-51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35580" y="3467343"/>
                <a:ext cx="8838803" cy="1370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Так как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FF0000"/>
                        </a:solidFill>
                        <a:latin typeface="Cambria Math"/>
                      </a:rPr>
                      <m:t>0&lt;</m:t>
                    </m:r>
                    <m:f>
                      <m:fPr>
                        <m:ctrlPr>
                          <a:rPr lang="ru-RU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200" i="1">
                        <a:solidFill>
                          <a:srgbClr val="FF0000"/>
                        </a:solidFill>
                        <a:latin typeface="Cambria Math"/>
                      </a:rPr>
                      <m:t>&lt;1</m:t>
                    </m:r>
                  </m:oMath>
                </a14:m>
                <a:r>
                  <a:rPr lang="ru-RU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,то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en-US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80" y="3467343"/>
                <a:ext cx="8838803" cy="13709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6459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" y="22781"/>
            <a:ext cx="914399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1329" y="625200"/>
                <a:ext cx="9144000" cy="1138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Показательная функция и ее свойства</a:t>
                </a:r>
              </a:p>
              <a:p>
                <a:pPr algn="ctr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Функция вида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200" i="1">
                        <a:solidFill>
                          <a:srgbClr val="0070C0"/>
                        </a:solidFill>
                        <a:latin typeface="Cambria Math"/>
                      </a:rPr>
                      <m:t>𝑎</m:t>
                    </m:r>
                    <m:r>
                      <a:rPr lang="en-US" sz="2200" i="1">
                        <a:solidFill>
                          <a:srgbClr val="0070C0"/>
                        </a:solidFill>
                        <a:latin typeface="Cambria Math"/>
                      </a:rPr>
                      <m:t>&gt;0 ,</m:t>
                    </m:r>
                    <m:r>
                      <a:rPr lang="en-US" sz="2200" i="1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  <m:r>
                      <a:rPr lang="en-US" sz="2200" i="1">
                        <a:solidFill>
                          <a:srgbClr val="FF0000"/>
                        </a:solidFill>
                        <a:latin typeface="Cambria Math"/>
                      </a:rPr>
                      <m:t>≠1</m:t>
                    </m:r>
                  </m:oMath>
                </a14:m>
                <a:r>
                  <a:rPr lang="en-US" sz="22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называется показательной функцией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9" y="625200"/>
                <a:ext cx="9144000" cy="1138773"/>
              </a:xfrm>
              <a:prstGeom prst="rect">
                <a:avLst/>
              </a:prstGeom>
              <a:blipFill>
                <a:blip r:embed="rId2"/>
                <a:stretch>
                  <a:fillRect t="-4444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18833" y="3507529"/>
                <a:ext cx="8928992" cy="1454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Данная функция обладает следующими свойствами. 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область определения промежуток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(−∞;+∞)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область значений промежуток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;+∞</m:t>
                        </m:r>
                      </m:e>
                    </m:d>
                  </m:oMath>
                </a14:m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2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для всех</a:t>
                </a:r>
                <a:r>
                  <a:rPr lang="en-US" sz="22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&gt;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≠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22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справедливо</a:t>
                </a:r>
                <a:r>
                  <a:rPr lang="en-US" sz="22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ru-RU" sz="22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33" y="3507529"/>
                <a:ext cx="8928992" cy="1454244"/>
              </a:xfrm>
              <a:prstGeom prst="rect">
                <a:avLst/>
              </a:prstGeom>
              <a:blipFill>
                <a:blip r:embed="rId3"/>
                <a:stretch>
                  <a:fillRect l="-710" t="-2609" b="-69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/>
          <p:cNvSpPr/>
          <p:nvPr/>
        </p:nvSpPr>
        <p:spPr>
          <a:xfrm>
            <a:off x="-823" y="0"/>
            <a:ext cx="9144000" cy="6252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ПОКАЗАТЕЛЬНАЯ ФУНКЦИЯ И ЕЕ СВОЙСТВА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38" r="56005"/>
          <a:stretch/>
        </p:blipFill>
        <p:spPr bwMode="auto">
          <a:xfrm>
            <a:off x="539552" y="1920672"/>
            <a:ext cx="3167997" cy="155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238"/>
          <a:stretch/>
        </p:blipFill>
        <p:spPr bwMode="auto">
          <a:xfrm>
            <a:off x="5285718" y="1948639"/>
            <a:ext cx="3600400" cy="155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0" y="699542"/>
                <a:ext cx="910850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:r>
                  <a:rPr lang="ru-RU" sz="2400" b="1" dirty="0">
                    <a:solidFill>
                      <a:srgbClr val="00B0F0"/>
                    </a:solidFill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  <m:r>
                      <a:rPr lang="ru-RU" sz="24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 функция возрастающая</a:t>
                </a:r>
                <a:r>
                  <a:rPr lang="en-US" sz="2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&lt;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&lt;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ru-RU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то функция убывающая</a:t>
                </a: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99542"/>
                <a:ext cx="9108501" cy="830997"/>
              </a:xfrm>
              <a:prstGeom prst="rect">
                <a:avLst/>
              </a:prstGeom>
              <a:blipFill>
                <a:blip r:embed="rId3"/>
                <a:stretch>
                  <a:fillRect l="-975" t="-6061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2"/>
          <p:cNvSpPr/>
          <p:nvPr/>
        </p:nvSpPr>
        <p:spPr>
          <a:xfrm>
            <a:off x="-823" y="0"/>
            <a:ext cx="9144000" cy="627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ПОКАЗАТЕЛЬНАЯ ФУНКЦИЯ И ЕЕ СВОЙСТВА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72007" y="1610852"/>
                <a:ext cx="9036494" cy="8846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177.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ru-RU" sz="2400" b="1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2400" b="1" i="1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</a:rPr>
                                          <m:t>𝟑</m:t>
                                        </m:r>
                                      </m:e>
                                    </m:rad>
                                  </m:e>
                                </m:d>
                              </m:e>
                              <m:sup>
                                <m:rad>
                                  <m:radPr>
                                    <m:degHide m:val="on"/>
                                    <m:ctrlPr>
                                      <a:rPr lang="en-US" sz="24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b="1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</m:rad>
                              </m:sup>
                            </m:sSup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  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𝟗</m:t>
                        </m:r>
                      </m:e>
                      <m:sup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dirty="0">
                    <a:solidFill>
                      <a:srgbClr val="7030A0"/>
                    </a:solidFill>
                  </a:rPr>
                  <a:t>3)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 (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ad>
                              <m:radPr>
                                <m:ctrlPr>
                                  <a:rPr lang="ru-RU" sz="2400" b="1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a:rPr lang="en-US" sz="24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24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e>
                            </m:rad>
                          </m:sup>
                        </m:s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ad>
                          <m:rad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</m:oMath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7" y="1610852"/>
                <a:ext cx="9036494" cy="884601"/>
              </a:xfrm>
              <a:prstGeom prst="rect">
                <a:avLst/>
              </a:prstGeom>
              <a:blipFill>
                <a:blip r:embed="rId4"/>
                <a:stretch>
                  <a:fillRect l="-982" b="-985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557806" y="2501999"/>
                <a:ext cx="8064896" cy="6699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2∙</m:t>
                            </m:r>
                          </m:e>
                        </m:rad>
                        <m:rad>
                          <m:radPr>
                            <m:degHide m:val="on"/>
                            <m:ctrlPr>
                              <a:rPr lang="ru-R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</m:rad>
                      </m:sup>
                    </m:sSup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i="1" smtClean="0">
                        <a:solidFill>
                          <a:srgbClr val="002060"/>
                        </a:solidFill>
                        <a:latin typeface="Cambria Math"/>
                      </a:rPr>
                      <m:t>3</m:t>
                    </m:r>
                  </m:oMath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06" y="2501999"/>
                <a:ext cx="8064896" cy="669927"/>
              </a:xfrm>
              <a:prstGeom prst="rect">
                <a:avLst/>
              </a:prstGeom>
              <a:blipFill>
                <a:blip r:embed="rId5"/>
                <a:stretch>
                  <a:fillRect b="-148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79512" y="3311658"/>
                <a:ext cx="8856984" cy="6637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600" b="1" dirty="0">
                    <a:solidFill>
                      <a:srgbClr val="00B0F0"/>
                    </a:solidFill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𝟗</m:t>
                        </m:r>
                      </m:e>
                      <m:sup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sSup>
                          <m:sSupPr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ad>
                              <m:radPr>
                                <m:degHide m:val="on"/>
                                <m:ctrlPr>
                                  <a:rPr lang="ru-RU" sz="2600" b="1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600" b="1" i="1">
                                    <a:solidFill>
                                      <a:srgbClr val="00B0F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e>
                            </m:rad>
                          </m:sup>
                        </m:sSup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sz="26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26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11658"/>
                <a:ext cx="8856984" cy="663708"/>
              </a:xfrm>
              <a:prstGeom prst="rect">
                <a:avLst/>
              </a:prstGeom>
              <a:blipFill rotWithShape="1">
                <a:blip r:embed="rId6"/>
                <a:stretch>
                  <a:fillRect l="-275" b="-229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51517" y="3980159"/>
                <a:ext cx="8856984" cy="8389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600" b="1" dirty="0">
                    <a:solidFill>
                      <a:srgbClr val="7030A0"/>
                    </a:solidFill>
                  </a:rPr>
                  <a:t>3)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 (</m:t>
                            </m:r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ad>
                              <m:radPr>
                                <m:ctrlPr>
                                  <a:rPr lang="ru-RU" sz="2600" b="1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a:rPr lang="en-US" sz="26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26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e>
                            </m:rad>
                          </m:sup>
                        </m:sSup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𝟒</m:t>
                            </m:r>
                          </m:e>
                        </m:rad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∙</m:t>
                        </m:r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∙</m:t>
                            </m:r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𝟖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𝟒</m:t>
                    </m:r>
                  </m:oMath>
                </a14:m>
                <a:endParaRPr lang="ru-RU" sz="26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7" y="3980159"/>
                <a:ext cx="8856984" cy="838948"/>
              </a:xfrm>
              <a:prstGeom prst="rect">
                <a:avLst/>
              </a:prstGeom>
              <a:blipFill rotWithShape="1">
                <a:blip r:embed="rId7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/>
      <p:bldP spid="3" grpId="0"/>
      <p:bldP spid="11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6404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-97045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53755" y="717904"/>
                <a:ext cx="9036494" cy="7264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178.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Сравните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2400" b="1" dirty="0">
                    <a:solidFill>
                      <a:srgbClr val="7030A0"/>
                    </a:solidFill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ru-RU" sz="2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dirty="0">
                    <a:solidFill>
                      <a:srgbClr val="002060"/>
                    </a:solidFill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)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𝟔</m:t>
                            </m:r>
                          </m:e>
                        </m:rad>
                      </m:sup>
                    </m:sSup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r>
                      <a:rPr lang="ru-RU" sz="24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00B0F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B0F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 </m:t>
                        </m:r>
                      </m:sup>
                    </m:sSup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5" y="717904"/>
                <a:ext cx="9036494" cy="726417"/>
              </a:xfrm>
              <a:prstGeom prst="rect">
                <a:avLst/>
              </a:prstGeom>
              <a:blipFill>
                <a:blip r:embed="rId3"/>
                <a:stretch>
                  <a:fillRect l="-1124" b="-86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23528" y="1419622"/>
                <a:ext cx="3723520" cy="7300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ru-RU" sz="2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и</m:t>
                    </m:r>
                  </m:oMath>
                </a14:m>
                <a:r>
                  <a:rPr lang="en-US" sz="22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=</m:t>
                        </m:r>
                        <m:d>
                          <m:dPr>
                            <m:ctrlPr>
                              <a:rPr lang="en-US" sz="22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9622"/>
                <a:ext cx="3723520" cy="730072"/>
              </a:xfrm>
              <a:prstGeom prst="rect">
                <a:avLst/>
              </a:prstGeom>
              <a:blipFill>
                <a:blip r:embed="rId4"/>
                <a:stretch>
                  <a:fillRect l="-340" b="-169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60831" y="2067694"/>
                <a:ext cx="8784976" cy="7300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0&lt;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&lt;1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sz="2200" i="1">
                        <a:latin typeface="Cambria Math"/>
                      </a:rPr>
                      <m:t>&gt;0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 то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2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sup>
                    </m:sSup>
                    <m:r>
                      <a:rPr lang="en-US" sz="2200" i="1">
                        <a:latin typeface="Cambria Math"/>
                      </a:rPr>
                      <m:t>&lt;</m:t>
                    </m:r>
                  </m:oMath>
                </a14:m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2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31" y="2067694"/>
                <a:ext cx="8784976" cy="730072"/>
              </a:xfrm>
              <a:prstGeom prst="rect">
                <a:avLst/>
              </a:prstGeom>
              <a:blipFill>
                <a:blip r:embed="rId5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222538" y="2767913"/>
                <a:ext cx="1445331" cy="494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ru-RU" sz="2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sup>
                      </m:sSup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2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538" y="2767913"/>
                <a:ext cx="1445331" cy="494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60831" y="2988396"/>
                <a:ext cx="2343590" cy="8620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2) </m:t>
                      </m:r>
                      <m:sSup>
                        <m:sSupPr>
                          <m:ctrlPr>
                            <a:rPr lang="ru-RU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ad>
                            <m:radPr>
                              <m:degHide m:val="on"/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sup>
                      </m:sSup>
                      <m:r>
                        <a:rPr lang="en-US" sz="2200" i="1">
                          <a:latin typeface="Cambria Math"/>
                        </a:rPr>
                        <m:t> 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</a:rPr>
                        <m:t>и</m:t>
                      </m:r>
                      <m:r>
                        <a:rPr lang="en-US" sz="2200" b="0" i="1" smtClean="0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31" y="2988396"/>
                <a:ext cx="2343590" cy="862031"/>
              </a:xfrm>
              <a:prstGeom prst="rect">
                <a:avLst/>
              </a:prstGeom>
              <a:blipFill>
                <a:blip r:embed="rId7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79514" y="3972512"/>
                <a:ext cx="8784976" cy="7300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</a:rPr>
                      <m:t>0&lt;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&lt;1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6</m:t>
                        </m:r>
                      </m:e>
                    </m:rad>
                    <m:r>
                      <a:rPr lang="en-US" sz="2200" i="1">
                        <a:latin typeface="Cambria Math"/>
                      </a:rPr>
                      <m:t>&gt;0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𝟔</m:t>
                            </m:r>
                          </m:e>
                        </m:rad>
                      </m:sup>
                    </m:sSup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&lt;</m:t>
                    </m:r>
                  </m:oMath>
                </a14:m>
                <a:r>
                  <a:rPr lang="en-US" sz="2200" b="1" i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 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4" y="3972512"/>
                <a:ext cx="8784976" cy="730072"/>
              </a:xfrm>
              <a:prstGeom prst="rect">
                <a:avLst/>
              </a:prstGeom>
              <a:blipFill>
                <a:blip r:embed="rId8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30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3791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978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71013" y="718864"/>
                <a:ext cx="9036494" cy="788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179.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Сравните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b="1" dirty="0">
                    <a:solidFill>
                      <a:srgbClr val="0070C0"/>
                    </a:solidFill>
                  </a:rPr>
                  <a:t>и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3" y="718864"/>
                <a:ext cx="9036494" cy="788870"/>
              </a:xfrm>
              <a:prstGeom prst="rect">
                <a:avLst/>
              </a:prstGeom>
              <a:blipFill>
                <a:blip r:embed="rId3"/>
                <a:stretch>
                  <a:fillRect l="-982"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5495" y="1609328"/>
                <a:ext cx="9054753" cy="536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000" i="1">
                        <a:latin typeface="Cambria Math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</a:rPr>
                          <m:t>2 </m:t>
                        </m:r>
                      </m:e>
                    </m:rad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000" i="1">
                        <a:latin typeface="Cambria Math"/>
                      </a:rPr>
                      <m:t> −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000" i="1">
                        <a:latin typeface="Cambria Math"/>
                      </a:rPr>
                      <m:t>&lt;0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а так же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0&lt;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" y="1609328"/>
                <a:ext cx="9054753" cy="536942"/>
              </a:xfrm>
              <a:prstGeom prst="rect">
                <a:avLst/>
              </a:prstGeom>
              <a:blipFill>
                <a:blip r:embed="rId4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478241" y="2148436"/>
                <a:ext cx="2369238" cy="903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241" y="2148436"/>
                <a:ext cx="2369238" cy="90383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3003798"/>
                <a:ext cx="898274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180.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/>
                  <a:t>Определите, возрастают или убывают функции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003798"/>
                <a:ext cx="8982744" cy="830997"/>
              </a:xfrm>
              <a:prstGeom prst="rect">
                <a:avLst/>
              </a:prstGeom>
              <a:blipFill>
                <a:blip r:embed="rId6"/>
                <a:stretch>
                  <a:fillRect l="-1130" t="-6061" b="-121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97258" y="3939902"/>
                <a:ext cx="878497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≠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58" y="3939902"/>
                <a:ext cx="8784976" cy="553998"/>
              </a:xfrm>
              <a:prstGeom prst="rect">
                <a:avLst/>
              </a:prstGeom>
              <a:blipFill>
                <a:blip r:embed="rId7"/>
                <a:stretch>
                  <a:fillRect b="-2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42975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17128</TotalTime>
  <Words>1421</Words>
  <Application>Microsoft Macintosh PowerPoint</Application>
  <PresentationFormat>Экран (16:9)</PresentationFormat>
  <Paragraphs>199</Paragraphs>
  <Slides>22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 Math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1391</cp:revision>
  <dcterms:created xsi:type="dcterms:W3CDTF">2020-04-09T07:32:19Z</dcterms:created>
  <dcterms:modified xsi:type="dcterms:W3CDTF">2021-02-17T22:42:18Z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