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58" r:id="rId3"/>
    <p:sldId id="1659" r:id="rId4"/>
    <p:sldId id="1641" r:id="rId5"/>
    <p:sldId id="1645" r:id="rId6"/>
    <p:sldId id="1617" r:id="rId7"/>
    <p:sldId id="1646" r:id="rId8"/>
    <p:sldId id="1647" r:id="rId9"/>
    <p:sldId id="1656" r:id="rId10"/>
    <p:sldId id="1657" r:id="rId11"/>
    <p:sldId id="1655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4349" autoAdjust="0"/>
  </p:normalViewPr>
  <p:slideViewPr>
    <p:cSldViewPr>
      <p:cViewPr varScale="1">
        <p:scale>
          <a:sx n="138" d="100"/>
          <a:sy n="138" d="100"/>
        </p:scale>
        <p:origin x="960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96256" y="1912696"/>
            <a:ext cx="6061029" cy="324118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  <a:endParaRPr lang="en-US" sz="36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9189">
              <a:spcBef>
                <a:spcPts val="175"/>
              </a:spcBef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ГРАФИКИ ПРОСТЫХ ФУНКЦИЙ, ЗАДАННЫХ В ПАРАМЕТРИЧЕСКОМ ВИДЕ</a:t>
            </a:r>
          </a:p>
          <a:p>
            <a:pPr marL="29189">
              <a:lnSpc>
                <a:spcPts val="3099"/>
              </a:lnSpc>
              <a:spcBef>
                <a:spcPts val="175"/>
              </a:spcBef>
            </a:pPr>
            <a:endParaRPr lang="ru-RU" sz="32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0507" y="1958390"/>
            <a:ext cx="545553" cy="4693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7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8" y="361576"/>
            <a:ext cx="194421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94421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451662" y="463569"/>
            <a:ext cx="208823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9" y="2571750"/>
            <a:ext cx="19001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260A9911-9FDC-8C4F-8C60-78022D713B92}"/>
              </a:ext>
            </a:extLst>
          </p:cNvPr>
          <p:cNvSpPr/>
          <p:nvPr/>
        </p:nvSpPr>
        <p:spPr>
          <a:xfrm>
            <a:off x="319506" y="2555613"/>
            <a:ext cx="545553" cy="204792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206" y="911347"/>
            <a:ext cx="910850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175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какои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линии состоит график функции,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заданнои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параметри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ческом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виде? Начертите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соответствующии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рисунок </a:t>
            </a:r>
          </a:p>
          <a:p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47562" y="1780712"/>
                <a:ext cx="2031582" cy="1021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/>
                          <a:cs typeface="Arial" panose="020B0604020202020204" pitchFamily="34" charset="0"/>
                        </a:rPr>
                        <m:t>1)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=7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𝑠𝑖𝑛𝑡</m:t>
                              </m:r>
                            </m:e>
                            <m:e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=7 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𝑐𝑜𝑠𝑡</m:t>
                              </m:r>
                            </m:e>
                            <m:e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0≤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≤2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2" y="1780712"/>
                <a:ext cx="2031582" cy="10219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420299" y="1727877"/>
                <a:ext cx="6544189" cy="583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𝒔𝒊𝒏𝒕</m:t>
                    </m:r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uz-Latn-UZ" sz="2400" i="1">
                        <a:latin typeface="Cambria Math"/>
                      </a:rPr>
                      <m:t> </m:t>
                    </m:r>
                  </m:oMath>
                </a14:m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𝒄𝒐𝒔𝒕</m:t>
                    </m:r>
                    <m:r>
                      <a:rPr lang="uz-Latn-UZ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299" y="1727877"/>
                <a:ext cx="6544189" cy="583558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48629" y="2985938"/>
                <a:ext cx="2779800" cy="497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𝒕</m:t>
                      </m:r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𝒄𝒐𝒔𝒕</m:t>
                          </m:r>
                        </m:e>
                        <m:sup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9" y="2985938"/>
                <a:ext cx="2779800" cy="4971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302100" y="2818234"/>
                <a:ext cx="2471189" cy="812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z-Latn-UZ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z-Latn-UZ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00" y="2818234"/>
                <a:ext cx="2471189" cy="8125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084168" y="2787905"/>
                <a:ext cx="2024913" cy="84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𝟒𝟗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𝟒𝟗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787905"/>
                <a:ext cx="2024913" cy="8428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85117" y="3772651"/>
                <a:ext cx="3981297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𝟒𝟗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17" y="3772651"/>
                <a:ext cx="3981297" cy="470000"/>
              </a:xfrm>
              <a:prstGeom prst="rect">
                <a:avLst/>
              </a:prstGeom>
              <a:blipFill rotWithShape="1">
                <a:blip r:embed="rId8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651640" y="3772651"/>
                <a:ext cx="327653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,  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40" y="3772651"/>
                <a:ext cx="3276538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588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34" y="2008358"/>
            <a:ext cx="4907530" cy="27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35007" y="182459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419" y="1018262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Выполнить</a:t>
            </a:r>
            <a:r>
              <a:rPr lang="ru-RU" sz="2800" b="1" dirty="0">
                <a:solidFill>
                  <a:srgbClr val="7030A0"/>
                </a:solidFill>
              </a:rPr>
              <a:t> № </a:t>
            </a:r>
            <a:r>
              <a:rPr lang="en-US" sz="2800" b="1" dirty="0">
                <a:solidFill>
                  <a:srgbClr val="7030A0"/>
                </a:solidFill>
              </a:rPr>
              <a:t>174-176</a:t>
            </a:r>
            <a:r>
              <a:rPr lang="ru-RU" sz="2800" b="1" dirty="0">
                <a:solidFill>
                  <a:srgbClr val="7030A0"/>
                </a:solidFill>
              </a:rPr>
              <a:t> (четные)</a:t>
            </a:r>
            <a:endParaRPr lang="en-US" sz="2800" b="1" dirty="0"/>
          </a:p>
          <a:p>
            <a:pPr algn="ctr"/>
            <a:r>
              <a:rPr lang="ru-RU" sz="2800" b="1" dirty="0"/>
              <a:t>Стр. </a:t>
            </a:r>
            <a:r>
              <a:rPr lang="en-US" sz="2800" b="1" dirty="0">
                <a:solidFill>
                  <a:srgbClr val="7030A0"/>
                </a:solidFill>
              </a:rPr>
              <a:t>53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109503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107504" y="830302"/>
                <a:ext cx="8856984" cy="8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170.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С помощью графика функции </a:t>
                </a:r>
                <a14:m>
                  <m:oMath xmlns:m="http://schemas.openxmlformats.org/officeDocument/2006/math"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 (</m:t>
                    </m:r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id-ID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id-ID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постройте графики следующих функций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 ( 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) +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</m:oMath>
                </a14:m>
                <a:endParaRPr lang="ru-RU" sz="24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30302"/>
                <a:ext cx="8856984" cy="847668"/>
              </a:xfrm>
              <a:prstGeom prst="rect">
                <a:avLst/>
              </a:prstGeom>
              <a:blipFill>
                <a:blip r:embed="rId2"/>
                <a:stretch>
                  <a:fillRect l="-1144" t="-4478" r="-1860" b="-149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7504" y="1811222"/>
                <a:ext cx="3296736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11222"/>
                <a:ext cx="3296736" cy="438582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491880" y="1811222"/>
                <a:ext cx="3265446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811222"/>
                <a:ext cx="3265446" cy="438582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252299" y="2269710"/>
                <a:ext cx="2645917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299" y="2269710"/>
                <a:ext cx="2645917" cy="438582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r="27783"/>
          <a:stretch/>
        </p:blipFill>
        <p:spPr bwMode="auto">
          <a:xfrm>
            <a:off x="971600" y="2845299"/>
            <a:ext cx="3168352" cy="227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2" r="26284"/>
          <a:stretch/>
        </p:blipFill>
        <p:spPr bwMode="auto">
          <a:xfrm>
            <a:off x="5396956" y="2629601"/>
            <a:ext cx="3240360" cy="232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694177" y="2190376"/>
                <a:ext cx="3149645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77" y="2190376"/>
                <a:ext cx="3149645" cy="438582"/>
              </a:xfrm>
              <a:prstGeom prst="rect">
                <a:avLst/>
              </a:prstGeom>
              <a:blipFill rotWithShape="1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83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107504" y="830302"/>
                <a:ext cx="8930433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170.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С помощью графика функции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(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id-ID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постройте графики следующих функций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 =</m:t>
                    </m:r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id-ID" sz="2400" b="1" i="1" dirty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id-ID" sz="2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id-ID" sz="2400" b="1" i="1" dirty="0">
                            <a:solidFill>
                              <a:srgbClr val="00B0F0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id-ID" sz="2400" b="1" i="1" dirty="0">
                            <a:solidFill>
                              <a:srgbClr val="00B0F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30302"/>
                <a:ext cx="8930433" cy="839332"/>
              </a:xfrm>
              <a:prstGeom prst="rect">
                <a:avLst/>
              </a:prstGeom>
              <a:blipFill>
                <a:blip r:embed="rId2"/>
                <a:stretch>
                  <a:fillRect l="-1136" t="-4478" r="-142" b="-149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7504" y="1811222"/>
                <a:ext cx="3296736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11222"/>
                <a:ext cx="3296736" cy="438582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491880" y="1811222"/>
                <a:ext cx="3265446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811222"/>
                <a:ext cx="3265446" cy="438582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252299" y="2269710"/>
                <a:ext cx="2645917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299" y="2269710"/>
                <a:ext cx="2645917" cy="438582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r="27783"/>
          <a:stretch/>
        </p:blipFill>
        <p:spPr bwMode="auto">
          <a:xfrm>
            <a:off x="971600" y="2845299"/>
            <a:ext cx="3168352" cy="227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498378" y="2191019"/>
                <a:ext cx="3539559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id-ID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78" y="2191019"/>
                <a:ext cx="3539559" cy="438582"/>
              </a:xfrm>
              <a:prstGeom prst="rect">
                <a:avLst/>
              </a:prstGeom>
              <a:blipFill rotWithShape="1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91" y="2703095"/>
            <a:ext cx="3776277" cy="235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8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36512" y="-11658"/>
            <a:ext cx="9180512" cy="98685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9189" algn="ctr">
              <a:lnSpc>
                <a:spcPts val="3099"/>
              </a:lnSpc>
              <a:spcBef>
                <a:spcPts val="175"/>
              </a:spcBef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105080" y="1054991"/>
                <a:ext cx="8909616" cy="14465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ru-RU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Пусть координаты </a:t>
                </a:r>
                <a14:m>
                  <m:oMath xmlns:m="http://schemas.openxmlformats.org/officeDocument/2006/math"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altLang="ru-RU" sz="22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ru-RU" sz="22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en-US" altLang="ru-RU" sz="22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)  </m:t>
                    </m:r>
                  </m:oMath>
                </a14:m>
                <a:r>
                  <a:rPr kumimoji="0" lang="ru-RU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материальной точки</a:t>
                </a:r>
                <a:r>
                  <a:rPr kumimoji="0" lang="ru-RU" altLang="ru-RU" sz="2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зависят от параметра</a:t>
                </a:r>
                <a:r>
                  <a:rPr kumimoji="0" lang="en-US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kumimoji="0" lang="ru-RU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kumimoji="0" lang="ru-RU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altLang="ru-RU" sz="22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kumimoji="0" lang="en-US" altLang="ru-RU" sz="22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ru-RU" sz="2200" b="0" i="1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ψ</m:t>
                    </m:r>
                    <m:d>
                      <m:dPr>
                        <m:ctrlPr>
                          <a:rPr kumimoji="0" lang="en-US" altLang="ru-RU" sz="22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ru-RU" sz="22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kumimoji="0" lang="ru-RU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ru-RU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Каким будет множество точек </a:t>
                </a:r>
                <a14:m>
                  <m:oMath xmlns:m="http://schemas.openxmlformats.org/officeDocument/2006/math">
                    <m:r>
                      <a:rPr lang="en-US" altLang="ru-RU" sz="2200" dirty="0"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ru-RU" sz="2200" i="1" dirty="0"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altLang="ru-RU" sz="2200" i="1" dirty="0"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ru-RU" sz="2200" i="1" dirty="0"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altLang="ru-RU" sz="2200" dirty="0"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200" dirty="0"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ψ</m:t>
                    </m:r>
                    <m:r>
                      <a:rPr lang="en-US" altLang="ru-RU" sz="2200" i="1" dirty="0"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ru-RU" sz="2200" i="1" dirty="0"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ru-RU" sz="2200" i="1" dirty="0">
                        <a:latin typeface="Cambria Math"/>
                        <a:ea typeface="Calibri" pitchFamily="34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en-US" altLang="ru-RU" sz="2200" dirty="0"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200" dirty="0"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при изменении </a:t>
                </a:r>
                <a14:m>
                  <m:oMath xmlns:m="http://schemas.openxmlformats.org/officeDocument/2006/math">
                    <m:r>
                      <a:rPr lang="en-US" altLang="ru-RU" sz="2200" i="1" dirty="0"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kumimoji="0" lang="ru-RU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в некотором промежутке</a:t>
                </a:r>
                <a:r>
                  <a:rPr kumimoji="0" lang="en-US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kumimoji="0" lang="uz-Cyrl-UZ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?</a:t>
                </a:r>
                <a:r>
                  <a:rPr kumimoji="0" lang="en-US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Это множество называем</a:t>
                </a:r>
                <a:r>
                  <a:rPr kumimoji="0" lang="ru-RU" altLang="ru-RU" sz="2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 графиком функции, заданной в параметрическом виде</a:t>
                </a:r>
                <a:r>
                  <a:rPr kumimoji="0" lang="ru-RU" altLang="ru-RU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.</a:t>
                </a:r>
                <a:endParaRPr kumimoji="0" lang="en-US" altLang="ru-RU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80" y="1054991"/>
                <a:ext cx="8909616" cy="1446550"/>
              </a:xfrm>
              <a:prstGeom prst="rect">
                <a:avLst/>
              </a:prstGeom>
              <a:blipFill>
                <a:blip r:embed="rId2"/>
                <a:stretch>
                  <a:fillRect l="-142" t="-2632" r="-1282" b="-877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29304" y="2501541"/>
                <a:ext cx="8909616" cy="1863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uz-Latn-UZ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uz-Latn-UZ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Координаты материальной точки заданы в параметрическом виде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𝐲</m:t>
                            </m:r>
                            <m:r>
                              <a:rPr lang="uz-Latn-UZ" sz="2200" b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𝟓𝐭</m:t>
                            </m:r>
                            <m:r>
                              <a:rPr lang="uz-Latn-UZ" sz="2200" b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𝟖</m:t>
                            </m:r>
                          </m:e>
                        </m:eqArr>
                      </m:e>
                    </m:d>
                  </m:oMath>
                </a14:m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Найдите линию (траекторию) материальной точки, начерченную этой материальной точкой в течение движения. 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4" y="2501541"/>
                <a:ext cx="8909616" cy="1863202"/>
              </a:xfrm>
              <a:prstGeom prst="rect">
                <a:avLst/>
              </a:prstGeom>
              <a:blipFill>
                <a:blip r:embed="rId3"/>
                <a:stretch>
                  <a:fillRect l="-15100" t="-54054" b="-1114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-324544" y="4364743"/>
                <a:ext cx="8775289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Из уравнений найдем параметр</a:t>
                </a:r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2400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uz-Latn-UZ" sz="2400" i="1">
                        <a:latin typeface="Cambria Math"/>
                      </a:rPr>
                      <m:t> </m:t>
                    </m:r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z-Latn-UZ" sz="2400" i="1">
                        <a:latin typeface="Cambria Math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и</m:t>
                    </m:r>
                    <m:r>
                      <a:rPr lang="uz-Latn-UZ" sz="2400" i="1">
                        <a:latin typeface="Cambria Math"/>
                      </a:rPr>
                      <m:t> </m:t>
                    </m:r>
                    <m:r>
                      <a:rPr lang="uz-Latn-UZ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</m:t>
                    </m:r>
                    <m:r>
                      <a:rPr lang="uz-Latn-UZ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uz-Latn-U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uz-Latn-UZ" sz="24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z-Latn-UZ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544" y="4364743"/>
                <a:ext cx="8775289" cy="625877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59531" y="38057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>
              <a:spcBef>
                <a:spcPts val="175"/>
              </a:spcBef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ГРАФИКИ ПРОСТЫХ ФУНКЦИЙ, ЗАДАННЫХ В ПАРАМЕТРИЧЕСКОМ ВИДЕ</a:t>
            </a:r>
          </a:p>
        </p:txBody>
      </p:sp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4578" y="30028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31"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9257" y="995956"/>
                <a:ext cx="2655466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57" y="995956"/>
                <a:ext cx="2655466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619375" y="5981700"/>
            <a:ext cx="161925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932040" y="1180892"/>
                <a:ext cx="30712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i="1">
                          <a:latin typeface="Cambria Math"/>
                        </a:rPr>
                        <m:t>5</m:t>
                      </m:r>
                      <m:r>
                        <a:rPr lang="uz-Latn-UZ" sz="2400" i="1">
                          <a:latin typeface="Cambria Math"/>
                        </a:rPr>
                        <m:t>𝑥</m:t>
                      </m:r>
                      <m:r>
                        <a:rPr lang="uz-Latn-UZ" sz="2400" i="1">
                          <a:latin typeface="Cambria Math"/>
                        </a:rPr>
                        <m:t>−5=3</m:t>
                      </m:r>
                      <m:r>
                        <a:rPr lang="uz-Latn-UZ" sz="2400" i="1">
                          <a:latin typeface="Cambria Math"/>
                        </a:rPr>
                        <m:t>𝑦</m:t>
                      </m:r>
                      <m:r>
                        <a:rPr lang="uz-Latn-UZ" sz="2400" i="1">
                          <a:latin typeface="Cambria Math"/>
                        </a:rPr>
                        <m:t>−24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180892"/>
                <a:ext cx="307120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82510" y="1180892"/>
                <a:ext cx="13277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0" y="1180892"/>
                <a:ext cx="132773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3043" y="2038788"/>
                <a:ext cx="27717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i="1">
                          <a:latin typeface="Cambria Math"/>
                        </a:rPr>
                        <m:t>5</m:t>
                      </m:r>
                      <m:r>
                        <a:rPr lang="uz-Latn-UZ" sz="2400" i="1">
                          <a:latin typeface="Cambria Math"/>
                        </a:rPr>
                        <m:t>𝑥</m:t>
                      </m:r>
                      <m:r>
                        <a:rPr lang="uz-Latn-UZ" sz="2400" i="1">
                          <a:latin typeface="Cambria Math"/>
                        </a:rPr>
                        <m:t>−3</m:t>
                      </m:r>
                      <m:r>
                        <a:rPr lang="uz-Latn-UZ" sz="2400" i="1">
                          <a:latin typeface="Cambria Math"/>
                        </a:rPr>
                        <m:t>𝑦</m:t>
                      </m:r>
                      <m:r>
                        <a:rPr lang="uz-Latn-UZ" sz="2400" i="1">
                          <a:latin typeface="Cambria Math"/>
                        </a:rPr>
                        <m:t>+19=0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3" y="2038788"/>
                <a:ext cx="277176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059832" y="2083716"/>
                <a:ext cx="25922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𝟑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𝟓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𝟏𝟗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083716"/>
                <a:ext cx="259228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652120" y="1872779"/>
                <a:ext cx="216024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𝟏𝟗</m:t>
                          </m:r>
                        </m:num>
                        <m:den>
                          <m: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872779"/>
                <a:ext cx="2160240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114435" y="2787774"/>
                <a:ext cx="8909616" cy="1186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2.</a:t>
                </a:r>
                <a:r>
                  <a:rPr lang="uz-Latn-UZ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Какой линией будет график функции, заданной в параметрическом виде:</a:t>
                </a:r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uz-Latn-UZ" sz="22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𝒔𝒊𝒏𝒕</m:t>
                            </m:r>
                          </m:e>
                          <m:e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uz-Latn-UZ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𝒄𝒐𝒔𝒕</m:t>
                            </m:r>
                          </m:e>
                        </m:eqArr>
                      </m:e>
                    </m:d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35" y="2787774"/>
                <a:ext cx="8909616" cy="1186094"/>
              </a:xfrm>
              <a:prstGeom prst="rect">
                <a:avLst/>
              </a:prstGeom>
              <a:blipFill>
                <a:blip r:embed="rId8"/>
                <a:stretch>
                  <a:fillRect l="-997" t="-113830" b="-2053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15685" y="3939902"/>
                <a:ext cx="8772531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Из данных равенств получим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B050"/>
                        </a:solidFill>
                        <a:latin typeface="Cambria Math"/>
                      </a:rPr>
                      <m:t>𝒔𝒊𝒏𝒕</m:t>
                    </m:r>
                    <m:r>
                      <a:rPr lang="en-US" sz="22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, </m:t>
                    </m:r>
                    <m:r>
                      <a:rPr lang="en-US" sz="2200" b="1" i="1" smtClean="0">
                        <a:latin typeface="Cambria Math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𝒄𝒐𝒔𝒕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5" y="3939902"/>
                <a:ext cx="8772531" cy="581378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230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  <p:bldP spid="18" grpId="0"/>
      <p:bldP spid="19" grpId="0"/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Bir</a:t>
            </a:r>
            <a:r>
              <a:rPr lang="en-US" sz="2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2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2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2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1" y="-19050"/>
            <a:ext cx="9144000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93501" y="1111661"/>
                <a:ext cx="261959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01" y="1111661"/>
                <a:ext cx="2619598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03084" y="2715766"/>
                <a:ext cx="894413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Координаты материальной точки изменяются по закону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=7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=3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Определите зависимость между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x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y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при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</a:rPr>
                      <m:t>≥0.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4" y="2715766"/>
                <a:ext cx="8944132" cy="1200329"/>
              </a:xfrm>
              <a:prstGeom prst="rect">
                <a:avLst/>
              </a:prstGeom>
              <a:blipFill>
                <a:blip r:embed="rId4"/>
                <a:stretch>
                  <a:fillRect l="-1135" t="-4167" r="-2837" b="-104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833861" y="872216"/>
                <a:ext cx="3456384" cy="919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61" y="872216"/>
                <a:ext cx="3456384" cy="919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09814" y="1903808"/>
                <a:ext cx="3981297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4" y="1903808"/>
                <a:ext cx="3981297" cy="470000"/>
              </a:xfrm>
              <a:prstGeom prst="rect">
                <a:avLst/>
              </a:prstGeom>
              <a:blipFill rotWithShape="1">
                <a:blip r:embed="rId6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545223" y="1869503"/>
                <a:ext cx="3524683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;−7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,  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223" y="1869503"/>
                <a:ext cx="352468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929" y="3843109"/>
                <a:ext cx="8707749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Из данных закономерностей найдем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𝟕</m:t>
                            </m:r>
                          </m:den>
                        </m:f>
                      </m:e>
                    </m:rad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29" y="3843109"/>
                <a:ext cx="8707749" cy="843885"/>
              </a:xfrm>
              <a:prstGeom prst="rect">
                <a:avLst/>
              </a:prstGeom>
              <a:blipFill>
                <a:blip r:embed="rId8"/>
                <a:stretch>
                  <a:fillRect l="-10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-25347" y="-2232"/>
            <a:ext cx="9169347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24641" y="749061"/>
                <a:ext cx="2150121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41" y="749061"/>
                <a:ext cx="2150121" cy="10016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81735" y="1775170"/>
                <a:ext cx="9219083" cy="1285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Какой линией будет график функции, заданной в параметрическом виде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=4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𝑠𝑖𝑛𝑡</m:t>
                            </m:r>
                          </m:e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=3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𝑐𝑜𝑠𝑡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0≤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</a:rPr>
                      <m:t>≤2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Cyrl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5" y="1775170"/>
                <a:ext cx="9219083" cy="1285480"/>
              </a:xfrm>
              <a:prstGeom prst="rect">
                <a:avLst/>
              </a:prstGeom>
              <a:blipFill>
                <a:blip r:embed="rId4"/>
                <a:stretch>
                  <a:fillRect l="-963" t="-112745" b="-2068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451115" y="827960"/>
                <a:ext cx="1944216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</a:rPr>
                      <m:t>𝐲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𝟕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15" y="827960"/>
                <a:ext cx="1944216" cy="843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84731" y="2946316"/>
                <a:ext cx="8779757" cy="580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Из данных </a:t>
                </a:r>
                <a:r>
                  <a:rPr lang="ru-RU" sz="2400" dirty="0" err="1">
                    <a:latin typeface="Arial" pitchFamily="34" charset="0"/>
                    <a:cs typeface="Arial" pitchFamily="34" charset="0"/>
                  </a:rPr>
                  <a:t>равенсват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𝒔𝒊𝒏𝒕</m:t>
                    </m:r>
                    <m:r>
                      <a:rPr lang="uz-Latn-UZ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uz-Latn-UZ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uz-Latn-UZ" sz="2400" i="1">
                        <a:latin typeface="Cambria Math"/>
                      </a:rPr>
                      <m:t> </m:t>
                    </m:r>
                  </m:oMath>
                </a14:m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𝒄𝒐𝒔𝒕</m:t>
                    </m:r>
                    <m:r>
                      <a:rPr lang="uz-Latn-UZ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uz-Latn-UZ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uz-Latn-UZ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1" y="2946316"/>
                <a:ext cx="8779757" cy="580928"/>
              </a:xfrm>
              <a:prstGeom prst="rect">
                <a:avLst/>
              </a:prstGeom>
              <a:blipFill>
                <a:blip r:embed="rId6"/>
                <a:stretch>
                  <a:fillRect l="-1010" t="-2128" b="-85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62049" y="3694948"/>
                <a:ext cx="2779800" cy="497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𝒕</m:t>
                      </m:r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𝒄𝒐𝒔𝒕</m:t>
                          </m:r>
                        </m:e>
                        <m:sup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9" y="3694948"/>
                <a:ext cx="2779800" cy="4971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15520" y="3527244"/>
                <a:ext cx="2471189" cy="812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z-Latn-UZ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uz-Latn-UZ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z-Latn-UZ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520" y="3527244"/>
                <a:ext cx="2471189" cy="8125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084168" y="3527244"/>
                <a:ext cx="1987980" cy="84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uz-Latn-U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uz-Latn-UZ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uz-Latn-UZ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527244"/>
                <a:ext cx="1987980" cy="8428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92365" y="4370103"/>
                <a:ext cx="894413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800" dirty="0">
                    <a:latin typeface="Arial" pitchFamily="34" charset="0"/>
                    <a:cs typeface="Arial" pitchFamily="34" charset="0"/>
                  </a:rPr>
                  <a:t>Множество точек, заданное этим уравнением, называется эллипсом с центром в начале координат и полуосями</a:t>
                </a:r>
                <a:r>
                  <a:rPr lang="uz-Latn-UZ" sz="1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1800" b="1" i="1" dirty="0" smtClean="0">
                        <a:solidFill>
                          <a:srgbClr val="00B0F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5" y="4370103"/>
                <a:ext cx="8944131" cy="646331"/>
              </a:xfrm>
              <a:prstGeom prst="rect">
                <a:avLst/>
              </a:prstGeom>
              <a:blipFill>
                <a:blip r:embed="rId10"/>
                <a:stretch>
                  <a:fillRect t="-5769" r="-567" b="-115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91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5" y="740480"/>
            <a:ext cx="91085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173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Координаты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материальнои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точки заданы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параметрическои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форме.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Найдите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формулу линии (траектории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материальнои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точки),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начерченнои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при движении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этои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материальнои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точки. Начертите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соответствующии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рисунок: </a:t>
            </a: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16174" y="1872307"/>
                <a:ext cx="2044278" cy="714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/>
                          <a:cs typeface="Arial" panose="020B0604020202020204" pitchFamily="34" charset="0"/>
                        </a:rPr>
                        <m:t>1)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dirty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200" b="0" i="1" dirty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200" b="0" i="1" dirty="0">
                                  <a:latin typeface="Cambria Math"/>
                                </a:rPr>
                                <m:t>=4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+8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4" y="1872307"/>
                <a:ext cx="2044278" cy="7147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5496" y="2625222"/>
                <a:ext cx="8775289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Найдем параметр</a:t>
                </a:r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2200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 :</a:t>
                </a:r>
                <a14:m>
                  <m:oMath xmlns:m="http://schemas.openxmlformats.org/officeDocument/2006/math">
                    <m:r>
                      <a:rPr lang="uz-Latn-UZ" sz="2200" i="1">
                        <a:latin typeface="Cambria Math"/>
                      </a:rPr>
                      <m:t> </m:t>
                    </m:r>
                    <m:r>
                      <a:rPr lang="uz-Latn-UZ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uz-Latn-UZ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uz-Latn-UZ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uz-Latn-UZ" sz="2200" i="1">
                        <a:latin typeface="Cambria Math"/>
                      </a:rPr>
                      <m:t> 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и</m:t>
                    </m:r>
                    <m:r>
                      <a:rPr lang="uz-Latn-UZ" sz="2200" i="1">
                        <a:latin typeface="Cambria Math"/>
                      </a:rPr>
                      <m:t> </m:t>
                    </m:r>
                    <m:r>
                      <a:rPr lang="uz-Latn-UZ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</m:t>
                    </m:r>
                    <m:r>
                      <a:rPr lang="uz-Latn-UZ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uz-Latn-UZ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uz-Latn-UZ" sz="2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z-Latn-UZ" sz="2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625222"/>
                <a:ext cx="8775289" cy="581378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015283" y="3203990"/>
                <a:ext cx="2655466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83" y="3203990"/>
                <a:ext cx="2655466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148066" y="3388926"/>
                <a:ext cx="30712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r>
                        <a:rPr lang="uz-Latn-UZ" sz="2400" i="1">
                          <a:latin typeface="Cambria Math"/>
                        </a:rPr>
                        <m:t>𝑥</m:t>
                      </m:r>
                      <m:r>
                        <a:rPr lang="uz-Latn-UZ" sz="2400" i="1">
                          <a:latin typeface="Cambria Math"/>
                        </a:rPr>
                        <m:t>−4=2</m:t>
                      </m:r>
                      <m:r>
                        <a:rPr lang="uz-Latn-UZ" sz="2400" i="1">
                          <a:latin typeface="Cambria Math"/>
                        </a:rPr>
                        <m:t>𝑦</m:t>
                      </m:r>
                      <m:r>
                        <a:rPr lang="uz-Latn-UZ" sz="2400" i="1">
                          <a:latin typeface="Cambria Math"/>
                        </a:rPr>
                        <m:t>−16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6" y="3388926"/>
                <a:ext cx="307120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98536" y="3388926"/>
                <a:ext cx="13277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36" y="3388926"/>
                <a:ext cx="132773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9069" y="4246822"/>
                <a:ext cx="27717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r>
                        <a:rPr lang="uz-Latn-UZ" sz="2400" i="1">
                          <a:latin typeface="Cambria Math"/>
                        </a:rPr>
                        <m:t>𝑥</m:t>
                      </m:r>
                      <m:r>
                        <a:rPr lang="uz-Latn-UZ" sz="2400" i="1">
                          <a:latin typeface="Cambria Math"/>
                        </a:rPr>
                        <m:t>−2</m:t>
                      </m:r>
                      <m:r>
                        <a:rPr lang="uz-Latn-UZ" sz="2400" i="1">
                          <a:latin typeface="Cambria Math"/>
                        </a:rPr>
                        <m:t>𝑦</m:t>
                      </m:r>
                      <m:r>
                        <a:rPr lang="uz-Latn-UZ" sz="2400" i="1">
                          <a:latin typeface="Cambria Math"/>
                        </a:rPr>
                        <m:t>+12=0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69" y="4246822"/>
                <a:ext cx="277176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275858" y="4291750"/>
                <a:ext cx="25922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𝟐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𝟒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8" y="4291750"/>
                <a:ext cx="259228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68146" y="4269323"/>
                <a:ext cx="216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6" y="4269323"/>
                <a:ext cx="2160240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206" y="911347"/>
            <a:ext cx="9108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174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Координаты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материальнои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точки заданы в параметрическом виде. 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Найдите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зависимость между координатами </a:t>
            </a:r>
            <a:r>
              <a:rPr lang="id-ID" sz="2000" i="1" dirty="0">
                <a:latin typeface="Arial" panose="020B0604020202020204" pitchFamily="34" charset="0"/>
                <a:cs typeface="Arial" pitchFamily="34" charset="0"/>
              </a:rPr>
              <a:t>x </a:t>
            </a:r>
            <a:r>
              <a:rPr lang="ru-RU" sz="2000" i="1" dirty="0">
                <a:latin typeface="Arial" panose="020B0604020202020204" pitchFamily="34" charset="0"/>
                <a:cs typeface="Arial" pitchFamily="34" charset="0"/>
              </a:rPr>
              <a:t>и</a:t>
            </a:r>
            <a:r>
              <a:rPr lang="id-ID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sz="2000" i="1" dirty="0" err="1">
                <a:latin typeface="Arial" panose="020B0604020202020204" pitchFamily="34" charset="0"/>
                <a:cs typeface="Arial" pitchFamily="34" charset="0"/>
              </a:rPr>
              <a:t>y</a:t>
            </a:r>
            <a:r>
              <a:rPr lang="ru-RU" sz="2000" i="1" dirty="0">
                <a:latin typeface="Arial" panose="020B0604020202020204" pitchFamily="34" charset="0"/>
                <a:cs typeface="Arial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47562" y="1780712"/>
                <a:ext cx="2339102" cy="758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/>
                          <a:cs typeface="Arial" panose="020B0604020202020204" pitchFamily="34" charset="0"/>
                        </a:rPr>
                        <m:t>1)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dirty="0">
                                  <a:latin typeface="Cambria Math"/>
                                </a:rPr>
                                <m:t>=17</m:t>
                              </m:r>
                              <m:sSup>
                                <m:sSupPr>
                                  <m:ctrlP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200" b="0" i="1" dirty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200" b="0" i="1" dirty="0">
                                  <a:latin typeface="Cambria Math"/>
                                </a:rPr>
                                <m:t>=13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2" y="1780712"/>
                <a:ext cx="2339102" cy="7580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54711" y="2544052"/>
                <a:ext cx="8775289" cy="543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Из 2 равенства найдем </a:t>
                </a:r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2200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uz-Latn-UZ" sz="2200" i="1">
                        <a:latin typeface="Cambria Math"/>
                      </a:rPr>
                      <m:t> </m:t>
                    </m:r>
                    <m:r>
                      <a:rPr lang="uz-Latn-UZ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uz-Latn-UZ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1" y="2544052"/>
                <a:ext cx="8775289" cy="543867"/>
              </a:xfrm>
              <a:prstGeom prst="rect">
                <a:avLst/>
              </a:prstGeom>
              <a:blipFill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22255" y="3242480"/>
                <a:ext cx="2421880" cy="692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000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𝟏𝟕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𝟏𝟑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55" y="3242480"/>
                <a:ext cx="2421880" cy="6925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360947" y="2986853"/>
                <a:ext cx="2089803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000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𝟏𝟑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𝟏𝟕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947" y="2986853"/>
                <a:ext cx="2089803" cy="10016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439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16764</TotalTime>
  <Words>713</Words>
  <Application>Microsoft Macintosh PowerPoint</Application>
  <PresentationFormat>Экран (16:9)</PresentationFormat>
  <Paragraphs>86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1370</cp:revision>
  <dcterms:created xsi:type="dcterms:W3CDTF">2020-04-09T07:32:19Z</dcterms:created>
  <dcterms:modified xsi:type="dcterms:W3CDTF">2021-02-17T22:08:34Z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