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1687" r:id="rId2"/>
    <p:sldId id="1690" r:id="rId3"/>
    <p:sldId id="1691" r:id="rId4"/>
    <p:sldId id="1692" r:id="rId5"/>
    <p:sldId id="1693" r:id="rId6"/>
    <p:sldId id="1694" r:id="rId7"/>
    <p:sldId id="1695" r:id="rId8"/>
    <p:sldId id="1696" r:id="rId9"/>
    <p:sldId id="1697" r:id="rId10"/>
    <p:sldId id="1698" r:id="rId11"/>
    <p:sldId id="1699" r:id="rId12"/>
    <p:sldId id="1701" r:id="rId13"/>
    <p:sldId id="1700" r:id="rId14"/>
  </p:sldIdLst>
  <p:sldSz cx="9144000" cy="5143500" type="screen16x9"/>
  <p:notesSz cx="5765800" cy="3244850"/>
  <p:custDataLst>
    <p:tags r:id="rId16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33"/>
    <a:srgbClr val="00CC66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81" autoAdjust="0"/>
    <p:restoredTop sz="94349" autoAdjust="0"/>
  </p:normalViewPr>
  <p:slideViewPr>
    <p:cSldViewPr>
      <p:cViewPr varScale="1">
        <p:scale>
          <a:sx n="138" d="100"/>
          <a:sy n="138" d="100"/>
        </p:scale>
        <p:origin x="960" y="176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2/18/21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2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3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3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31002" y="2493705"/>
            <a:ext cx="5328592" cy="1527900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ru-RU" sz="3600" b="1" dirty="0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r>
              <a:rPr lang="en-US" sz="3600" b="1" dirty="0">
                <a:solidFill>
                  <a:srgbClr val="0070C0"/>
                </a:solidFill>
                <a:latin typeface="Arial"/>
                <a:cs typeface="Arial"/>
              </a:rPr>
              <a:t>:</a:t>
            </a:r>
          </a:p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ПРЕОБРАЗОВАНИЯ ГРАФИКОВ</a:t>
            </a:r>
            <a:endParaRPr lang="en-US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8" y="2319476"/>
            <a:ext cx="545553" cy="15343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444209" y="361576"/>
            <a:ext cx="197526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444208" y="361576"/>
            <a:ext cx="1982522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451461" y="496597"/>
            <a:ext cx="1975269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711313"/>
            <a:ext cx="2632613" cy="3092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1597214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6619" y="91583"/>
            <a:ext cx="8795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46619" y="843558"/>
            <a:ext cx="87955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</a:t>
            </a:r>
            <a:endParaRPr lang="ru-RU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135456" y="1329162"/>
                <a:ext cx="8795543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Чтобы построить график функции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𝑦</m:t>
                    </m:r>
                    <m:r>
                      <a:rPr lang="en-US" sz="2400" i="1">
                        <a:latin typeface="Cambria Math"/>
                      </a:rPr>
                      <m:t> =</m:t>
                    </m:r>
                    <m:r>
                      <a:rPr lang="en-US" sz="2400" i="1">
                        <a:latin typeface="Cambria Math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2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</m:oMath>
                </a14:m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, абсцисса каждой точки графика функции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𝑦</m:t>
                    </m:r>
                    <m:r>
                      <a:rPr lang="en-US" sz="2400" i="1">
                        <a:latin typeface="Cambria Math"/>
                      </a:rPr>
                      <m:t> =</m:t>
                    </m:r>
                    <m:r>
                      <a:rPr lang="en-US" sz="2400" i="1">
                        <a:latin typeface="Cambria Math"/>
                      </a:rPr>
                      <m:t>𝑠𝑖𝑛𝑥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сжимается двукратно по оси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𝑂𝑥</m:t>
                    </m:r>
                  </m:oMath>
                </a14:m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 вправо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456" y="1329162"/>
                <a:ext cx="8795543" cy="1200329"/>
              </a:xfrm>
              <a:prstGeom prst="rect">
                <a:avLst/>
              </a:prstGeom>
              <a:blipFill>
                <a:blip r:embed="rId2"/>
                <a:stretch>
                  <a:fillRect l="-1009" t="-4167" r="-1009" b="-937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43758"/>
            <a:ext cx="4032448" cy="2151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163" y="2643758"/>
            <a:ext cx="4358999" cy="2248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1066163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/>
              <p:cNvSpPr/>
              <p:nvPr/>
            </p:nvSpPr>
            <p:spPr>
              <a:xfrm>
                <a:off x="179512" y="843558"/>
                <a:ext cx="8647299" cy="10143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Пример 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5.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Постройте график функции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𝑦</m:t>
                    </m:r>
                    <m:r>
                      <a:rPr lang="en-US" sz="2400" i="1">
                        <a:latin typeface="Cambria Math"/>
                      </a:rPr>
                      <m:t>=−2</m:t>
                    </m:r>
                    <m:r>
                      <m:rPr>
                        <m:sty m:val="p"/>
                      </m:rPr>
                      <a:rPr lang="en-US" sz="2400">
                        <a:latin typeface="Cambria Math"/>
                      </a:rPr>
                      <m:t>cos</m:t>
                    </m:r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400" i="1">
                                <a:latin typeface="Cambria Math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 с помощью графика функции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𝑦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r>
                      <a:rPr lang="en-US" sz="2400" i="1">
                        <a:latin typeface="Cambria Math"/>
                      </a:rPr>
                      <m:t>𝑐𝑜𝑠𝑥</m:t>
                    </m:r>
                    <m:r>
                      <a:rPr lang="ru-RU" sz="2400" b="0" i="1" smtClean="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843558"/>
                <a:ext cx="8647299" cy="1014380"/>
              </a:xfrm>
              <a:prstGeom prst="rect">
                <a:avLst/>
              </a:prstGeom>
              <a:blipFill>
                <a:blip r:embed="rId2"/>
                <a:stretch>
                  <a:fillRect l="-1025" r="-1025" b="-1111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179512" y="2427734"/>
                <a:ext cx="8712968" cy="22342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Чтобы построить график функции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𝑦</m:t>
                    </m:r>
                    <m:r>
                      <a:rPr lang="en-US" sz="2200" i="1">
                        <a:latin typeface="Cambria Math"/>
                      </a:rPr>
                      <m:t>=−2</m:t>
                    </m:r>
                    <m:r>
                      <m:rPr>
                        <m:sty m:val="p"/>
                      </m:rPr>
                      <a:rPr lang="en-US" sz="2200">
                        <a:latin typeface="Cambria Math"/>
                      </a:rPr>
                      <m:t>cos</m:t>
                    </m:r>
                    <m:d>
                      <m:d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/>
                          </a:rPr>
                          <m:t>2</m:t>
                        </m:r>
                        <m:r>
                          <a:rPr lang="en-US" sz="2200" i="1">
                            <a:latin typeface="Cambria Math"/>
                          </a:rPr>
                          <m:t>𝑥</m:t>
                        </m:r>
                        <m:r>
                          <a:rPr lang="en-US" sz="2200" i="1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ru-RU" sz="2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200" i="1">
                                <a:latin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200" i="1">
                                <a:latin typeface="Cambria Math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или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𝑦</m:t>
                    </m:r>
                    <m:r>
                      <a:rPr lang="en-US" sz="2200" i="1">
                        <a:latin typeface="Cambria Math"/>
                      </a:rPr>
                      <m:t>=−2</m:t>
                    </m:r>
                    <m:r>
                      <m:rPr>
                        <m:sty m:val="p"/>
                      </m:rPr>
                      <a:rPr lang="en-US" sz="2200">
                        <a:latin typeface="Cambria Math"/>
                      </a:rPr>
                      <m:t>cos</m:t>
                    </m:r>
                    <m:r>
                      <a:rPr lang="en-US" sz="2200">
                        <a:latin typeface="Cambria Math"/>
                      </a:rPr>
                      <m:t>2</m:t>
                    </m:r>
                    <m:d>
                      <m:d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/>
                          </a:rPr>
                          <m:t>𝑥</m:t>
                        </m:r>
                        <m:r>
                          <a:rPr lang="en-US" sz="2200" i="1">
                            <a:latin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ru-RU" sz="2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200" i="1">
                                <a:latin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200" i="1">
                                <a:latin typeface="Cambria Math"/>
                              </a:rPr>
                              <m:t>8</m:t>
                            </m:r>
                          </m:den>
                        </m:f>
                      </m:e>
                    </m:d>
                  </m:oMath>
                </a14:m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, сначала график функции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𝑦</m:t>
                    </m:r>
                    <m:r>
                      <a:rPr lang="en-US" sz="2200" i="1">
                        <a:latin typeface="Cambria Math"/>
                      </a:rPr>
                      <m:t>=</m:t>
                    </m:r>
                    <m:r>
                      <a:rPr lang="en-US" sz="2200" i="1">
                        <a:latin typeface="Cambria Math"/>
                      </a:rPr>
                      <m:t>𝑐𝑜𝑠𝑥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сдвигается вправо на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200" i="1">
                            <a:latin typeface="Cambria Math"/>
                          </a:rPr>
                          <m:t>8</m:t>
                        </m:r>
                      </m:den>
                    </m:f>
                    <m:r>
                      <a:rPr lang="ru-RU" sz="2200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 потом его абсциссы сжимаются вправо в 2 раза и ординаты стягиваются вверх в 2 раза. Потом полученный график симметрично переносится по оси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𝑂𝑥</m:t>
                    </m:r>
                    <m:r>
                      <a:rPr lang="ru-RU" sz="2200" b="0" i="1" smtClean="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427734"/>
                <a:ext cx="8712968" cy="2234201"/>
              </a:xfrm>
              <a:prstGeom prst="rect">
                <a:avLst/>
              </a:prstGeom>
              <a:blipFill>
                <a:blip r:embed="rId3"/>
                <a:stretch>
                  <a:fillRect l="-727" r="-872" b="-395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3759272" y="1858067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2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46619" y="91583"/>
            <a:ext cx="8795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</a:p>
        </p:txBody>
      </p:sp>
    </p:spTree>
    <p:extLst>
      <p:ext uri="{BB962C8B-B14F-4D97-AF65-F5344CB8AC3E}">
        <p14:creationId xmlns:p14="http://schemas.microsoft.com/office/powerpoint/2010/main" val="4683721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/>
              <p:cNvSpPr/>
              <p:nvPr/>
            </p:nvSpPr>
            <p:spPr>
              <a:xfrm>
                <a:off x="179512" y="843558"/>
                <a:ext cx="8647299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Пример 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6.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Постройте график функции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𝑦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r>
                      <a:rPr lang="en-US" sz="24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  <m:r>
                          <a:rPr lang="en-US" sz="2400" i="1">
                            <a:latin typeface="Cambria Math"/>
                          </a:rPr>
                          <m:t>−2</m:t>
                        </m:r>
                      </m:e>
                    </m:d>
                    <m:r>
                      <a:rPr lang="en-US" sz="2400" i="1">
                        <a:latin typeface="Cambria Math"/>
                      </a:rPr>
                      <m:t>+3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пользуясь графиком функции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𝑦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r>
                      <a:rPr lang="en-US" sz="2400" i="1">
                        <a:latin typeface="Cambria Math"/>
                      </a:rPr>
                      <m:t>𝑓</m:t>
                    </m:r>
                    <m:r>
                      <a:rPr lang="en-US" sz="2400" i="1">
                        <a:latin typeface="Cambria Math"/>
                      </a:rPr>
                      <m:t>(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  <m:r>
                      <a:rPr lang="en-US" sz="2400" i="1">
                        <a:latin typeface="Cambria Math"/>
                      </a:rPr>
                      <m:t>)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843558"/>
                <a:ext cx="8647299" cy="830997"/>
              </a:xfrm>
              <a:prstGeom prst="rect">
                <a:avLst/>
              </a:prstGeom>
              <a:blipFill>
                <a:blip r:embed="rId2"/>
                <a:stretch>
                  <a:fillRect l="-1025" t="-6061" r="-1025" b="-1515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169238" y="2222251"/>
                <a:ext cx="8712968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Для построения графика функции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𝑦</m:t>
                    </m:r>
                    <m:r>
                      <a:rPr lang="en-US" sz="2000" i="1">
                        <a:latin typeface="Cambria Math"/>
                      </a:rPr>
                      <m:t>=</m:t>
                    </m:r>
                    <m:r>
                      <a:rPr lang="en-US" sz="20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/>
                          </a:rPr>
                          <m:t>𝑥</m:t>
                        </m:r>
                        <m:r>
                          <a:rPr lang="en-US" sz="2000" i="1">
                            <a:latin typeface="Cambria Math"/>
                          </a:rPr>
                          <m:t>−2</m:t>
                        </m:r>
                      </m:e>
                    </m:d>
                    <m:r>
                      <a:rPr lang="en-US" sz="2000" i="1">
                        <a:latin typeface="Cambria Math"/>
                      </a:rPr>
                      <m:t>+3</m:t>
                    </m:r>
                  </m:oMath>
                </a14:m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каждая точка графика функции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𝑦</m:t>
                    </m:r>
                    <m:r>
                      <a:rPr lang="en-US" sz="2000" i="1">
                        <a:latin typeface="Cambria Math"/>
                      </a:rPr>
                      <m:t>=</m:t>
                    </m:r>
                    <m:r>
                      <a:rPr lang="en-US" sz="2000" i="1">
                        <a:latin typeface="Cambria Math"/>
                      </a:rPr>
                      <m:t>𝑓</m:t>
                    </m:r>
                    <m:r>
                      <a:rPr lang="en-US" sz="2000" i="1">
                        <a:latin typeface="Cambria Math"/>
                      </a:rPr>
                      <m:t>(</m:t>
                    </m:r>
                    <m:r>
                      <a:rPr lang="en-US" sz="2000" i="1">
                        <a:latin typeface="Cambria Math"/>
                      </a:rPr>
                      <m:t>𝑥</m:t>
                    </m:r>
                    <m:r>
                      <a:rPr lang="en-US" sz="2000" i="1">
                        <a:latin typeface="Cambria Math"/>
                      </a:rPr>
                      <m:t>)</m:t>
                    </m:r>
                  </m:oMath>
                </a14:m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параллельно переноситься на вектор 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(2;3)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238" y="2222251"/>
                <a:ext cx="8712968" cy="707886"/>
              </a:xfrm>
              <a:prstGeom prst="rect">
                <a:avLst/>
              </a:prstGeom>
              <a:blipFill>
                <a:blip r:embed="rId3"/>
                <a:stretch>
                  <a:fillRect t="-5357" b="-1607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3728450" y="1713424"/>
            <a:ext cx="15479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</a:t>
            </a:r>
            <a:endParaRPr lang="ru-RU" sz="2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46619" y="91583"/>
            <a:ext cx="8795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1835696" y="3023567"/>
            <a:ext cx="5472608" cy="1797050"/>
            <a:chOff x="2403" y="155"/>
            <a:chExt cx="5594" cy="2831"/>
          </a:xfrm>
        </p:grpSpPr>
        <p:pic>
          <p:nvPicPr>
            <p:cNvPr id="6147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2" y="155"/>
              <a:ext cx="5475" cy="25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48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70" y="2654"/>
              <a:ext cx="326" cy="2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 Box 5"/>
            <p:cNvSpPr txBox="1">
              <a:spLocks noChangeArrowheads="1"/>
            </p:cNvSpPr>
            <p:nvPr/>
          </p:nvSpPr>
          <p:spPr bwMode="auto">
            <a:xfrm>
              <a:off x="4320" y="2742"/>
              <a:ext cx="854" cy="2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97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0" i="0" u="none" strike="noStrike" cap="none" normalizeH="0" baseline="0">
                  <a:ln>
                    <a:noFill/>
                  </a:ln>
                  <a:solidFill>
                    <a:srgbClr val="231F20"/>
                  </a:solidFill>
                  <a:effectLst/>
                  <a:latin typeface="Calibri" pitchFamily="34" charset="0"/>
                  <a:cs typeface="Arial" pitchFamily="34" charset="0"/>
                </a:rPr>
                <a:t>29- rasm.</a:t>
              </a:r>
              <a:endPara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3452071" y="4635951"/>
            <a:ext cx="1007007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рис. </a:t>
            </a:r>
            <a:r>
              <a:rPr lang="en-US" sz="1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5)</a:t>
            </a:r>
            <a:endParaRPr lang="ru-RU" sz="1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73632" y="4433505"/>
            <a:ext cx="463920" cy="44087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9711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5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4676" y="2427734"/>
            <a:ext cx="6192688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40656" y="169644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574884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7394" y="987574"/>
            <a:ext cx="87951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Выполнить</a:t>
            </a:r>
            <a:r>
              <a:rPr lang="ru-RU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№ </a:t>
            </a:r>
            <a:r>
              <a:rPr lang="en-US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170</a:t>
            </a:r>
            <a:r>
              <a:rPr lang="ru-RU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(1, 2)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Стр. </a:t>
            </a:r>
            <a:r>
              <a:rPr lang="en-US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51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10832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2" y="122361"/>
            <a:ext cx="914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СДВИГ</a:t>
            </a:r>
          </a:p>
        </p:txBody>
      </p:sp>
      <p:pic>
        <p:nvPicPr>
          <p:cNvPr id="17" name="image294.jpe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3104" y="3795886"/>
            <a:ext cx="6513727" cy="115967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9A0B73D-5D7E-5445-B795-BD0FC593A4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328" y="1147552"/>
            <a:ext cx="7641344" cy="234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635867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168168" y="915566"/>
                <a:ext cx="8784976" cy="2800767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Пусть точка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𝐵</m:t>
                    </m:r>
                    <m:r>
                      <a:rPr lang="en-US" sz="2200" i="1">
                        <a:latin typeface="Cambria Math"/>
                      </a:rPr>
                      <m:t>(</m:t>
                    </m:r>
                    <m:r>
                      <a:rPr lang="en-US" sz="2200" i="1">
                        <a:latin typeface="Cambria Math"/>
                      </a:rPr>
                      <m:t>𝑥</m:t>
                    </m:r>
                    <m:r>
                      <a:rPr lang="en-US" sz="2200" i="1">
                        <a:latin typeface="Cambria Math"/>
                      </a:rPr>
                      <m:t>)</m:t>
                    </m:r>
                  </m:oMath>
                </a14:m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в числовой оси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𝑙</m:t>
                    </m:r>
                  </m:oMath>
                </a14:m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 удалена от начала координат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𝑂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в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𝑘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раз и переведена в точку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latin typeface="Cambria Math"/>
                          </a:rPr>
                          <m:t>𝑩</m:t>
                        </m:r>
                      </m:e>
                      <m:sub>
                        <m:r>
                          <a:rPr lang="en-US" sz="2200" i="1">
                            <a:latin typeface="Cambria Math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. Координата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sz="2200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вычисляется по формуле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𝒙</m:t>
                        </m:r>
                      </m:e>
                      <m:sub>
                        <m:r>
                          <a:rPr lang="en-US" sz="2200" b="1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sz="2200" b="1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200" b="1" i="1">
                        <a:solidFill>
                          <a:srgbClr val="FF0000"/>
                        </a:solidFill>
                        <a:latin typeface="Cambria Math"/>
                      </a:rPr>
                      <m:t>𝒌𝒙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Если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𝑘</m:t>
                    </m:r>
                    <m:r>
                      <a:rPr lang="en-US" sz="2200" i="1">
                        <a:latin typeface="Cambria Math"/>
                      </a:rPr>
                      <m:t>&gt;0</m:t>
                    </m:r>
                    <m:r>
                      <a:rPr lang="ru-RU" sz="2200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 то точки 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latin typeface="Cambria Math"/>
                          </a:rPr>
                          <m:t>𝑩</m:t>
                        </m:r>
                      </m:e>
                      <m:sub>
                        <m:r>
                          <a:rPr lang="en-US" sz="2200" i="1">
                            <a:latin typeface="Cambria Math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и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B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 лежат по одну сторону от точки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/>
                        <a:cs typeface="Arial" pitchFamily="34" charset="0"/>
                      </a:rPr>
                      <m:t>𝑂</m:t>
                    </m:r>
                  </m:oMath>
                </a14:m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, а при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𝑘</m:t>
                    </m:r>
                    <m:r>
                      <a:rPr lang="en-US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sz="2200" i="1">
                        <a:latin typeface="Cambria Math"/>
                      </a:rPr>
                      <m:t>0 </m:t>
                    </m:r>
                  </m:oMath>
                </a14:m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точки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b="1" i="1">
                            <a:latin typeface="Cambria Math"/>
                          </a:rPr>
                          <m:t>𝑩</m:t>
                        </m:r>
                      </m:e>
                      <m:sub>
                        <m:r>
                          <a:rPr lang="en-US" sz="2200" i="1">
                            <a:latin typeface="Cambria Math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и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B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 лежат по разные стороны от точки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dirty="0">
                        <a:latin typeface="Cambria Math"/>
                        <a:cs typeface="Arial" pitchFamily="34" charset="0"/>
                      </a:rPr>
                      <m:t>𝑂</m:t>
                    </m:r>
                    <m:r>
                      <a:rPr lang="ru-RU" sz="22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.</m:t>
                    </m:r>
                  </m:oMath>
                </a14:m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 Если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/>
                          </a:rPr>
                          <m:t>𝑘</m:t>
                        </m:r>
                      </m:e>
                    </m:d>
                    <m:r>
                      <a:rPr lang="en-US" sz="2200" i="1">
                        <a:latin typeface="Cambria Math"/>
                      </a:rPr>
                      <m:t>&lt;1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, то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𝑥</m:t>
                    </m:r>
                    <m:r>
                      <a:rPr lang="en-US" sz="2200" i="1">
                        <a:latin typeface="Cambria Math"/>
                      </a:rPr>
                      <m:t>=</m:t>
                    </m:r>
                    <m:r>
                      <a:rPr lang="en-US" sz="2200" i="1">
                        <a:latin typeface="Cambria Math"/>
                      </a:rPr>
                      <m:t>𝑂𝐵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сокращается в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/>
                        <a:cs typeface="Arial" pitchFamily="34" charset="0"/>
                      </a:rPr>
                      <m:t>𝑘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раз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;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если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ru-RU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/>
                          </a:rPr>
                          <m:t>𝑘</m:t>
                        </m:r>
                      </m:e>
                    </m:d>
                    <m:r>
                      <a:rPr lang="en-US" sz="2200" i="1">
                        <a:latin typeface="Cambria Math"/>
                      </a:rPr>
                      <m:t>&gt;1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,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 то отрезок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𝑂𝐵</m:t>
                    </m:r>
                    <m:r>
                      <a:rPr lang="en-US" sz="2200" i="1">
                        <a:latin typeface="Cambria Math"/>
                      </a:rPr>
                      <m:t> </m:t>
                    </m:r>
                  </m:oMath>
                </a14:m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растягивается в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/>
                        <a:cs typeface="Arial" pitchFamily="34" charset="0"/>
                      </a:rPr>
                      <m:t>𝑘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раз. При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𝑘</m:t>
                    </m:r>
                    <m:r>
                      <a:rPr lang="en-US" sz="2200" i="1">
                        <a:latin typeface="Cambria Math"/>
                      </a:rPr>
                      <m:t>=1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точки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𝐵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и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sz="2200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совпадают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при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𝑘</m:t>
                    </m:r>
                    <m:r>
                      <a:rPr lang="en-US" sz="2200" i="1">
                        <a:latin typeface="Cambria Math"/>
                      </a:rPr>
                      <m:t>=−1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они расположатся симметрично относительно точки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𝑂</m:t>
                    </m:r>
                    <m:r>
                      <a:rPr lang="ru-RU" sz="2200" b="0" i="1" smtClean="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168" y="915566"/>
                <a:ext cx="8784976" cy="2800767"/>
              </a:xfrm>
              <a:prstGeom prst="rect">
                <a:avLst/>
              </a:prstGeom>
              <a:blipFill>
                <a:blip r:embed="rId2"/>
                <a:stretch>
                  <a:fillRect l="-866" t="-1357" r="-722" b="-31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122361"/>
            <a:ext cx="914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РАСТЯЖЕНИЕ</a:t>
            </a: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image295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8168" y="4011910"/>
            <a:ext cx="4104456" cy="936104"/>
          </a:xfrm>
          <a:prstGeom prst="rect">
            <a:avLst/>
          </a:prstGeom>
        </p:spPr>
      </p:pic>
      <p:pic>
        <p:nvPicPr>
          <p:cNvPr id="10" name="image296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498164" y="4011910"/>
            <a:ext cx="4392488" cy="93610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/>
              <p:cNvSpPr/>
              <p:nvPr/>
            </p:nvSpPr>
            <p:spPr>
              <a:xfrm>
                <a:off x="2909076" y="4619912"/>
                <a:ext cx="1083950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(</m:t>
                      </m:r>
                      <m:r>
                        <a:rPr lang="ru-RU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рис </m:t>
                      </m:r>
                      <m:r>
                        <a:rPr lang="en-US" sz="2000" b="1" i="1" dirty="0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𝟐</m:t>
                      </m:r>
                      <m:r>
                        <a:rPr lang="en-US" sz="2000" b="1" i="1" dirty="0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)</m:t>
                      </m:r>
                    </m:oMath>
                  </m:oMathPara>
                </a14:m>
                <a:endParaRPr lang="ru-RU" sz="1800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9076" y="4619912"/>
                <a:ext cx="1083950" cy="400110"/>
              </a:xfrm>
              <a:prstGeom prst="rect">
                <a:avLst/>
              </a:prstGeom>
              <a:blipFill>
                <a:blip r:embed="rId5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/>
              <p:cNvSpPr/>
              <p:nvPr/>
            </p:nvSpPr>
            <p:spPr>
              <a:xfrm>
                <a:off x="7668344" y="4621642"/>
                <a:ext cx="1083950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(</m:t>
                      </m:r>
                      <m:r>
                        <a:rPr lang="ru-RU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рис </m:t>
                      </m:r>
                      <m:r>
                        <a:rPr lang="en-US" sz="2000" b="1" i="1" dirty="0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𝟑</m:t>
                      </m:r>
                      <m:r>
                        <a:rPr lang="en-US" sz="2000" b="1" i="1" dirty="0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)</m:t>
                      </m:r>
                    </m:oMath>
                  </m:oMathPara>
                </a14:m>
                <a:endParaRPr lang="ru-RU" sz="1800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8344" y="4621642"/>
                <a:ext cx="1083950" cy="400110"/>
              </a:xfrm>
              <a:prstGeom prst="rect">
                <a:avLst/>
              </a:prstGeom>
              <a:blipFill>
                <a:blip r:embed="rId6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688000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122361"/>
            <a:ext cx="914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ПАРАЛЛЕЛЬНЫЙ ПЕРЕНОС</a:t>
            </a: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106831" y="1131590"/>
                <a:ext cx="5401271" cy="3477875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При параллельном переносе все точки в координатной плоскост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𝑥</m:t>
                    </m:r>
                    <m:r>
                      <a:rPr lang="ru-RU" sz="22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200" i="1">
                        <a:latin typeface="Cambria Math"/>
                      </a:rPr>
                      <m:t>𝑂𝑦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переносятся в одинаковом направлении и на одинаковое расстояние. Так, если начало координа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𝑂</m:t>
                    </m:r>
                    <m:r>
                      <a:rPr lang="en-US" sz="2200" i="1">
                        <a:latin typeface="Cambria Math"/>
                      </a:rPr>
                      <m:t>(0;0)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перенесено в точку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𝑁</m:t>
                    </m:r>
                    <m:d>
                      <m:d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/>
                          </a:rPr>
                          <m:t>𝑎</m:t>
                        </m:r>
                        <m:r>
                          <a:rPr lang="en-US" sz="2200" i="1">
                            <a:latin typeface="Cambria Math"/>
                          </a:rPr>
                          <m:t>;</m:t>
                        </m:r>
                        <m:r>
                          <a:rPr lang="en-US" sz="2200" i="1">
                            <a:latin typeface="Cambria Math"/>
                          </a:rPr>
                          <m:t>𝑏</m:t>
                        </m:r>
                      </m:e>
                    </m:d>
                  </m:oMath>
                </a14:m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, точка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𝑀</m:t>
                    </m:r>
                    <m:r>
                      <a:rPr lang="en-US" sz="2200" i="1">
                        <a:latin typeface="Cambria Math"/>
                      </a:rPr>
                      <m:t>(</m:t>
                    </m:r>
                    <m:r>
                      <a:rPr lang="en-US" sz="2200" i="1">
                        <a:latin typeface="Cambria Math"/>
                      </a:rPr>
                      <m:t>𝑥</m:t>
                    </m:r>
                    <m:r>
                      <a:rPr lang="en-US" sz="2200" i="1">
                        <a:latin typeface="Cambria Math"/>
                      </a:rPr>
                      <m:t>;</m:t>
                    </m:r>
                    <m:r>
                      <a:rPr lang="en-US" sz="2200" i="1">
                        <a:latin typeface="Cambria Math"/>
                      </a:rPr>
                      <m:t>𝑦</m:t>
                    </m:r>
                    <m:r>
                      <a:rPr lang="en-US" sz="2200" i="1">
                        <a:latin typeface="Cambria Math"/>
                      </a:rPr>
                      <m:t>)</m:t>
                    </m:r>
                  </m:oMath>
                </a14:m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переносится в точку 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200" b="0" i="0" dirty="0" smtClean="0"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2200" dirty="0">
                            <a:latin typeface="Cambria Math"/>
                          </a:rPr>
                          <m:t>M</m:t>
                        </m:r>
                      </m:e>
                      <m:sup>
                        <m:r>
                          <a:rPr lang="en-US" sz="2200" b="0" i="0" dirty="0" smtClean="0">
                            <a:latin typeface="Cambria Math"/>
                          </a:rPr>
                          <m:t>′</m:t>
                        </m:r>
                      </m:sup>
                    </m:sSup>
                    <m:r>
                      <a:rPr lang="en-US" sz="2200" i="1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US" sz="2200" b="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200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b="0" i="1" smtClean="0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200" b="0" i="1" smtClean="0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  <m:r>
                          <a:rPr lang="en-US" sz="2200" b="0" i="1" smtClean="0">
                            <a:latin typeface="Cambria Math"/>
                          </a:rPr>
                          <m:t>;</m:t>
                        </m:r>
                        <m:sSup>
                          <m:sSupPr>
                            <m:ctrlPr>
                              <a:rPr lang="en-US" sz="2200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200" b="0" i="1" smtClean="0">
                                <a:latin typeface="Cambria Math"/>
                              </a:rPr>
                              <m:t>𝑦</m:t>
                            </m:r>
                          </m:e>
                          <m:sup>
                            <m:r>
                              <a:rPr lang="en-US" sz="2200" b="0" i="1" smtClean="0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ru-RU" sz="2200" b="0" i="1" smtClean="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Для координат точки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/>
                          </a:rPr>
                          <m:t>𝑀</m:t>
                        </m:r>
                      </m:e>
                      <m:sup>
                        <m:r>
                          <a:rPr lang="en-US" sz="2200" i="1">
                            <a:latin typeface="Cambria Math"/>
                          </a:rPr>
                          <m:t>′</m:t>
                        </m:r>
                      </m:sup>
                    </m:sSup>
                    <m:r>
                      <a:rPr lang="en-US" sz="2200" i="1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ru-RU" sz="2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200" i="1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  <m:r>
                          <a:rPr lang="en-US" sz="2200" i="1">
                            <a:latin typeface="Cambria Math"/>
                          </a:rPr>
                          <m:t>;</m:t>
                        </m:r>
                        <m:sSup>
                          <m:sSupPr>
                            <m:ctrlPr>
                              <a:rPr lang="ru-RU" sz="2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i="1">
                                <a:latin typeface="Cambria Math"/>
                              </a:rPr>
                              <m:t>𝑦</m:t>
                            </m:r>
                          </m:e>
                          <m:sup>
                            <m:r>
                              <a:rPr lang="en-US" sz="2200" i="1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справедливы следующие формулы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: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′</m:t>
                        </m:r>
                      </m:sup>
                    </m:sSup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2200" b="1" i="1">
                        <a:solidFill>
                          <a:srgbClr val="FF0000"/>
                        </a:solidFill>
                        <a:latin typeface="Cambria Math"/>
                      </a:rPr>
                      <m:t>𝒙</m:t>
                    </m:r>
                    <m:r>
                      <a:rPr lang="en-US" sz="2200" b="1" i="1">
                        <a:solidFill>
                          <a:srgbClr val="FF0000"/>
                        </a:solidFill>
                        <a:latin typeface="Cambria Math"/>
                      </a:rPr>
                      <m:t>+</m:t>
                    </m:r>
                    <m:r>
                      <a:rPr lang="en-US" sz="2200" b="1" i="1">
                        <a:solidFill>
                          <a:srgbClr val="FF0000"/>
                        </a:solidFill>
                        <a:latin typeface="Cambria Math"/>
                      </a:rPr>
                      <m:t>𝒂</m:t>
                    </m:r>
                  </m:oMath>
                </a14:m>
                <a:r>
                  <a:rPr lang="en-US" sz="22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,</a:t>
                </a:r>
                <a14:m>
                  <m:oMath xmlns:m="http://schemas.openxmlformats.org/officeDocument/2006/math">
                    <m:r>
                      <a:rPr lang="en-US" sz="2200" b="1" i="1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/>
                      </a:rPr>
                      <m:t>𝒚</m:t>
                    </m:r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/>
                      </a:rPr>
                      <m:t>′=</m:t>
                    </m:r>
                    <m:r>
                      <a:rPr lang="en-US" sz="2200" b="1" i="1">
                        <a:solidFill>
                          <a:srgbClr val="FF0000"/>
                        </a:solidFill>
                        <a:latin typeface="Cambria Math"/>
                      </a:rPr>
                      <m:t>𝒚</m:t>
                    </m:r>
                    <m:r>
                      <a:rPr lang="en-US" sz="2200" b="1" i="1">
                        <a:solidFill>
                          <a:srgbClr val="FF0000"/>
                        </a:solidFill>
                        <a:latin typeface="Cambria Math"/>
                      </a:rPr>
                      <m:t>+</m:t>
                    </m:r>
                    <m:r>
                      <a:rPr lang="en-US" sz="2200" b="1" i="1">
                        <a:solidFill>
                          <a:srgbClr val="FF0000"/>
                        </a:solidFill>
                        <a:latin typeface="Cambria Math"/>
                      </a:rPr>
                      <m:t>𝒃</m:t>
                    </m:r>
                  </m:oMath>
                </a14:m>
                <a:r>
                  <a:rPr lang="en-US" sz="22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200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831" y="1131590"/>
                <a:ext cx="5401271" cy="3477875"/>
              </a:xfrm>
              <a:prstGeom prst="rect">
                <a:avLst/>
              </a:prstGeom>
              <a:blipFill>
                <a:blip r:embed="rId2"/>
                <a:stretch>
                  <a:fillRect l="-1408" t="-1460" r="-1408" b="-292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image297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52120" y="1243697"/>
            <a:ext cx="3368273" cy="299012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5" name="Прямоугольник 14"/>
              <p:cNvSpPr/>
              <p:nvPr/>
            </p:nvSpPr>
            <p:spPr>
              <a:xfrm>
                <a:off x="6317637" y="4385576"/>
                <a:ext cx="1123513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(</m:t>
                      </m:r>
                      <m:r>
                        <a:rPr lang="ru-RU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рис. </m:t>
                      </m:r>
                      <m:r>
                        <a:rPr lang="en-US" sz="2000" b="1" i="1" dirty="0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𝟒</m:t>
                      </m:r>
                      <m:r>
                        <a:rPr lang="en-US" sz="2000" b="1" i="1" dirty="0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)</m:t>
                      </m:r>
                    </m:oMath>
                  </m:oMathPara>
                </a14:m>
                <a:endParaRPr lang="ru-RU" sz="1800" b="1" dirty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7637" y="4385576"/>
                <a:ext cx="1123513" cy="400110"/>
              </a:xfrm>
              <a:prstGeom prst="rect">
                <a:avLst/>
              </a:prstGeom>
              <a:blipFill>
                <a:blip r:embed="rId4"/>
                <a:stretch>
                  <a:fillRect b="-1562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1351787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122361"/>
            <a:ext cx="914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ПРЕОБРАЗОВАНИЕ ГРАФИКА ФУНКЦИИ</a:t>
            </a: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107504" y="843558"/>
                <a:ext cx="8856984" cy="14763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Приведенные выше преобразования </a:t>
                </a:r>
                <a:r>
                  <a:rPr lang="en-US" sz="2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ru-RU" sz="2000" b="1" i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сдвиг</a:t>
                </a:r>
                <a:r>
                  <a:rPr lang="en-US" sz="2000" b="1" i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ru-RU" sz="2000" b="1" i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растяжение</a:t>
                </a:r>
                <a:r>
                  <a:rPr lang="en-US" sz="2000" b="1" i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ru-RU" sz="2000" b="1" i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параллельный перенос</a:t>
                </a:r>
                <a:r>
                  <a:rPr lang="en-US" sz="2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ru-RU" sz="2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позволяют построить графики функций </a:t>
                </a:r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</a:rPr>
                      <m:t>𝒚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</a:rPr>
                      <m:t>𝒇</m:t>
                    </m:r>
                    <m:d>
                      <m:dPr>
                        <m:ctrlPr>
                          <a:rPr lang="ru-RU" sz="2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𝒂</m:t>
                        </m:r>
                      </m:e>
                    </m:d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</a:rPr>
                      <m:t>+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</a:rPr>
                      <m:t>𝒃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</a:rPr>
                      <m:t>, </m:t>
                    </m:r>
                    <m:r>
                      <a:rPr lang="en-US" sz="2000" b="1" i="1">
                        <a:solidFill>
                          <a:srgbClr val="0070C0"/>
                        </a:solidFill>
                        <a:latin typeface="Cambria Math"/>
                      </a:rPr>
                      <m:t>𝒚</m:t>
                    </m:r>
                    <m:r>
                      <a:rPr lang="en-US" sz="2000" b="1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000" b="1" i="1">
                        <a:solidFill>
                          <a:srgbClr val="0070C0"/>
                        </a:solidFill>
                        <a:latin typeface="Cambria Math"/>
                      </a:rPr>
                      <m:t>𝒎</m:t>
                    </m:r>
                    <m:r>
                      <a:rPr lang="en-US" sz="2000" b="1" i="1">
                        <a:solidFill>
                          <a:srgbClr val="0070C0"/>
                        </a:solidFill>
                        <a:latin typeface="Cambria Math"/>
                      </a:rPr>
                      <m:t>∙</m:t>
                    </m:r>
                    <m:r>
                      <a:rPr lang="en-US" sz="2000" b="1" i="1">
                        <a:solidFill>
                          <a:srgbClr val="0070C0"/>
                        </a:solidFill>
                        <a:latin typeface="Cambria Math"/>
                      </a:rPr>
                      <m:t>𝒇</m:t>
                    </m:r>
                    <m:d>
                      <m:d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sz="20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𝒙</m:t>
                            </m:r>
                          </m:num>
                          <m:den>
                            <m:r>
                              <a:rPr lang="en-US" sz="20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𝒌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( где </a:t>
                </a:r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srgbClr val="00B050"/>
                        </a:solidFill>
                        <a:latin typeface="Cambria Math"/>
                      </a:rPr>
                      <m:t>𝒂</m:t>
                    </m:r>
                    <m:r>
                      <a:rPr lang="en-US" sz="2000" b="1" i="1">
                        <a:solidFill>
                          <a:srgbClr val="00B050"/>
                        </a:solidFill>
                        <a:latin typeface="Cambria Math"/>
                      </a:rPr>
                      <m:t>,</m:t>
                    </m:r>
                    <m:r>
                      <a:rPr lang="en-US" sz="2000" b="1" i="1">
                        <a:solidFill>
                          <a:srgbClr val="00B050"/>
                        </a:solidFill>
                        <a:latin typeface="Cambria Math"/>
                      </a:rPr>
                      <m:t>𝒃</m:t>
                    </m:r>
                    <m:r>
                      <a:rPr lang="en-US" sz="2000" b="1" i="1">
                        <a:solidFill>
                          <a:srgbClr val="00B050"/>
                        </a:solidFill>
                        <a:latin typeface="Cambria Math"/>
                      </a:rPr>
                      <m:t>,</m:t>
                    </m:r>
                    <m:r>
                      <a:rPr lang="en-US" sz="2000" b="1" i="1">
                        <a:solidFill>
                          <a:srgbClr val="00B050"/>
                        </a:solidFill>
                        <a:latin typeface="Cambria Math"/>
                      </a:rPr>
                      <m:t>𝒎</m:t>
                    </m:r>
                    <m:r>
                      <a:rPr lang="en-US" sz="2000" b="1" i="1">
                        <a:solidFill>
                          <a:srgbClr val="00B050"/>
                        </a:solidFill>
                        <a:latin typeface="Cambria Math"/>
                      </a:rPr>
                      <m:t>,</m:t>
                    </m:r>
                    <m:r>
                      <a:rPr lang="en-US" sz="2000" b="1" i="1">
                        <a:solidFill>
                          <a:srgbClr val="00B050"/>
                        </a:solidFill>
                        <a:latin typeface="Cambria Math"/>
                      </a:rPr>
                      <m:t>𝒌</m:t>
                    </m:r>
                    <m:r>
                      <a:rPr lang="en-US" sz="2000" b="1" i="1">
                        <a:solidFill>
                          <a:srgbClr val="00B050"/>
                        </a:solidFill>
                        <a:latin typeface="Cambria Math"/>
                      </a:rPr>
                      <m:t>,−</m:t>
                    </m:r>
                  </m:oMath>
                </a14:m>
                <a:r>
                  <a:rPr lang="ru-RU" sz="2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постоянные числа и </a:t>
                </a:r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srgbClr val="FF0000"/>
                        </a:solidFill>
                        <a:latin typeface="Cambria Math"/>
                      </a:rPr>
                      <m:t>𝒎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/>
                      </a:rPr>
                      <m:t>≠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/>
                      </a:rPr>
                      <m:t>𝟎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/>
                      </a:rPr>
                      <m:t>,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/>
                      </a:rPr>
                      <m:t>𝒌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/>
                      </a:rPr>
                      <m:t>≠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/>
                      </a:rPr>
                      <m:t>𝟎</m:t>
                    </m:r>
                  </m:oMath>
                </a14:m>
                <a:r>
                  <a:rPr lang="ru-RU" sz="20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en-US" sz="20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с помощью графика функции</a:t>
                </a:r>
                <a14:m>
                  <m:oMath xmlns:m="http://schemas.openxmlformats.org/officeDocument/2006/math">
                    <m:r>
                      <a:rPr lang="en-US" sz="2000" b="0" i="1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</a:rPr>
                      <m:t>𝒚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2000" b="1" i="1">
                        <a:solidFill>
                          <a:srgbClr val="002060"/>
                        </a:solidFill>
                        <a:latin typeface="Cambria Math"/>
                      </a:rPr>
                      <m:t>𝒇</m:t>
                    </m:r>
                    <m:d>
                      <m:dPr>
                        <m:ctrlP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</m:e>
                    </m:d>
                    <m:r>
                      <a:rPr lang="ru-RU" sz="2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ru-RU" sz="20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843558"/>
                <a:ext cx="8856984" cy="1476302"/>
              </a:xfrm>
              <a:prstGeom prst="rect">
                <a:avLst/>
              </a:prstGeom>
              <a:blipFill>
                <a:blip r:embed="rId2"/>
                <a:stretch>
                  <a:fillRect l="-715" t="-2564" r="-572" b="-683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07504" y="2273015"/>
                <a:ext cx="8978402" cy="25766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900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Например</a:t>
                </a:r>
                <a:r>
                  <a:rPr lang="en-US" sz="19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,</a:t>
                </a:r>
                <a:r>
                  <a:rPr lang="ru-RU" sz="19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чтобы построить график функции</a:t>
                </a:r>
                <a14:m>
                  <m:oMath xmlns:m="http://schemas.openxmlformats.org/officeDocument/2006/math">
                    <m:r>
                      <a:rPr lang="en-US" sz="1900" i="1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r>
                      <a:rPr lang="en-US" sz="1900" b="0" i="1" smtClean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r>
                      <a:rPr lang="en-US" sz="1900" i="1" smtClean="0">
                        <a:solidFill>
                          <a:srgbClr val="FF0000"/>
                        </a:solidFill>
                        <a:latin typeface="Cambria Math"/>
                      </a:rPr>
                      <m:t>𝑦</m:t>
                    </m:r>
                    <m:r>
                      <a:rPr lang="en-US" sz="1900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1900" i="1" smtClean="0">
                        <a:solidFill>
                          <a:srgbClr val="FF0000"/>
                        </a:solidFill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ru-RU" sz="19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9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sz="19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19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𝑎</m:t>
                        </m:r>
                      </m:e>
                    </m:d>
                    <m:r>
                      <a:rPr lang="en-US" sz="1900" i="1">
                        <a:solidFill>
                          <a:srgbClr val="FF0000"/>
                        </a:solidFill>
                        <a:latin typeface="Cambria Math"/>
                      </a:rPr>
                      <m:t>+</m:t>
                    </m:r>
                    <m:r>
                      <a:rPr lang="en-US" sz="1900" i="1">
                        <a:solidFill>
                          <a:srgbClr val="FF0000"/>
                        </a:solidFill>
                        <a:latin typeface="Cambria Math"/>
                      </a:rPr>
                      <m:t>𝑏</m:t>
                    </m:r>
                  </m:oMath>
                </a14:m>
                <a:r>
                  <a:rPr lang="en-US" sz="1900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19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с помощью графика функции</a:t>
                </a:r>
                <a14:m>
                  <m:oMath xmlns:m="http://schemas.openxmlformats.org/officeDocument/2006/math">
                    <m:r>
                      <a:rPr lang="en-US" sz="1900" i="1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r>
                      <a:rPr lang="en-US" sz="1900" i="1">
                        <a:solidFill>
                          <a:srgbClr val="0070C0"/>
                        </a:solidFill>
                        <a:latin typeface="Cambria Math"/>
                      </a:rPr>
                      <m:t>𝑦</m:t>
                    </m:r>
                    <m:r>
                      <a:rPr lang="en-US" sz="1900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1900" i="1">
                        <a:solidFill>
                          <a:srgbClr val="0070C0"/>
                        </a:solidFill>
                        <a:latin typeface="Cambria Math"/>
                      </a:rPr>
                      <m:t>𝑓</m:t>
                    </m:r>
                    <m:r>
                      <a:rPr lang="en-US" sz="1900" i="1">
                        <a:solidFill>
                          <a:srgbClr val="0070C0"/>
                        </a:solidFill>
                        <a:latin typeface="Cambria Math"/>
                      </a:rPr>
                      <m:t>(</m:t>
                    </m:r>
                    <m:r>
                      <a:rPr lang="en-US" sz="1900" i="1">
                        <a:solidFill>
                          <a:srgbClr val="0070C0"/>
                        </a:solidFill>
                        <a:latin typeface="Cambria Math"/>
                      </a:rPr>
                      <m:t>𝑥</m:t>
                    </m:r>
                    <m:r>
                      <a:rPr lang="en-US" sz="1900" i="1">
                        <a:solidFill>
                          <a:srgbClr val="0070C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ru-RU" sz="19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, каждая точка графика </a:t>
                </a:r>
                <a14:m>
                  <m:oMath xmlns:m="http://schemas.openxmlformats.org/officeDocument/2006/math">
                    <m:r>
                      <a:rPr lang="en-US" sz="1900" i="1">
                        <a:solidFill>
                          <a:srgbClr val="0070C0"/>
                        </a:solidFill>
                        <a:latin typeface="Cambria Math"/>
                      </a:rPr>
                      <m:t>𝑦</m:t>
                    </m:r>
                    <m:r>
                      <a:rPr lang="en-US" sz="1900" i="1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1900" i="1">
                        <a:solidFill>
                          <a:srgbClr val="0070C0"/>
                        </a:solidFill>
                        <a:latin typeface="Cambria Math"/>
                      </a:rPr>
                      <m:t>𝑓</m:t>
                    </m:r>
                    <m:r>
                      <a:rPr lang="en-US" sz="1900" i="1">
                        <a:solidFill>
                          <a:srgbClr val="0070C0"/>
                        </a:solidFill>
                        <a:latin typeface="Cambria Math"/>
                      </a:rPr>
                      <m:t>(</m:t>
                    </m:r>
                    <m:r>
                      <a:rPr lang="en-US" sz="1900" i="1">
                        <a:solidFill>
                          <a:srgbClr val="0070C0"/>
                        </a:solidFill>
                        <a:latin typeface="Cambria Math"/>
                      </a:rPr>
                      <m:t>𝑥</m:t>
                    </m:r>
                    <m:r>
                      <a:rPr lang="en-US" sz="1900" i="1">
                        <a:solidFill>
                          <a:srgbClr val="0070C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19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19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сдвигается вправо на </a:t>
                </a:r>
                <a14:m>
                  <m:oMath xmlns:m="http://schemas.openxmlformats.org/officeDocument/2006/math">
                    <m:r>
                      <a:rPr lang="en-US" sz="1900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𝑎</m:t>
                    </m:r>
                  </m:oMath>
                </a14:m>
                <a:r>
                  <a:rPr lang="en-US" sz="19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19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единиц и поднимается на </a:t>
                </a:r>
                <a14:m>
                  <m:oMath xmlns:m="http://schemas.openxmlformats.org/officeDocument/2006/math">
                    <m:r>
                      <a:rPr lang="en-US" sz="1900" i="1" dirty="0" smtClean="0">
                        <a:solidFill>
                          <a:srgbClr val="0070C0"/>
                        </a:solidFill>
                        <a:latin typeface="Cambria Math"/>
                        <a:cs typeface="Arial" pitchFamily="34" charset="0"/>
                      </a:rPr>
                      <m:t>𝑏</m:t>
                    </m:r>
                  </m:oMath>
                </a14:m>
                <a:r>
                  <a:rPr lang="en-US" sz="19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19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единиц вверх</a:t>
                </a:r>
                <a:r>
                  <a:rPr lang="en-US" sz="19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,</a:t>
                </a:r>
                <a:r>
                  <a:rPr lang="ru-RU" sz="19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т.е. переноситься параллельно вектору</a:t>
                </a:r>
                <a:r>
                  <a:rPr lang="en-US" sz="19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900" i="1">
                        <a:solidFill>
                          <a:srgbClr val="0070C0"/>
                        </a:solidFill>
                        <a:latin typeface="Cambria Math"/>
                      </a:rPr>
                      <m:t>(</m:t>
                    </m:r>
                    <m:r>
                      <a:rPr lang="en-US" sz="1900" i="1">
                        <a:solidFill>
                          <a:srgbClr val="0070C0"/>
                        </a:solidFill>
                        <a:latin typeface="Cambria Math"/>
                      </a:rPr>
                      <m:t>𝑎</m:t>
                    </m:r>
                    <m:r>
                      <a:rPr lang="en-US" sz="1900" i="1">
                        <a:solidFill>
                          <a:srgbClr val="0070C0"/>
                        </a:solidFill>
                        <a:latin typeface="Cambria Math"/>
                      </a:rPr>
                      <m:t>,</m:t>
                    </m:r>
                    <m:r>
                      <a:rPr lang="en-US" sz="1900" i="1">
                        <a:solidFill>
                          <a:srgbClr val="0070C0"/>
                        </a:solidFill>
                        <a:latin typeface="Cambria Math"/>
                      </a:rPr>
                      <m:t>𝑏</m:t>
                    </m:r>
                    <m:r>
                      <a:rPr lang="en-US" sz="1900" i="1">
                        <a:solidFill>
                          <a:srgbClr val="0070C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1900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1900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ru-RU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Чтобы построить график функции </a:t>
                </a:r>
                <a14:m>
                  <m:oMath xmlns:m="http://schemas.openxmlformats.org/officeDocument/2006/math">
                    <m:r>
                      <a:rPr lang="en-US" sz="1900" i="1">
                        <a:solidFill>
                          <a:srgbClr val="FF0000"/>
                        </a:solidFill>
                        <a:latin typeface="Cambria Math"/>
                      </a:rPr>
                      <m:t>𝑦</m:t>
                    </m:r>
                    <m:r>
                      <a:rPr lang="en-US" sz="1900" i="1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US" sz="1900" i="1">
                        <a:solidFill>
                          <a:srgbClr val="FF0000"/>
                        </a:solidFill>
                        <a:latin typeface="Cambria Math"/>
                      </a:rPr>
                      <m:t>𝑚</m:t>
                    </m:r>
                    <m:r>
                      <a:rPr lang="en-US" sz="1900" i="1">
                        <a:solidFill>
                          <a:srgbClr val="FF0000"/>
                        </a:solidFill>
                        <a:latin typeface="Cambria Math"/>
                      </a:rPr>
                      <m:t>∙</m:t>
                    </m:r>
                    <m:r>
                      <a:rPr lang="en-US" sz="1900" i="1">
                        <a:solidFill>
                          <a:srgbClr val="FF0000"/>
                        </a:solidFill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19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sz="19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19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𝑥</m:t>
                            </m:r>
                          </m:num>
                          <m:den>
                            <m:r>
                              <a:rPr lang="en-US" sz="19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𝑘</m:t>
                            </m:r>
                          </m:den>
                        </m:f>
                      </m:e>
                    </m:d>
                  </m:oMath>
                </a14:m>
                <a:r>
                  <a:rPr lang="ru-RU" sz="19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 помощью графика функции </a:t>
                </a:r>
                <a14:m>
                  <m:oMath xmlns:m="http://schemas.openxmlformats.org/officeDocument/2006/math">
                    <m:r>
                      <a:rPr lang="en-US" sz="1900" i="1">
                        <a:solidFill>
                          <a:srgbClr val="002060"/>
                        </a:solidFill>
                        <a:latin typeface="Cambria Math"/>
                      </a:rPr>
                      <m:t>𝑦</m:t>
                    </m:r>
                    <m:r>
                      <a:rPr lang="en-US" sz="19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1900" i="1">
                        <a:solidFill>
                          <a:srgbClr val="002060"/>
                        </a:solidFill>
                        <a:latin typeface="Cambria Math"/>
                      </a:rPr>
                      <m:t>𝑓</m:t>
                    </m:r>
                    <m:r>
                      <a:rPr lang="en-US" sz="1900" i="1">
                        <a:solidFill>
                          <a:srgbClr val="002060"/>
                        </a:solidFill>
                        <a:latin typeface="Cambria Math"/>
                      </a:rPr>
                      <m:t>(</m:t>
                    </m:r>
                    <m:r>
                      <a:rPr lang="en-US" sz="1900" i="1">
                        <a:solidFill>
                          <a:srgbClr val="002060"/>
                        </a:solidFill>
                        <a:latin typeface="Cambria Math"/>
                      </a:rPr>
                      <m:t>𝑥</m:t>
                    </m:r>
                    <m:r>
                      <a:rPr lang="en-US" sz="1900" i="1">
                        <a:solidFill>
                          <a:srgbClr val="00206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абсцисса каждой точки графика функции</a:t>
                </a:r>
                <a14:m>
                  <m:oMath xmlns:m="http://schemas.openxmlformats.org/officeDocument/2006/math">
                    <m:r>
                      <a:rPr lang="en-US" sz="1900" i="1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r>
                      <a:rPr lang="en-US" sz="1900" i="1">
                        <a:solidFill>
                          <a:srgbClr val="002060"/>
                        </a:solidFill>
                        <a:latin typeface="Cambria Math"/>
                      </a:rPr>
                      <m:t>𝑦</m:t>
                    </m:r>
                    <m:r>
                      <a:rPr lang="en-US" sz="1900" i="1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1900" i="1">
                        <a:solidFill>
                          <a:srgbClr val="002060"/>
                        </a:solidFill>
                        <a:latin typeface="Cambria Math"/>
                      </a:rPr>
                      <m:t>𝑓</m:t>
                    </m:r>
                    <m:r>
                      <a:rPr lang="en-US" sz="1900" i="1">
                        <a:solidFill>
                          <a:srgbClr val="002060"/>
                        </a:solidFill>
                        <a:latin typeface="Cambria Math"/>
                      </a:rPr>
                      <m:t>(</m:t>
                    </m:r>
                    <m:r>
                      <a:rPr lang="en-US" sz="1900" i="1">
                        <a:solidFill>
                          <a:srgbClr val="002060"/>
                        </a:solidFill>
                        <a:latin typeface="Cambria Math"/>
                      </a:rPr>
                      <m:t>𝑥</m:t>
                    </m:r>
                    <m:r>
                      <a:rPr lang="en-US" sz="1900" i="1">
                        <a:solidFill>
                          <a:srgbClr val="00206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по оси</a:t>
                </a:r>
                <a14:m>
                  <m:oMath xmlns:m="http://schemas.openxmlformats.org/officeDocument/2006/math">
                    <m:r>
                      <a:rPr lang="en-US" sz="1900" i="1">
                        <a:solidFill>
                          <a:srgbClr val="002060"/>
                        </a:solidFill>
                        <a:latin typeface="Cambria Math"/>
                      </a:rPr>
                      <m:t> </m:t>
                    </m:r>
                    <m:r>
                      <a:rPr lang="en-US" sz="1900" i="1">
                        <a:solidFill>
                          <a:srgbClr val="002060"/>
                        </a:solidFill>
                        <a:latin typeface="Cambria Math"/>
                      </a:rPr>
                      <m:t>𝑂𝑥</m:t>
                    </m:r>
                  </m:oMath>
                </a14:m>
                <a:r>
                  <a:rPr lang="en-US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в </a:t>
                </a:r>
                <a14:m>
                  <m:oMath xmlns:m="http://schemas.openxmlformats.org/officeDocument/2006/math">
                    <m:r>
                      <a:rPr lang="en-US" sz="1900" i="1" dirty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𝑘</m:t>
                    </m:r>
                    <m:r>
                      <a:rPr lang="en-US" sz="1900" i="1" dirty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ru-RU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раз сжимается </a:t>
                </a:r>
                <a:r>
                  <a:rPr lang="en-US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ru-RU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если </a:t>
                </a:r>
                <a14:m>
                  <m:oMath xmlns:m="http://schemas.openxmlformats.org/officeDocument/2006/math">
                    <m:r>
                      <a:rPr lang="en-US" sz="1900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𝑘</m:t>
                    </m:r>
                    <m:r>
                      <a:rPr lang="en-US" sz="1900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&gt;0</m:t>
                    </m:r>
                  </m:oMath>
                </a14:m>
                <a:r>
                  <a:rPr lang="en-US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вправо, если </a:t>
                </a:r>
                <a14:m>
                  <m:oMath xmlns:m="http://schemas.openxmlformats.org/officeDocument/2006/math">
                    <m:r>
                      <a:rPr lang="en-US" sz="1900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𝑘</m:t>
                    </m:r>
                    <m:r>
                      <a:rPr lang="en-US" sz="1900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&lt;0</m:t>
                    </m:r>
                  </m:oMath>
                </a14:m>
                <a:r>
                  <a:rPr lang="ru-RU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то влево</a:t>
                </a:r>
                <a:r>
                  <a:rPr lang="en-US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ru-RU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а ее ордината по оси</a:t>
                </a:r>
                <a:r>
                  <a:rPr lang="en-US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900" i="1">
                        <a:solidFill>
                          <a:srgbClr val="002060"/>
                        </a:solidFill>
                        <a:latin typeface="Cambria Math"/>
                      </a:rPr>
                      <m:t>𝑂𝑦</m:t>
                    </m:r>
                  </m:oMath>
                </a14:m>
                <a:r>
                  <a:rPr lang="en-US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расстягивается на </a:t>
                </a:r>
                <a14:m>
                  <m:oMath xmlns:m="http://schemas.openxmlformats.org/officeDocument/2006/math">
                    <m:r>
                      <a:rPr lang="en-US" sz="1900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𝑚</m:t>
                    </m:r>
                  </m:oMath>
                </a14:m>
                <a:r>
                  <a:rPr lang="en-US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единиц </a:t>
                </a:r>
                <a:r>
                  <a:rPr lang="en-US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:r>
                  <a:rPr lang="ru-RU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если </a:t>
                </a:r>
                <a14:m>
                  <m:oMath xmlns:m="http://schemas.openxmlformats.org/officeDocument/2006/math">
                    <m:r>
                      <a:rPr lang="en-US" sz="1900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𝑚</m:t>
                    </m:r>
                    <m:r>
                      <a:rPr lang="en-US" sz="1900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&gt;0</m:t>
                    </m:r>
                  </m:oMath>
                </a14:m>
                <a:r>
                  <a:rPr lang="ru-RU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, то вверх, если </a:t>
                </a:r>
                <a:r>
                  <a:rPr lang="en-US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900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𝑚</m:t>
                    </m:r>
                    <m:r>
                      <a:rPr lang="en-US" sz="1900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&lt;0</m:t>
                    </m:r>
                    <m:r>
                      <a:rPr lang="ru-RU" sz="1900" b="0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,</m:t>
                    </m:r>
                    <m:r>
                      <a:rPr lang="ru-RU" sz="1900" b="0" i="0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ru-RU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то вниз</a:t>
                </a:r>
                <a:r>
                  <a:rPr lang="en-US" sz="19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).</a:t>
                </a:r>
                <a:endParaRPr lang="ru-RU" sz="19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273015"/>
                <a:ext cx="8978402" cy="2576667"/>
              </a:xfrm>
              <a:prstGeom prst="rect">
                <a:avLst/>
              </a:prstGeom>
              <a:blipFill>
                <a:blip r:embed="rId3"/>
                <a:stretch>
                  <a:fillRect l="-706" t="-1471" r="-565" b="-245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8711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9143998" cy="84192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117779" y="915566"/>
                <a:ext cx="8856984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2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Пример </a:t>
                </a:r>
                <a:r>
                  <a:rPr lang="en-US" sz="22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1.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С помощью графика функции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𝑦</m:t>
                    </m:r>
                    <m:r>
                      <a:rPr lang="en-US" sz="2200" i="1">
                        <a:latin typeface="Cambria Math"/>
                      </a:rPr>
                      <m:t>=3</m:t>
                    </m:r>
                    <m:r>
                      <a:rPr lang="en-US" sz="2200" i="1">
                        <a:latin typeface="Cambria Math"/>
                      </a:rPr>
                      <m:t>𝑥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постройте график функции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 </m:t>
                    </m:r>
                    <m:r>
                      <a:rPr lang="en-US" sz="2200" i="1">
                        <a:latin typeface="Cambria Math"/>
                      </a:rPr>
                      <m:t>𝑦</m:t>
                    </m:r>
                    <m:r>
                      <a:rPr lang="en-US" sz="2200" i="1">
                        <a:latin typeface="Cambria Math"/>
                      </a:rPr>
                      <m:t>=3</m:t>
                    </m:r>
                    <m:d>
                      <m:d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/>
                          </a:rPr>
                          <m:t>𝑥</m:t>
                        </m:r>
                        <m:r>
                          <a:rPr lang="en-US" sz="2200" i="1">
                            <a:latin typeface="Cambria Math"/>
                          </a:rPr>
                          <m:t>−1</m:t>
                        </m:r>
                      </m:e>
                    </m:d>
                    <m:r>
                      <a:rPr lang="en-US" sz="2200" i="1">
                        <a:latin typeface="Cambria Math"/>
                      </a:rPr>
                      <m:t>+4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779" y="915566"/>
                <a:ext cx="8856984" cy="769441"/>
              </a:xfrm>
              <a:prstGeom prst="rect">
                <a:avLst/>
              </a:prstGeom>
              <a:blipFill>
                <a:blip r:embed="rId2"/>
                <a:stretch>
                  <a:fillRect l="-860" t="-4918" r="-860" b="-1639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179219" y="2058051"/>
                <a:ext cx="8795543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Чтобы построить график функции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002060"/>
                        </a:solidFill>
                        <a:latin typeface="Cambria Math"/>
                      </a:rPr>
                      <m:t>𝑦</m:t>
                    </m:r>
                    <m:r>
                      <a:rPr lang="en-US" sz="2000" i="1">
                        <a:solidFill>
                          <a:srgbClr val="002060"/>
                        </a:solidFill>
                        <a:latin typeface="Cambria Math"/>
                      </a:rPr>
                      <m:t>=3</m:t>
                    </m:r>
                    <m:d>
                      <m:dPr>
                        <m:ctrlPr>
                          <a:rPr lang="ru-RU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sz="2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−1</m:t>
                        </m:r>
                      </m:e>
                    </m:d>
                    <m:r>
                      <a:rPr lang="en-US" sz="2000" i="1">
                        <a:solidFill>
                          <a:srgbClr val="002060"/>
                        </a:solidFill>
                        <a:latin typeface="Cambria Math"/>
                      </a:rPr>
                      <m:t>+4</m:t>
                    </m:r>
                    <m:r>
                      <a:rPr lang="ru-RU" sz="2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график функции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 </m:t>
                    </m:r>
                    <m:r>
                      <a:rPr lang="en-US" sz="2000" i="1" smtClean="0">
                        <a:solidFill>
                          <a:srgbClr val="FF0000"/>
                        </a:solidFill>
                        <a:latin typeface="Cambria Math"/>
                      </a:rPr>
                      <m:t>𝑦</m:t>
                    </m:r>
                    <m:r>
                      <a:rPr lang="en-US" sz="2000" i="1" smtClean="0">
                        <a:solidFill>
                          <a:srgbClr val="FF0000"/>
                        </a:solidFill>
                        <a:latin typeface="Cambria Math"/>
                      </a:rPr>
                      <m:t>=3</m:t>
                    </m:r>
                    <m:r>
                      <a:rPr lang="en-US" sz="2000" i="1" smtClean="0">
                        <a:solidFill>
                          <a:srgbClr val="FF0000"/>
                        </a:solidFill>
                        <a:latin typeface="Cambria Math"/>
                      </a:rPr>
                      <m:t>𝑥</m:t>
                    </m:r>
                  </m:oMath>
                </a14:m>
                <a:r>
                  <a:rPr lang="en-US" sz="2000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параллельно переносится на вектор 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(1;4)</a:t>
                </a:r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. </a:t>
                </a: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219" y="2058051"/>
                <a:ext cx="8795543" cy="707886"/>
              </a:xfrm>
              <a:prstGeom prst="rect">
                <a:avLst/>
              </a:prstGeom>
              <a:blipFill>
                <a:blip r:embed="rId3"/>
                <a:stretch>
                  <a:fillRect l="-576" t="-5357" b="-1607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3707904" y="1596386"/>
            <a:ext cx="16329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</a:t>
            </a:r>
            <a:r>
              <a:rPr lang="en-US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19" y="2859782"/>
            <a:ext cx="4367052" cy="212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0"/>
          <a:stretch/>
        </p:blipFill>
        <p:spPr bwMode="auto">
          <a:xfrm>
            <a:off x="4546271" y="2801036"/>
            <a:ext cx="4531366" cy="2127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 rot="20057869">
                <a:off x="6827705" y="2922920"/>
                <a:ext cx="150554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70C0"/>
                        </a:solidFill>
                        <a:latin typeface="Cambria Math"/>
                      </a:rPr>
                      <m:t>𝒚</m:t>
                    </m:r>
                    <m:r>
                      <a:rPr lang="en-US" sz="2000" b="1" i="1" smtClean="0">
                        <a:solidFill>
                          <a:srgbClr val="0070C0"/>
                        </a:solidFill>
                        <a:latin typeface="Cambria Math"/>
                      </a:rPr>
                      <m:t>=</m:t>
                    </m:r>
                    <m:r>
                      <a:rPr lang="en-US" sz="2000" b="1" i="1" smtClean="0">
                        <a:solidFill>
                          <a:srgbClr val="0070C0"/>
                        </a:solidFill>
                        <a:latin typeface="Cambria Math"/>
                      </a:rPr>
                      <m:t>𝟑</m:t>
                    </m:r>
                    <m:r>
                      <a:rPr lang="en-US" sz="2000" b="1" i="1" smtClean="0">
                        <a:solidFill>
                          <a:srgbClr val="0070C0"/>
                        </a:solidFill>
                        <a:latin typeface="Cambria Math"/>
                      </a:rPr>
                      <m:t>𝒙</m:t>
                    </m:r>
                    <m:r>
                      <a:rPr lang="en-US" sz="2000" b="1" i="1" smtClean="0">
                        <a:solidFill>
                          <a:srgbClr val="0070C0"/>
                        </a:solidFill>
                        <a:latin typeface="Cambria Math"/>
                      </a:rPr>
                      <m:t>+</m:t>
                    </m:r>
                    <m:r>
                      <a:rPr lang="en-US" sz="2000" b="1" i="1" smtClean="0">
                        <a:solidFill>
                          <a:srgbClr val="0070C0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en-US" sz="20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057869">
                <a:off x="6827705" y="2922920"/>
                <a:ext cx="1505540" cy="400110"/>
              </a:xfrm>
              <a:prstGeom prst="rect">
                <a:avLst/>
              </a:prstGeom>
              <a:blipFill rotWithShape="1">
                <a:blip r:embed="rId6"/>
                <a:stretch>
                  <a:fillRect b="-2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 rot="20057869">
                <a:off x="2429199" y="3109794"/>
                <a:ext cx="103246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sz="2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057869">
                <a:off x="2429199" y="3109794"/>
                <a:ext cx="1032462" cy="400110"/>
              </a:xfrm>
              <a:prstGeom prst="rect">
                <a:avLst/>
              </a:prstGeom>
              <a:blipFill rotWithShape="1">
                <a:blip r:embed="rId7"/>
                <a:stretch>
                  <a:fillRect b="-14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179219" y="159351"/>
            <a:ext cx="8795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</a:p>
        </p:txBody>
      </p:sp>
    </p:spTree>
    <p:extLst>
      <p:ext uri="{BB962C8B-B14F-4D97-AF65-F5344CB8AC3E}">
        <p14:creationId xmlns:p14="http://schemas.microsoft.com/office/powerpoint/2010/main" val="1110757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/>
              <p:cNvSpPr/>
              <p:nvPr/>
            </p:nvSpPr>
            <p:spPr>
              <a:xfrm>
                <a:off x="117779" y="841922"/>
                <a:ext cx="9026218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2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Пример </a:t>
                </a:r>
                <a:r>
                  <a:rPr lang="en-US" sz="22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2.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Постройте график функции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𝑦</m:t>
                    </m:r>
                    <m:r>
                      <a:rPr lang="en-US" sz="2200" i="1">
                        <a:latin typeface="Cambria Math"/>
                      </a:rPr>
                      <m:t>=−2</m:t>
                    </m:r>
                    <m:r>
                      <a:rPr lang="en-US" sz="2200" i="1">
                        <a:latin typeface="Cambria Math"/>
                      </a:rPr>
                      <m:t>𝑥</m:t>
                    </m:r>
                    <m:r>
                      <a:rPr lang="en-US" sz="2200" i="1">
                        <a:latin typeface="Cambria Math"/>
                      </a:rPr>
                      <m:t>+4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с помощью графика функции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/>
                      </a:rPr>
                      <m:t>𝑦</m:t>
                    </m:r>
                    <m:r>
                      <a:rPr lang="en-US" sz="2200" i="1">
                        <a:latin typeface="Cambria Math"/>
                      </a:rPr>
                      <m:t>=−2</m:t>
                    </m:r>
                    <m:d>
                      <m:d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/>
                          </a:rPr>
                          <m:t>𝑥</m:t>
                        </m:r>
                        <m:r>
                          <a:rPr lang="en-US" sz="2200" i="1">
                            <a:latin typeface="Cambria Math"/>
                          </a:rPr>
                          <m:t>+3</m:t>
                        </m:r>
                      </m:e>
                    </m:d>
                    <m:r>
                      <a:rPr lang="en-US" sz="2200" i="1">
                        <a:latin typeface="Cambria Math"/>
                      </a:rPr>
                      <m:t>+5</m:t>
                    </m:r>
                  </m:oMath>
                </a14:m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779" y="841922"/>
                <a:ext cx="9026218" cy="769441"/>
              </a:xfrm>
              <a:prstGeom prst="rect">
                <a:avLst/>
              </a:prstGeom>
              <a:blipFill>
                <a:blip r:embed="rId2"/>
                <a:stretch>
                  <a:fillRect l="-844" t="-4918" r="-844" b="-1639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/>
              <p:cNvSpPr/>
              <p:nvPr/>
            </p:nvSpPr>
            <p:spPr>
              <a:xfrm>
                <a:off x="179219" y="2058051"/>
                <a:ext cx="8795543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Чтобы построить график функции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rgbClr val="002060"/>
                        </a:solidFill>
                        <a:latin typeface="Cambria Math"/>
                      </a:rPr>
                      <m:t>𝑦</m:t>
                    </m:r>
                    <m:r>
                      <a:rPr lang="en-US" sz="2000" i="1" smtClean="0">
                        <a:solidFill>
                          <a:srgbClr val="002060"/>
                        </a:solidFill>
                        <a:latin typeface="Cambria Math"/>
                      </a:rPr>
                      <m:t>=−2</m:t>
                    </m:r>
                    <m:d>
                      <m:dPr>
                        <m:ctrlPr>
                          <a:rPr lang="ru-RU" sz="2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𝑥</m:t>
                        </m:r>
                        <m:r>
                          <a:rPr lang="en-US" sz="2000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+3</m:t>
                        </m:r>
                      </m:e>
                    </m:d>
                    <m:r>
                      <a:rPr lang="en-US" sz="2000" i="1">
                        <a:solidFill>
                          <a:srgbClr val="002060"/>
                        </a:solidFill>
                        <a:latin typeface="Cambria Math"/>
                      </a:rPr>
                      <m:t>+5</m:t>
                    </m:r>
                    <m:r>
                      <a:rPr lang="ru-RU" sz="2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endParaRPr lang="ru-RU" sz="20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график функции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rgbClr val="002060"/>
                        </a:solidFill>
                        <a:latin typeface="Cambria Math"/>
                      </a:rPr>
                      <m:t>𝑦</m:t>
                    </m:r>
                    <m:r>
                      <a:rPr lang="en-US" sz="2000" i="1" smtClean="0">
                        <a:solidFill>
                          <a:srgbClr val="002060"/>
                        </a:solidFill>
                        <a:latin typeface="Cambria Math"/>
                      </a:rPr>
                      <m:t>=−2</m:t>
                    </m:r>
                    <m:r>
                      <a:rPr lang="en-US" sz="2000" i="1" smtClean="0">
                        <a:solidFill>
                          <a:srgbClr val="002060"/>
                        </a:solidFill>
                        <a:latin typeface="Cambria Math"/>
                      </a:rPr>
                      <m:t>𝑥</m:t>
                    </m:r>
                    <m:r>
                      <a:rPr lang="en-US" sz="2000" i="1" smtClean="0">
                        <a:solidFill>
                          <a:srgbClr val="002060"/>
                        </a:solidFill>
                        <a:latin typeface="Cambria Math"/>
                      </a:rPr>
                      <m:t>+4</m:t>
                    </m:r>
                  </m:oMath>
                </a14:m>
                <a:r>
                  <a:rPr lang="en-US" sz="20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параллельно переносится на вектор 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(3;1)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219" y="2058051"/>
                <a:ext cx="8795543" cy="707886"/>
              </a:xfrm>
              <a:prstGeom prst="rect">
                <a:avLst/>
              </a:prstGeom>
              <a:blipFill>
                <a:blip r:embed="rId3"/>
                <a:stretch>
                  <a:fillRect t="-5357" b="-1607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3707904" y="1596386"/>
            <a:ext cx="1717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Решение. </a:t>
            </a:r>
            <a:endParaRPr lang="ru-RU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74" y="2825724"/>
            <a:ext cx="4430344" cy="2254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7" y="3014778"/>
            <a:ext cx="4392778" cy="2128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 rot="1586651">
                <a:off x="5273398" y="3126125"/>
                <a:ext cx="151971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800" i="1" smtClean="0">
                        <a:solidFill>
                          <a:srgbClr val="002060"/>
                        </a:solidFill>
                        <a:latin typeface="Cambria Math"/>
                      </a:rPr>
                      <m:t>𝑦</m:t>
                    </m:r>
                    <m:r>
                      <a:rPr lang="en-US" sz="1800" i="1" smtClean="0">
                        <a:solidFill>
                          <a:srgbClr val="002060"/>
                        </a:solidFill>
                        <a:latin typeface="Cambria Math"/>
                      </a:rPr>
                      <m:t>=−2</m:t>
                    </m:r>
                    <m:r>
                      <a:rPr lang="en-US" sz="1800" b="0" i="1" smtClean="0">
                        <a:solidFill>
                          <a:srgbClr val="002060"/>
                        </a:solidFill>
                        <a:latin typeface="Cambria Math"/>
                      </a:rPr>
                      <m:t>𝑥</m:t>
                    </m:r>
                    <m:r>
                      <a:rPr lang="en-US" sz="1800" b="0" i="1" smtClean="0">
                        <a:solidFill>
                          <a:srgbClr val="002060"/>
                        </a:solidFill>
                        <a:latin typeface="Cambria Math"/>
                      </a:rPr>
                      <m:t>−1</m:t>
                    </m:r>
                  </m:oMath>
                </a14:m>
                <a:r>
                  <a:rPr lang="en-US" sz="1800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18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586651">
                <a:off x="5273398" y="3126125"/>
                <a:ext cx="1519711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 rot="1458344">
                <a:off x="752911" y="3200346"/>
                <a:ext cx="15084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𝑦</m:t>
                      </m:r>
                      <m:r>
                        <a:rPr lang="en-US" sz="180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=−2</m:t>
                      </m:r>
                      <m:r>
                        <a:rPr lang="en-US" sz="18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18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+4</m:t>
                      </m:r>
                    </m:oMath>
                  </m:oMathPara>
                </a14:m>
                <a:endParaRPr lang="ru-RU" sz="18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458344">
                <a:off x="752911" y="3200346"/>
                <a:ext cx="1508490" cy="369332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16"/>
          <p:cNvSpPr/>
          <p:nvPr/>
        </p:nvSpPr>
        <p:spPr>
          <a:xfrm>
            <a:off x="117779" y="159351"/>
            <a:ext cx="88569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</a:p>
        </p:txBody>
      </p:sp>
    </p:spTree>
    <p:extLst>
      <p:ext uri="{BB962C8B-B14F-4D97-AF65-F5344CB8AC3E}">
        <p14:creationId xmlns:p14="http://schemas.microsoft.com/office/powerpoint/2010/main" val="4335091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2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117779" y="841922"/>
                <a:ext cx="9026218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2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Пример </a:t>
                </a:r>
                <a:r>
                  <a:rPr lang="en-US" sz="22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3.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Постройте график функции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𝑦</m:t>
                    </m:r>
                    <m:r>
                      <a:rPr lang="en-US" sz="2400" i="1">
                        <a:latin typeface="Cambria Math"/>
                      </a:rPr>
                      <m:t>=2−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𝑥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+3</m:t>
                            </m:r>
                          </m:e>
                        </m:d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ru-RU" sz="24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пользуясь графиком параболы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𝑦</m:t>
                        </m:r>
                        <m:r>
                          <a:rPr lang="en-US" sz="2400" i="1">
                            <a:latin typeface="Cambria Math"/>
                          </a:rPr>
                          <m:t>=</m:t>
                        </m:r>
                        <m:r>
                          <a:rPr lang="en-US" sz="24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. 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779" y="841922"/>
                <a:ext cx="9026218" cy="830997"/>
              </a:xfrm>
              <a:prstGeom prst="rect">
                <a:avLst/>
              </a:prstGeom>
              <a:blipFill>
                <a:blip r:embed="rId2"/>
                <a:stretch>
                  <a:fillRect l="-3376" t="-71212" r="-141" b="-10909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Прямоугольник 7"/>
              <p:cNvSpPr/>
              <p:nvPr/>
            </p:nvSpPr>
            <p:spPr>
              <a:xfrm>
                <a:off x="179218" y="1880978"/>
                <a:ext cx="8795543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Чтобы построить график функции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/>
                      </a:rPr>
                      <m:t>𝑦</m:t>
                    </m:r>
                    <m:r>
                      <a:rPr lang="en-US" sz="2000" i="1" smtClean="0">
                        <a:latin typeface="Cambria Math"/>
                      </a:rPr>
                      <m:t>=2−</m:t>
                    </m:r>
                    <m:sSup>
                      <m:sSupPr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(</m:t>
                        </m:r>
                        <m:r>
                          <a:rPr lang="en-US" sz="2000" i="1">
                            <a:latin typeface="Cambria Math"/>
                          </a:rPr>
                          <m:t>𝑥</m:t>
                        </m:r>
                        <m:r>
                          <a:rPr lang="en-US" sz="2000" i="1">
                            <a:latin typeface="Cambria Math"/>
                          </a:rPr>
                          <m:t>+3)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, график функции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𝑦</m:t>
                    </m:r>
                    <m:r>
                      <a:rPr lang="en-US" sz="20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сначала сдвигается на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/>
                        <a:cs typeface="Arial" pitchFamily="34" charset="0"/>
                      </a:rPr>
                      <m:t>3</m:t>
                    </m:r>
                  </m:oMath>
                </a14:m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единицы влево и симметрично переноситься относительно оси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𝑂𝑥</m:t>
                    </m:r>
                    <m:r>
                      <a:rPr lang="ru-RU" sz="2000" b="0" i="1" smtClean="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После этого полученный график поднимается по оси 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𝑂𝑦</m:t>
                    </m:r>
                  </m:oMath>
                </a14:m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на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/>
                        <a:cs typeface="Arial" pitchFamily="34" charset="0"/>
                      </a:rPr>
                      <m:t>2</m:t>
                    </m:r>
                  </m:oMath>
                </a14:m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000" dirty="0">
                    <a:latin typeface="Arial" pitchFamily="34" charset="0"/>
                    <a:cs typeface="Arial" pitchFamily="34" charset="0"/>
                  </a:rPr>
                  <a:t>единицы вверх. </a:t>
                </a:r>
              </a:p>
            </p:txBody>
          </p:sp>
        </mc:Choice>
        <mc:Fallback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218" y="1880978"/>
                <a:ext cx="8795543" cy="1323439"/>
              </a:xfrm>
              <a:prstGeom prst="rect">
                <a:avLst/>
              </a:prstGeom>
              <a:blipFill>
                <a:blip r:embed="rId3"/>
                <a:stretch>
                  <a:fillRect l="-576" t="-2857" r="-720" b="-761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3770396" y="1596386"/>
            <a:ext cx="15479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Решение</a:t>
            </a:r>
            <a:endParaRPr lang="ru-RU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82"/>
          <a:stretch/>
        </p:blipFill>
        <p:spPr bwMode="auto">
          <a:xfrm>
            <a:off x="179218" y="3291830"/>
            <a:ext cx="4451669" cy="1737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833"/>
          <a:stretch/>
        </p:blipFill>
        <p:spPr bwMode="auto">
          <a:xfrm>
            <a:off x="5076056" y="3390471"/>
            <a:ext cx="3810000" cy="1682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46619" y="91583"/>
            <a:ext cx="8795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483768" y="3291830"/>
                <a:ext cx="1001428" cy="4070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3291830"/>
                <a:ext cx="1001428" cy="407099"/>
              </a:xfrm>
              <a:prstGeom prst="rect">
                <a:avLst/>
              </a:prstGeom>
              <a:blipFill rotWithShape="1">
                <a:blip r:embed="rId6"/>
                <a:stretch>
                  <a:fillRect b="-8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5724128" y="3406427"/>
                <a:ext cx="1537537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800" b="1" i="1" smtClean="0">
                        <a:solidFill>
                          <a:srgbClr val="002060"/>
                        </a:solidFill>
                        <a:latin typeface="Cambria Math"/>
                      </a:rPr>
                      <m:t>𝒚</m:t>
                    </m:r>
                    <m:r>
                      <a:rPr lang="en-US" sz="18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1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18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3406427"/>
                <a:ext cx="1537537" cy="375552"/>
              </a:xfrm>
              <a:prstGeom prst="rect">
                <a:avLst/>
              </a:prstGeom>
              <a:blipFill rotWithShape="1">
                <a:blip r:embed="rId7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00272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2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75" t="-4250" r="1775" b="60895"/>
          <a:stretch/>
        </p:blipFill>
        <p:spPr bwMode="auto">
          <a:xfrm>
            <a:off x="480307" y="1563638"/>
            <a:ext cx="3960440" cy="1513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596"/>
          <a:stretch/>
        </p:blipFill>
        <p:spPr bwMode="auto">
          <a:xfrm>
            <a:off x="4872795" y="1563638"/>
            <a:ext cx="4098032" cy="1653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438216" y="2409119"/>
                <a:ext cx="1951112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800" b="1" i="1" smtClean="0">
                        <a:solidFill>
                          <a:srgbClr val="002060"/>
                        </a:solidFill>
                        <a:latin typeface="Cambria Math"/>
                      </a:rPr>
                      <m:t>𝒚</m:t>
                    </m:r>
                    <m:r>
                      <a:rPr lang="en-US" sz="1800" b="1" i="1" smtClean="0">
                        <a:solidFill>
                          <a:srgbClr val="002060"/>
                        </a:solidFill>
                        <a:latin typeface="Cambria Math"/>
                      </a:rPr>
                      <m:t>=</m:t>
                    </m:r>
                    <m:r>
                      <a:rPr lang="en-US" sz="1800" b="1" i="1" smtClean="0">
                        <a:solidFill>
                          <a:srgbClr val="002060"/>
                        </a:solidFill>
                        <a:latin typeface="Cambria Math"/>
                      </a:rPr>
                      <m:t>𝟐</m:t>
                    </m:r>
                    <m:r>
                      <a:rPr lang="en-US" sz="1800" b="1" i="1" smtClean="0">
                        <a:solidFill>
                          <a:srgbClr val="002060"/>
                        </a:solidFill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ru-RU" sz="1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18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8216" y="2409119"/>
                <a:ext cx="1951112" cy="375552"/>
              </a:xfrm>
              <a:prstGeom prst="rect">
                <a:avLst/>
              </a:prstGeom>
              <a:blipFill rotWithShape="1">
                <a:blip r:embed="rId4"/>
                <a:stretch>
                  <a:fillRect b="-112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1043608" y="2409119"/>
                <a:ext cx="1710661" cy="375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800" b="1" i="1" smtClean="0">
                        <a:solidFill>
                          <a:srgbClr val="002060"/>
                        </a:solidFill>
                        <a:latin typeface="Cambria Math"/>
                      </a:rPr>
                      <m:t>𝒚</m:t>
                    </m:r>
                    <m:r>
                      <a:rPr lang="en-US" sz="1800" b="1" i="1" smtClean="0">
                        <a:solidFill>
                          <a:srgbClr val="002060"/>
                        </a:solidFill>
                        <a:latin typeface="Cambria Math"/>
                      </a:rPr>
                      <m:t>=−</m:t>
                    </m:r>
                    <m:sSup>
                      <m:sSupPr>
                        <m:ctrlPr>
                          <a:rPr lang="ru-RU" sz="1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US" sz="1800" b="1" i="1">
                            <a:solidFill>
                              <a:srgbClr val="002060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18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2409119"/>
                <a:ext cx="1710661" cy="375552"/>
              </a:xfrm>
              <a:prstGeom prst="rect">
                <a:avLst/>
              </a:prstGeom>
              <a:blipFill rotWithShape="1">
                <a:blip r:embed="rId5"/>
                <a:stretch>
                  <a:fillRect b="-112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323528" y="3723878"/>
                <a:ext cx="8647299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Пример </a:t>
                </a:r>
                <a:r>
                  <a:rPr lang="en-US" sz="2400" b="1" i="1" dirty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4.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Постройте график функции</a:t>
                </a:r>
                <a14:m>
                  <m:oMath xmlns:m="http://schemas.openxmlformats.org/officeDocument/2006/math">
                    <m:r>
                      <a:rPr lang="ru-RU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latin typeface="Cambria Math"/>
                      </a:rPr>
                      <m:t>𝑦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r>
                      <a:rPr lang="en-US" sz="2400" i="1">
                        <a:latin typeface="Cambria Math"/>
                      </a:rPr>
                      <m:t>𝑠𝑖𝑛</m:t>
                    </m:r>
                    <m:r>
                      <a:rPr lang="en-US" sz="2400" i="1">
                        <a:latin typeface="Cambria Math"/>
                      </a:rPr>
                      <m:t>2</m:t>
                    </m:r>
                    <m:r>
                      <a:rPr lang="en-US" sz="2400" i="1">
                        <a:latin typeface="Cambria Math"/>
                      </a:rPr>
                      <m:t>𝑥</m:t>
                    </m:r>
                  </m:oMath>
                </a14:m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 с помощью графика функции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𝑦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r>
                      <a:rPr lang="en-US" sz="2400" i="1">
                        <a:latin typeface="Cambria Math"/>
                      </a:rPr>
                      <m:t>𝑠𝑖𝑛𝑥</m:t>
                    </m:r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723878"/>
                <a:ext cx="8647299" cy="830997"/>
              </a:xfrm>
              <a:prstGeom prst="rect">
                <a:avLst/>
              </a:prstGeom>
              <a:blipFill>
                <a:blip r:embed="rId6"/>
                <a:stretch>
                  <a:fillRect l="-1173" t="-6061" r="-1026" b="-1515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bject 2"/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46619" y="91583"/>
            <a:ext cx="87955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</a:p>
        </p:txBody>
      </p:sp>
    </p:spTree>
    <p:extLst>
      <p:ext uri="{BB962C8B-B14F-4D97-AF65-F5344CB8AC3E}">
        <p14:creationId xmlns:p14="http://schemas.microsoft.com/office/powerpoint/2010/main" val="25097823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18204</TotalTime>
  <Words>819</Words>
  <Application>Microsoft Macintosh PowerPoint</Application>
  <PresentationFormat>Экран (16:9)</PresentationFormat>
  <Paragraphs>57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1457</cp:revision>
  <dcterms:created xsi:type="dcterms:W3CDTF">2020-04-09T07:32:19Z</dcterms:created>
  <dcterms:modified xsi:type="dcterms:W3CDTF">2021-02-17T21:32:15Z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