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687" r:id="rId2"/>
    <p:sldId id="1690" r:id="rId3"/>
    <p:sldId id="1691" r:id="rId4"/>
    <p:sldId id="1692" r:id="rId5"/>
    <p:sldId id="1693" r:id="rId6"/>
    <p:sldId id="1694" r:id="rId7"/>
    <p:sldId id="1695" r:id="rId8"/>
    <p:sldId id="1696" r:id="rId9"/>
    <p:sldId id="1697" r:id="rId10"/>
    <p:sldId id="1698" r:id="rId11"/>
    <p:sldId id="1699" r:id="rId12"/>
    <p:sldId id="1701" r:id="rId13"/>
    <p:sldId id="1700" r:id="rId14"/>
  </p:sldIdLst>
  <p:sldSz cx="9144000" cy="5143500" type="screen16x9"/>
  <p:notesSz cx="5765800" cy="3244850"/>
  <p:custDataLst>
    <p:tags r:id="rId1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CC66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4349" autoAdjust="0"/>
  </p:normalViewPr>
  <p:slideViewPr>
    <p:cSldViewPr>
      <p:cViewPr varScale="1">
        <p:scale>
          <a:sx n="138" d="100"/>
          <a:sy n="138" d="100"/>
        </p:scale>
        <p:origin x="960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31002" y="2493705"/>
            <a:ext cx="5328592" cy="152790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600" b="1" dirty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r>
              <a:rPr lang="en-US" sz="3600" b="1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ПРЕОБРАЗОВАНИЯ ГРАФИКОВ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97526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982522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451461" y="496597"/>
            <a:ext cx="1975269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1313"/>
            <a:ext cx="2632613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5972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619" y="91583"/>
            <a:ext cx="879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6619" y="843558"/>
            <a:ext cx="8795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35456" y="1329162"/>
                <a:ext cx="87955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Чтобы построить график функции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 =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, абсцисса каждой точки графика функции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 =</m:t>
                    </m:r>
                    <m:r>
                      <a:rPr lang="en-US" sz="2400" i="1">
                        <a:latin typeface="Cambria Math"/>
                      </a:rPr>
                      <m:t>𝑠𝑖𝑛𝑥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сжимается двукратно по оси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𝑂𝑥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вправо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6" y="1329162"/>
                <a:ext cx="8795543" cy="1200329"/>
              </a:xfrm>
              <a:prstGeom prst="rect">
                <a:avLst/>
              </a:prstGeom>
              <a:blipFill>
                <a:blip r:embed="rId2"/>
                <a:stretch>
                  <a:fillRect l="-1009" t="-4167" r="-1009" b="-937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3758"/>
            <a:ext cx="4032448" cy="215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63" y="2643758"/>
            <a:ext cx="4358999" cy="224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06616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843558"/>
                <a:ext cx="8647299" cy="1014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5.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Постройте график функции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=−2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с помощью графика функции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𝑐𝑜𝑠𝑥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3558"/>
                <a:ext cx="8647299" cy="1014380"/>
              </a:xfrm>
              <a:prstGeom prst="rect">
                <a:avLst/>
              </a:prstGeom>
              <a:blipFill>
                <a:blip r:embed="rId2"/>
                <a:stretch>
                  <a:fillRect l="-1025" r="-1025" b="-111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2427734"/>
                <a:ext cx="8712968" cy="2234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Чтобы построить график функции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=−2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или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=−2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cos</m:t>
                    </m:r>
                    <m:r>
                      <a:rPr lang="en-US" sz="220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, сначала график функции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𝑐𝑜𝑠𝑥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сдвигается вправо на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потом его абсциссы сжимаются вправо в 2 раза и ординаты стягиваются вверх в 2 раза. Потом полученный график симметрично переносится по оси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𝑂𝑥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7734"/>
                <a:ext cx="8712968" cy="2234201"/>
              </a:xfrm>
              <a:prstGeom prst="rect">
                <a:avLst/>
              </a:prstGeom>
              <a:blipFill>
                <a:blip r:embed="rId3"/>
                <a:stretch>
                  <a:fillRect l="-727" r="-872" b="-395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759272" y="1858067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6619" y="91583"/>
            <a:ext cx="879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</a:p>
        </p:txBody>
      </p:sp>
    </p:spTree>
    <p:extLst>
      <p:ext uri="{BB962C8B-B14F-4D97-AF65-F5344CB8AC3E}">
        <p14:creationId xmlns:p14="http://schemas.microsoft.com/office/powerpoint/2010/main" val="468372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843558"/>
                <a:ext cx="86472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6.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Постройте график функции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+3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пользуясь графиком функции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3558"/>
                <a:ext cx="8647299" cy="830997"/>
              </a:xfrm>
              <a:prstGeom prst="rect">
                <a:avLst/>
              </a:prstGeom>
              <a:blipFill>
                <a:blip r:embed="rId2"/>
                <a:stretch>
                  <a:fillRect l="-1025" t="-6061" r="-1025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69238" y="2222251"/>
                <a:ext cx="871296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построения графика функции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+3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каждая точка графика функции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параллельно переноситься на вектор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(2;3)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38" y="2222251"/>
                <a:ext cx="8712968" cy="707886"/>
              </a:xfrm>
              <a:prstGeom prst="rect">
                <a:avLst/>
              </a:prstGeom>
              <a:blipFill>
                <a:blip r:embed="rId3"/>
                <a:stretch>
                  <a:fillRect t="-5357" b="-160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728450" y="1713424"/>
            <a:ext cx="1547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6619" y="91583"/>
            <a:ext cx="879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35696" y="3023567"/>
            <a:ext cx="5472608" cy="1797050"/>
            <a:chOff x="2403" y="155"/>
            <a:chExt cx="5594" cy="283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" y="155"/>
              <a:ext cx="5475" cy="2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" y="2654"/>
              <a:ext cx="326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4320" y="2742"/>
              <a:ext cx="85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>
                  <a:ln>
                    <a:noFill/>
                  </a:ln>
                  <a:solidFill>
                    <a:srgbClr val="231F20"/>
                  </a:solidFill>
                  <a:effectLst/>
                  <a:latin typeface="Calibri" pitchFamily="34" charset="0"/>
                  <a:cs typeface="Arial" pitchFamily="34" charset="0"/>
                </a:rPr>
                <a:t>29- rasm.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452071" y="4635951"/>
            <a:ext cx="100700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5)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3632" y="4433505"/>
            <a:ext cx="463920" cy="4408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71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76" y="2427734"/>
            <a:ext cx="619268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40656" y="169644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4" y="987574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Выполнить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170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(1, 2)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Стр.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083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СДВИГ</a:t>
            </a:r>
          </a:p>
        </p:txBody>
      </p:sp>
      <p:pic>
        <p:nvPicPr>
          <p:cNvPr id="17" name="image294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104" y="3795886"/>
            <a:ext cx="6513727" cy="11596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A0B73D-5D7E-5445-B795-BD0FC593A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28" y="1147552"/>
            <a:ext cx="7641344" cy="23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3586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68168" y="915566"/>
                <a:ext cx="8784976" cy="280076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Пусть точка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𝐵</m:t>
                    </m:r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в числовой оси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𝑙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удалена от начала координат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в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раз и переведена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. Координата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вычисляется по формуле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𝒌𝒙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Если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𝑘</m:t>
                    </m:r>
                    <m:r>
                      <a:rPr lang="en-US" sz="2200" i="1">
                        <a:latin typeface="Cambria Math"/>
                      </a:rPr>
                      <m:t>&gt;0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то точки 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B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лежат по одну сторону от точки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𝑂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, а при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/>
                      </a:rPr>
                      <m:t>0 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B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лежат по разные стороны от точки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cs typeface="Arial" pitchFamily="34" charset="0"/>
                      </a:rPr>
                      <m:t>𝑂</m:t>
                    </m:r>
                    <m:r>
                      <a:rPr lang="ru-RU" sz="22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Если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𝑂𝐵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сокращается в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𝑘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раз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;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если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&gt;1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то отрезок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𝑂𝐵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растягивается в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𝑘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раз. При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𝑘</m:t>
                    </m:r>
                    <m:r>
                      <a:rPr lang="en-US" sz="2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точки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совпадают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𝑘</m:t>
                    </m:r>
                    <m:r>
                      <a:rPr lang="en-US" sz="2200" i="1">
                        <a:latin typeface="Cambria Math"/>
                      </a:rPr>
                      <m:t>=−1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они расположатся симметрично относительно точки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𝑂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8" y="915566"/>
                <a:ext cx="8784976" cy="2800767"/>
              </a:xfrm>
              <a:prstGeom prst="rect">
                <a:avLst/>
              </a:prstGeom>
              <a:blipFill>
                <a:blip r:embed="rId2"/>
                <a:stretch>
                  <a:fillRect l="-866" t="-1357" r="-722" b="-31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РАСТЯЖЕНИЕ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image29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168" y="4011910"/>
            <a:ext cx="4104456" cy="936104"/>
          </a:xfrm>
          <a:prstGeom prst="rect">
            <a:avLst/>
          </a:prstGeom>
        </p:spPr>
      </p:pic>
      <p:pic>
        <p:nvPicPr>
          <p:cNvPr id="10" name="image29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8164" y="4011910"/>
            <a:ext cx="4392488" cy="9361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2909076" y="4619912"/>
                <a:ext cx="108395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ru-RU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рис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ru-RU" sz="1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076" y="4619912"/>
                <a:ext cx="1083950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7668344" y="4621642"/>
                <a:ext cx="108395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ru-RU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рис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ru-RU" sz="1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4621642"/>
                <a:ext cx="1083950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8800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ПАРАЛЛЕЛЬНЫЙ ПЕРЕНОС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06831" y="1131590"/>
                <a:ext cx="5401271" cy="3477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При параллельном переносе все точки в координатной плоскост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𝑂𝑦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переносятся в одинаковом направлении и на одинаковое расстояние. Так, если начало координа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𝑂</m:t>
                    </m:r>
                    <m:r>
                      <a:rPr lang="en-US" sz="2200" i="1">
                        <a:latin typeface="Cambria Math"/>
                      </a:rPr>
                      <m:t>(0;0)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перенесено в точку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𝑎</m:t>
                        </m:r>
                        <m:r>
                          <a:rPr lang="en-US" sz="2200" i="1">
                            <a:latin typeface="Cambria Math"/>
                          </a:rPr>
                          <m:t>;</m:t>
                        </m:r>
                        <m:r>
                          <a:rPr lang="en-US" sz="22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, точка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𝑀</m:t>
                    </m:r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;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переносится в точку 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0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dirty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sz="2200" b="0" i="0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b="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Для координат точки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справедливы следующие формулы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′=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1" y="1131590"/>
                <a:ext cx="5401271" cy="3477875"/>
              </a:xfrm>
              <a:prstGeom prst="rect">
                <a:avLst/>
              </a:prstGeom>
              <a:blipFill>
                <a:blip r:embed="rId2"/>
                <a:stretch>
                  <a:fillRect l="-1408" t="-1460" r="-1408" b="-29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29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2120" y="1243697"/>
            <a:ext cx="3368273" cy="2990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6317637" y="4385576"/>
                <a:ext cx="11235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ru-RU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рис.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ru-RU" sz="1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637" y="4385576"/>
                <a:ext cx="1123513" cy="400110"/>
              </a:xfrm>
              <a:prstGeom prst="rect">
                <a:avLst/>
              </a:prstGeom>
              <a:blipFill>
                <a:blip r:embed="rId4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35178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ПРЕОБРАЗОВАНИЕ ГРАФИКА ФУНКЦИИ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843558"/>
                <a:ext cx="8856984" cy="1476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Приведенные выше преобразования 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2000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сдвиг</a:t>
                </a:r>
                <a:r>
                  <a:rPr lang="en-US" sz="2000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2000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растяжение</a:t>
                </a:r>
                <a:r>
                  <a:rPr lang="en-US" sz="2000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2000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параллельный перенос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ru-RU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позволяют построить графики функций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𝒃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ru-RU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 где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𝒃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</a:rPr>
                      <m:t>,−</m:t>
                    </m:r>
                  </m:oMath>
                </a14:m>
                <a:r>
                  <a:rPr lang="ru-RU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постоянные числа и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с помощью графика функции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43558"/>
                <a:ext cx="8856984" cy="1476302"/>
              </a:xfrm>
              <a:prstGeom prst="rect">
                <a:avLst/>
              </a:prstGeom>
              <a:blipFill>
                <a:blip r:embed="rId2"/>
                <a:stretch>
                  <a:fillRect l="-715" t="-2564" r="-572" b="-68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2273015"/>
                <a:ext cx="8978402" cy="2576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9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Например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чтобы построить график функции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90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19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190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19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1900" i="1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19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с помощью графика функции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каждая точка графика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сдвигается вправо на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единиц и поднимается на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единиц вверх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т.е. переноситься параллельно вектору</a:t>
                </a:r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  <m:r>
                      <a:rPr lang="en-US" sz="19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9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Чтобы построить график функции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19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1900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sz="1900" i="1">
                        <a:solidFill>
                          <a:srgbClr val="FF0000"/>
                        </a:solidFill>
                        <a:latin typeface="Cambria Math"/>
                      </a:rPr>
                      <m:t>∙</m:t>
                    </m:r>
                    <m:r>
                      <a:rPr lang="en-US" sz="1900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9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9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1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 помощью графика функции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абсцисса каждой точки графика функции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по оси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в </a:t>
                </a:r>
                <a14:m>
                  <m:oMath xmlns:m="http://schemas.openxmlformats.org/officeDocument/2006/math"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𝑘</m:t>
                    </m:r>
                    <m:r>
                      <a:rPr lang="en-US" sz="1900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раз сжимается 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𝑘</m:t>
                    </m:r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&gt;0</m:t>
                    </m:r>
                  </m:oMath>
                </a14:m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вправо, если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𝑘</m:t>
                    </m:r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&lt;0</m:t>
                    </m:r>
                  </m:oMath>
                </a14:m>
                <a:r>
                  <a:rPr lang="ru-RU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то влево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ru-RU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а ее ордината по оси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2060"/>
                        </a:solidFill>
                        <a:latin typeface="Cambria Math"/>
                      </a:rPr>
                      <m:t>𝑂𝑦</m:t>
                    </m:r>
                  </m:oMath>
                </a14:m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расстягивается на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𝑚</m:t>
                    </m:r>
                  </m:oMath>
                </a14:m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единиц 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𝑚</m:t>
                    </m:r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&gt;0</m:t>
                    </m:r>
                  </m:oMath>
                </a14:m>
                <a:r>
                  <a:rPr lang="ru-RU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то вверх, если 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𝑚</m:t>
                    </m:r>
                    <m:r>
                      <a:rPr lang="en-US" sz="19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&lt;0</m:t>
                    </m:r>
                    <m:r>
                      <a:rPr lang="ru-RU" sz="19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ru-RU" sz="19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то вниз</a:t>
                </a:r>
                <a:r>
                  <a:rPr lang="en-US" sz="19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).</a:t>
                </a:r>
                <a:endParaRPr lang="ru-RU" sz="19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73015"/>
                <a:ext cx="8978402" cy="2576667"/>
              </a:xfrm>
              <a:prstGeom prst="rect">
                <a:avLst/>
              </a:prstGeom>
              <a:blipFill>
                <a:blip r:embed="rId3"/>
                <a:stretch>
                  <a:fillRect l="-706" t="-1471" r="-565" b="-245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71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8419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17779" y="915566"/>
                <a:ext cx="885698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1.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С помощью графика функции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=3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постройте график функции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=3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+4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79" y="915566"/>
                <a:ext cx="8856984" cy="769441"/>
              </a:xfrm>
              <a:prstGeom prst="rect">
                <a:avLst/>
              </a:prstGeom>
              <a:blipFill>
                <a:blip r:embed="rId2"/>
                <a:stretch>
                  <a:fillRect l="-860" t="-4918" r="-860" b="-1639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9219" y="2058051"/>
                <a:ext cx="879554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Чтобы построить график функции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=3</m:t>
                    </m:r>
                    <m:d>
                      <m:d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+4</m:t>
                    </m:r>
                    <m:r>
                      <a:rPr lang="ru-RU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график функции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=3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параллельно переносится на вектор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(1;4)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9" y="2058051"/>
                <a:ext cx="8795543" cy="707886"/>
              </a:xfrm>
              <a:prstGeom prst="rect">
                <a:avLst/>
              </a:prstGeom>
              <a:blipFill>
                <a:blip r:embed="rId3"/>
                <a:stretch>
                  <a:fillRect l="-576" t="-5357" b="-160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707904" y="1596386"/>
            <a:ext cx="163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9" y="2859782"/>
            <a:ext cx="4367052" cy="212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"/>
          <a:stretch/>
        </p:blipFill>
        <p:spPr bwMode="auto">
          <a:xfrm>
            <a:off x="4546271" y="2801036"/>
            <a:ext cx="4531366" cy="212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 rot="20057869">
                <a:off x="6827705" y="2922920"/>
                <a:ext cx="15055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57869">
                <a:off x="6827705" y="2922920"/>
                <a:ext cx="150554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2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 rot="20057869">
                <a:off x="2429199" y="3109794"/>
                <a:ext cx="10324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57869">
                <a:off x="2429199" y="3109794"/>
                <a:ext cx="103246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79219" y="159351"/>
            <a:ext cx="879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</a:p>
        </p:txBody>
      </p:sp>
    </p:spTree>
    <p:extLst>
      <p:ext uri="{BB962C8B-B14F-4D97-AF65-F5344CB8AC3E}">
        <p14:creationId xmlns:p14="http://schemas.microsoft.com/office/powerpoint/2010/main" val="11107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17779" y="841922"/>
                <a:ext cx="902621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2.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Постройте график функции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=−2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+4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с помощью графика функции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r>
                      <a:rPr lang="en-US" sz="2200" i="1">
                        <a:latin typeface="Cambria Math"/>
                      </a:rPr>
                      <m:t>=−2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</a:rPr>
                          <m:t>+3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+5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79" y="841922"/>
                <a:ext cx="9026218" cy="769441"/>
              </a:xfrm>
              <a:prstGeom prst="rect">
                <a:avLst/>
              </a:prstGeom>
              <a:blipFill>
                <a:blip r:embed="rId2"/>
                <a:stretch>
                  <a:fillRect l="-844" t="-4918" r="-844" b="-1639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79219" y="2058051"/>
                <a:ext cx="879554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Чтобы построить график функции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=−2</m:t>
                    </m:r>
                    <m:d>
                      <m:d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+3</m:t>
                        </m:r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+5</m:t>
                    </m:r>
                    <m:r>
                      <a:rPr lang="ru-R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график функции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=−2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+4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параллельно переносится на вектор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(3;1)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9" y="2058051"/>
                <a:ext cx="8795543" cy="707886"/>
              </a:xfrm>
              <a:prstGeom prst="rect">
                <a:avLst/>
              </a:prstGeom>
              <a:blipFill>
                <a:blip r:embed="rId3"/>
                <a:stretch>
                  <a:fillRect t="-5357" b="-160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707904" y="1596386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74" y="2825724"/>
            <a:ext cx="4430344" cy="225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" y="3014778"/>
            <a:ext cx="4392778" cy="212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 rot="1586651">
                <a:off x="5273398" y="3126125"/>
                <a:ext cx="151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  <m:r>
                      <a:rPr lang="en-US" sz="1800" i="1" smtClean="0">
                        <a:solidFill>
                          <a:srgbClr val="002060"/>
                        </a:solidFill>
                        <a:latin typeface="Cambria Math"/>
                      </a:rPr>
                      <m:t>=−2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18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86651">
                <a:off x="5273398" y="3126125"/>
                <a:ext cx="151971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 rot="1458344">
                <a:off x="752911" y="3200346"/>
                <a:ext cx="15084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=−2</m:t>
                      </m:r>
                      <m:r>
                        <a:rPr lang="en-US" sz="1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58344">
                <a:off x="752911" y="3200346"/>
                <a:ext cx="150849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117779" y="159351"/>
            <a:ext cx="8856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</a:p>
        </p:txBody>
      </p:sp>
    </p:spTree>
    <p:extLst>
      <p:ext uri="{BB962C8B-B14F-4D97-AF65-F5344CB8AC3E}">
        <p14:creationId xmlns:p14="http://schemas.microsoft.com/office/powerpoint/2010/main" val="433509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17779" y="841922"/>
                <a:ext cx="902621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Постройте график функции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=2−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пользуясь графиком параболы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79" y="841922"/>
                <a:ext cx="9026218" cy="830997"/>
              </a:xfrm>
              <a:prstGeom prst="rect">
                <a:avLst/>
              </a:prstGeom>
              <a:blipFill>
                <a:blip r:embed="rId2"/>
                <a:stretch>
                  <a:fillRect l="-3376" t="-71212" r="-141" b="-10909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179218" y="1880978"/>
                <a:ext cx="879554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Чтобы построить график функции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𝑦</m:t>
                    </m:r>
                    <m:r>
                      <a:rPr lang="en-US" sz="2000" i="1" smtClean="0">
                        <a:latin typeface="Cambria Math"/>
                      </a:rPr>
                      <m:t>=2−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+3)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, график функции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сначала сдвигается на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Arial" pitchFamily="34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единицы влево и симметрично переноситься относительно оси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𝑂𝑥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После этого полученный график поднимается по оси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𝑂𝑦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на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Arial" pitchFamily="34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единицы вверх. </a:t>
                </a: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8" y="1880978"/>
                <a:ext cx="8795543" cy="1323439"/>
              </a:xfrm>
              <a:prstGeom prst="rect">
                <a:avLst/>
              </a:prstGeom>
              <a:blipFill>
                <a:blip r:embed="rId3"/>
                <a:stretch>
                  <a:fillRect l="-576" t="-2857" r="-720" b="-761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770396" y="1596386"/>
            <a:ext cx="1547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2"/>
          <a:stretch/>
        </p:blipFill>
        <p:spPr bwMode="auto">
          <a:xfrm>
            <a:off x="179218" y="3291830"/>
            <a:ext cx="4451669" cy="17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33"/>
          <a:stretch/>
        </p:blipFill>
        <p:spPr bwMode="auto">
          <a:xfrm>
            <a:off x="5076056" y="3390471"/>
            <a:ext cx="3810000" cy="168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6619" y="91583"/>
            <a:ext cx="879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83768" y="3291830"/>
                <a:ext cx="1001428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91830"/>
                <a:ext cx="1001428" cy="407099"/>
              </a:xfrm>
              <a:prstGeom prst="rect">
                <a:avLst/>
              </a:prstGeom>
              <a:blipFill rotWithShape="1">
                <a:blip r:embed="rId6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724128" y="3406427"/>
                <a:ext cx="1537537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406427"/>
                <a:ext cx="1537537" cy="37555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027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5" t="-4250" r="1775" b="60895"/>
          <a:stretch/>
        </p:blipFill>
        <p:spPr bwMode="auto">
          <a:xfrm>
            <a:off x="480307" y="1563638"/>
            <a:ext cx="3960440" cy="151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96"/>
          <a:stretch/>
        </p:blipFill>
        <p:spPr bwMode="auto">
          <a:xfrm>
            <a:off x="4872795" y="1563638"/>
            <a:ext cx="4098032" cy="165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438216" y="2409119"/>
                <a:ext cx="195111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216" y="2409119"/>
                <a:ext cx="1951112" cy="375552"/>
              </a:xfrm>
              <a:prstGeom prst="rect">
                <a:avLst/>
              </a:prstGeom>
              <a:blipFill rotWithShape="1">
                <a:blip r:embed="rId4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43608" y="2409119"/>
                <a:ext cx="1710661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ru-RU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09119"/>
                <a:ext cx="1710661" cy="375552"/>
              </a:xfrm>
              <a:prstGeom prst="rect">
                <a:avLst/>
              </a:prstGeom>
              <a:blipFill rotWithShape="1">
                <a:blip r:embed="rId5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323528" y="3723878"/>
                <a:ext cx="86472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Постройте график функции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с помощью графика функции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𝑠𝑖𝑛𝑥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23878"/>
                <a:ext cx="8647299" cy="830997"/>
              </a:xfrm>
              <a:prstGeom prst="rect">
                <a:avLst/>
              </a:prstGeom>
              <a:blipFill>
                <a:blip r:embed="rId6"/>
                <a:stretch>
                  <a:fillRect l="-1173" t="-6061" r="-1026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6619" y="91583"/>
            <a:ext cx="879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</a:p>
        </p:txBody>
      </p:sp>
    </p:spTree>
    <p:extLst>
      <p:ext uri="{BB962C8B-B14F-4D97-AF65-F5344CB8AC3E}">
        <p14:creationId xmlns:p14="http://schemas.microsoft.com/office/powerpoint/2010/main" val="2509782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18204</TotalTime>
  <Words>819</Words>
  <Application>Microsoft Macintosh PowerPoint</Application>
  <PresentationFormat>Экран (16:9)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1457</cp:revision>
  <dcterms:created xsi:type="dcterms:W3CDTF">2020-04-09T07:32:19Z</dcterms:created>
  <dcterms:modified xsi:type="dcterms:W3CDTF">2021-02-17T21:32:15Z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