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687" r:id="rId2"/>
    <p:sldId id="1688" r:id="rId3"/>
    <p:sldId id="1689" r:id="rId4"/>
    <p:sldId id="1691" r:id="rId5"/>
    <p:sldId id="1692" r:id="rId6"/>
    <p:sldId id="1693" r:id="rId7"/>
    <p:sldId id="1694" r:id="rId8"/>
    <p:sldId id="1695" r:id="rId9"/>
    <p:sldId id="1696" r:id="rId10"/>
    <p:sldId id="1697" r:id="rId11"/>
    <p:sldId id="1698" r:id="rId12"/>
    <p:sldId id="1699" r:id="rId13"/>
    <p:sldId id="1701" r:id="rId14"/>
    <p:sldId id="1700" r:id="rId15"/>
    <p:sldId id="1702" r:id="rId16"/>
    <p:sldId id="1703" r:id="rId17"/>
    <p:sldId id="1704" r:id="rId18"/>
    <p:sldId id="1705" r:id="rId19"/>
    <p:sldId id="1706" r:id="rId20"/>
    <p:sldId id="1708" r:id="rId21"/>
    <p:sldId id="1709" r:id="rId22"/>
    <p:sldId id="1710" r:id="rId23"/>
    <p:sldId id="1711" r:id="rId24"/>
    <p:sldId id="1712" r:id="rId25"/>
  </p:sldIdLst>
  <p:sldSz cx="9144000" cy="5143500" type="screen16x9"/>
  <p:notesSz cx="5765800" cy="3244850"/>
  <p:custDataLst>
    <p:tags r:id="rId2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2" autoAdjust="0"/>
    <p:restoredTop sz="94349" autoAdjust="0"/>
  </p:normalViewPr>
  <p:slideViewPr>
    <p:cSldViewPr>
      <p:cViewPr varScale="1">
        <p:scale>
          <a:sx n="138" d="100"/>
          <a:sy n="138" d="100"/>
        </p:scale>
        <p:origin x="1128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7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ull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5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4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9.png"/><Relationship Id="rId7" Type="http://schemas.openxmlformats.org/officeDocument/2006/relationships/image" Target="../media/image9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96.png"/><Relationship Id="rId4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jpe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4.wdp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49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3532" y="2117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9592" y="2247081"/>
            <a:ext cx="5328592" cy="189723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 algn="just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Тема:</a:t>
            </a:r>
            <a:endParaRPr lang="en-US" sz="32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 ( 2 ЧАСТЬ)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4394" y="2036412"/>
            <a:ext cx="432048" cy="562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51894" y="350094"/>
            <a:ext cx="201622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201622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96524" y="496597"/>
            <a:ext cx="216024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47081"/>
            <a:ext cx="2632613" cy="255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4986" y="2694516"/>
            <a:ext cx="432048" cy="161854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49159721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80479" y="767942"/>
                <a:ext cx="8783041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144.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1) 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767942"/>
                <a:ext cx="8783041" cy="624082"/>
              </a:xfrm>
              <a:prstGeom prst="rect">
                <a:avLst/>
              </a:prstGeom>
              <a:blipFill>
                <a:blip r:embed="rId2"/>
                <a:stretch>
                  <a:fillRect l="-1156" b="-6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0478" y="1939423"/>
                <a:ext cx="489557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8" y="1939423"/>
                <a:ext cx="4895577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067559" y="1985543"/>
                <a:ext cx="4031480" cy="72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59" y="1985543"/>
                <a:ext cx="4031480" cy="7223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295805" y="2707857"/>
                <a:ext cx="8783041" cy="68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146.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1)  </m:t>
                    </m:r>
                    <m:r>
                      <a:rPr lang="en-US" sz="2400" i="1">
                        <a:latin typeface="Cambria Math"/>
                      </a:rPr>
                      <m:t>𝑐𝑜𝑠𝑥</m:t>
                    </m:r>
                    <m:r>
                      <a:rPr lang="en-US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5" y="2707857"/>
                <a:ext cx="8783041" cy="685509"/>
              </a:xfrm>
              <a:prstGeom prst="rect">
                <a:avLst/>
              </a:prstGeom>
              <a:blipFill>
                <a:blip r:embed="rId5"/>
                <a:stretch>
                  <a:fillRect l="-1156" b="-7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27584" y="4090340"/>
                <a:ext cx="4391518" cy="820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 smtClean="0">
                          <a:latin typeface="Cambria Math"/>
                        </a:rPr>
                        <m:t>=±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</a:rPr>
                            <m:t>𝑎𝑟𝑐𝑐𝑜𝑠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+2</m:t>
                      </m:r>
                      <m:r>
                        <a:rPr lang="en-US" sz="2000" i="1">
                          <a:latin typeface="Cambria Math"/>
                        </a:rPr>
                        <m:t>𝜋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r>
                        <a:rPr lang="en-US" sz="2000" i="1">
                          <a:latin typeface="Cambria Math"/>
                        </a:rPr>
                        <m:t>∈</m:t>
                      </m:r>
                      <m:r>
                        <a:rPr lang="en-US" sz="20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90340"/>
                <a:ext cx="4391518" cy="8209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80478" y="1201739"/>
                <a:ext cx="205928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1) </m:t>
                      </m:r>
                      <m:r>
                        <a:rPr lang="en-US" sz="2400" i="1">
                          <a:latin typeface="Cambria Math"/>
                        </a:rPr>
                        <m:t>𝑠𝑖𝑛𝑥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8" y="1201739"/>
                <a:ext cx="2059282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80479" y="3300114"/>
                <a:ext cx="2291845" cy="868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1)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𝑐𝑜𝑠𝑥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3300114"/>
                <a:ext cx="2291845" cy="86812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364088" y="4061688"/>
                <a:ext cx="333879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61688"/>
                <a:ext cx="3338799" cy="7838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823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2" grpId="0"/>
      <p:bldP spid="14" grpId="0"/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148.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3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𝑡𝑔</m:t>
                    </m:r>
                    <m:r>
                      <a:rPr lang="en-US" sz="2400" i="1">
                        <a:latin typeface="Cambria Math"/>
                      </a:rPr>
                      <m:t>9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=−1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  <a:blipFill>
                <a:blip r:embed="rId2"/>
                <a:stretch>
                  <a:fillRect l="-1156" t="-10811" b="-297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915816" y="1385638"/>
                <a:ext cx="41044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/>
                        <m:t>9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i="1">
                          <a:latin typeface="Cambria Math"/>
                        </a:rPr>
                        <m:t>𝑎𝑟𝑐𝑡𝑔</m:t>
                      </m:r>
                      <m:r>
                        <a:rPr lang="en-US" sz="2400" i="1">
                          <a:latin typeface="Cambria Math"/>
                        </a:rPr>
                        <m:t>1+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385638"/>
                <a:ext cx="410445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84821" y="1318615"/>
                <a:ext cx="20612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/>
                        </a:rPr>
                        <m:t>3)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𝑡𝑔</m:t>
                      </m:r>
                      <m:r>
                        <a:rPr lang="en-US" sz="2400" i="1">
                          <a:latin typeface="Cambria Math"/>
                        </a:rPr>
                        <m:t>9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21" y="1318615"/>
                <a:ext cx="206120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83568" y="1843384"/>
                <a:ext cx="3043077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9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43384"/>
                <a:ext cx="3043077" cy="7199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286635" y="1806450"/>
                <a:ext cx="3156057" cy="793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𝟑𝟔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𝒌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35" y="1806450"/>
                <a:ext cx="3156057" cy="7938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236330" y="2715766"/>
                <a:ext cx="8783041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/>
                  <a:t>:    3)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2 </m:t>
                    </m:r>
                    <m:r>
                      <a:rPr lang="en-US" sz="2400" i="1">
                        <a:latin typeface="Cambria Math"/>
                      </a:rPr>
                      <m:t>𝑠𝑖𝑛𝑥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0" y="2715766"/>
                <a:ext cx="8783041" cy="497637"/>
              </a:xfrm>
              <a:prstGeom prst="rect">
                <a:avLst/>
              </a:prstGeom>
              <a:blipFill>
                <a:blip r:embed="rId7"/>
                <a:stretch>
                  <a:fillRect l="-1010" t="-2500" b="-2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81973" y="3435846"/>
                <a:ext cx="2505366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3)  </m:t>
                    </m:r>
                    <m:r>
                      <a:rPr lang="en-US" sz="2400" i="1" smtClean="0">
                        <a:latin typeface="Cambria Math"/>
                      </a:rPr>
                      <m:t>2 </m:t>
                    </m:r>
                    <m:r>
                      <a:rPr lang="en-US" sz="2400" i="1" smtClean="0">
                        <a:latin typeface="Cambria Math"/>
                      </a:rPr>
                      <m:t>𝑠𝑖𝑛𝑥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73" y="3435846"/>
                <a:ext cx="2505366" cy="4976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711101" y="4033834"/>
                <a:ext cx="1926618" cy="68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</a:rPr>
                      <m:t>𝑠𝑖𝑛𝑥</m:t>
                    </m:r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01" y="4033834"/>
                <a:ext cx="1926618" cy="6808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21761" y="3287802"/>
                <a:ext cx="5071631" cy="86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𝑎𝑟𝑐𝑠𝑖𝑛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61" y="3287802"/>
                <a:ext cx="5071631" cy="8681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329285" y="4155925"/>
                <a:ext cx="5256584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85" y="4155925"/>
                <a:ext cx="5256584" cy="7199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066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4" grpId="0"/>
      <p:bldP spid="17" grpId="0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157.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/>
                  <a:t>:    1)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2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𝑠𝑖𝑛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−1=0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  <a:blipFill>
                <a:blip r:embed="rId2"/>
                <a:stretch>
                  <a:fillRect l="-1010" t="-10811" b="-297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1369367"/>
                <a:ext cx="14223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𝑠𝑖𝑛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69367"/>
                <a:ext cx="142237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67544" y="1840927"/>
                <a:ext cx="24678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0927"/>
                <a:ext cx="2467855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08438" y="1702729"/>
                <a:ext cx="439248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38" y="1702729"/>
                <a:ext cx="439248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421446" y="2514983"/>
                <a:ext cx="3995733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𝒔𝒊𝒏𝒙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              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𝒔𝒊𝒏𝒙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446" y="2514983"/>
                <a:ext cx="3995733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15915" y="3503366"/>
                <a:ext cx="4104456" cy="583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 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; </a:t>
                </a:r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915" y="3503366"/>
                <a:ext cx="4104456" cy="583108"/>
              </a:xfrm>
              <a:prstGeom prst="rect">
                <a:avLst/>
              </a:prstGeom>
              <a:blipFill rotWithShape="1">
                <a:blip r:embed="rId7"/>
                <a:stretch>
                  <a:fillRect t="-1053" r="-1783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721349" y="3450466"/>
                <a:ext cx="2963696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, 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𝒁</m:t>
                    </m:r>
                  </m:oMath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349" y="3450466"/>
                <a:ext cx="2963696" cy="58137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372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160.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/>
                  <a:t>:    1)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𝑐𝑜𝑠𝑥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6902"/>
                <a:ext cx="8783041" cy="461665"/>
              </a:xfrm>
              <a:prstGeom prst="rect">
                <a:avLst/>
              </a:prstGeom>
              <a:blipFill>
                <a:blip r:embed="rId2"/>
                <a:stretch>
                  <a:fillRect l="-1010" t="-10811" b="-297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6060" y="1479636"/>
                <a:ext cx="27190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" y="1479636"/>
                <a:ext cx="271901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563888" y="1318567"/>
                <a:ext cx="393306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/>
                        </a:rPr>
                        <m:t>−</m:t>
                      </m:r>
                      <m:r>
                        <a:rPr lang="en-US" sz="23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ru-RU" sz="23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23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ru-RU" sz="23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ru-RU" sz="23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3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23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318567"/>
                <a:ext cx="3933063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23728" y="2084233"/>
                <a:ext cx="439248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</m:t>
                      </m:r>
                      <m:func>
                        <m:func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ru-RU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84233"/>
                <a:ext cx="439248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67744" y="3003798"/>
                <a:ext cx="4536504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𝒁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𝝐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003798"/>
                <a:ext cx="4536504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321793" y="3813951"/>
                <a:ext cx="4482455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    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𝝐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93" y="3813951"/>
                <a:ext cx="4482455" cy="6258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442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54" y="2504197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03038"/>
            <a:ext cx="88356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960" y="1130999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148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150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159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(чётные)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Стр. 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832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79540" y="2319476"/>
            <a:ext cx="5852699" cy="208189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lang="en-US" sz="32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ПРОСТЕЙШИЕ ТРИГОНОМЕТРИЧЕСКИЕ НЕРАВЕНСТВА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4981" y="2079341"/>
            <a:ext cx="432047" cy="623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205902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205902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86083" y="495949"/>
            <a:ext cx="1975269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43" y="2133367"/>
            <a:ext cx="20227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3185" y="2777046"/>
            <a:ext cx="432047" cy="15228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337025754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148.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/>
                  <a:t>: 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2</m:t>
                    </m:r>
                    <m:r>
                      <a:rPr lang="en-US" sz="2400" b="0" i="0" smtClean="0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𝑡𝑔𝑥</m:t>
                    </m:r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9" y="842677"/>
                <a:ext cx="8783041" cy="461665"/>
              </a:xfrm>
              <a:prstGeom prst="rect">
                <a:avLst/>
              </a:prstGeom>
              <a:blipFill>
                <a:blip r:embed="rId2"/>
                <a:stretch>
                  <a:fillRect l="-1156" t="-10811" b="-2973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204689" y="1562059"/>
                <a:ext cx="342407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𝑎𝑟𝑐𝑡𝑔</m:t>
                      </m:r>
                      <m:r>
                        <a:rPr lang="en-US" sz="2400" i="1">
                          <a:latin typeface="Cambria Math"/>
                        </a:rPr>
                        <m:t>1+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89" y="1562059"/>
                <a:ext cx="342407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07390" y="1586160"/>
                <a:ext cx="1671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/>
                        </a:rPr>
                        <m:t>2</m:t>
                      </m:r>
                      <m:r>
                        <a:rPr lang="en-US" sz="2400" smtClean="0">
                          <a:latin typeface="Cambria Math"/>
                        </a:rPr>
                        <m:t>)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𝑡𝑔𝑥</m:t>
                      </m:r>
                      <m:r>
                        <a:rPr lang="en-US" sz="24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90" y="1586160"/>
                <a:ext cx="167135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940152" y="1461972"/>
                <a:ext cx="2689582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61972"/>
                <a:ext cx="2689582" cy="7253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Прямоугольник 31"/>
              <p:cNvSpPr/>
              <p:nvPr/>
            </p:nvSpPr>
            <p:spPr>
              <a:xfrm>
                <a:off x="180476" y="2348909"/>
                <a:ext cx="8783041" cy="497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150.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</a:t>
                </a:r>
                <a:r>
                  <a:rPr lang="en-US" sz="2400" dirty="0"/>
                  <a:t>:    2)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2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6" y="2348909"/>
                <a:ext cx="8783041" cy="497637"/>
              </a:xfrm>
              <a:prstGeom prst="rect">
                <a:avLst/>
              </a:prstGeom>
              <a:blipFill>
                <a:blip r:embed="rId6"/>
                <a:stretch>
                  <a:fillRect l="-1156" t="-4878" b="-243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26119" y="3068989"/>
                <a:ext cx="2248564" cy="4976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2)  </m:t>
                    </m:r>
                    <m:r>
                      <a:rPr lang="en-US" sz="240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𝑐𝑜𝑠</m:t>
                    </m:r>
                    <m:r>
                      <a:rPr lang="en-US" sz="240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19" y="3068989"/>
                <a:ext cx="2248564" cy="4976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755576" y="3666977"/>
                <a:ext cx="1685846" cy="679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𝑐𝑜𝑠𝑥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66977"/>
                <a:ext cx="1685846" cy="6798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365907" y="2920945"/>
                <a:ext cx="5071631" cy="868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r>
                        <a:rPr lang="en-US" sz="2400" i="1" smtClean="0">
                          <a:latin typeface="Cambria Math"/>
                        </a:rPr>
                        <m:t>=± </m:t>
                      </m:r>
                      <m:r>
                        <a:rPr lang="en-US" sz="2400" i="1">
                          <a:latin typeface="Cambria Math"/>
                        </a:rPr>
                        <m:t>𝑎𝑟𝑐</m:t>
                      </m:r>
                      <m:r>
                        <a:rPr lang="en-US" sz="2400" b="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i="1">
                          <a:latin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∈</m:t>
                      </m:r>
                      <m:r>
                        <a:rPr lang="en-US" sz="2400" i="1">
                          <a:latin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07" y="2920945"/>
                <a:ext cx="5071631" cy="8681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273431" y="3789068"/>
                <a:ext cx="5256584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31" y="3789068"/>
                <a:ext cx="5256584" cy="72532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25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179512" y="812053"/>
                <a:ext cx="87830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159.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уравнение </a:t>
                </a:r>
                <a:r>
                  <a:rPr lang="en-US" sz="2400" dirty="0"/>
                  <a:t>:    1)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𝑡𝑔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−3</m:t>
                    </m:r>
                    <m:r>
                      <a:rPr lang="en-US" sz="2400" b="0" i="1" smtClean="0">
                        <a:latin typeface="Cambria Math"/>
                      </a:rPr>
                      <m:t>𝑡𝑔𝑥</m:t>
                    </m:r>
                    <m:r>
                      <a:rPr lang="en-US" sz="2400" i="1">
                        <a:latin typeface="Cambria Math"/>
                      </a:rPr>
                      <m:t>−4=0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12053"/>
                <a:ext cx="8783041" cy="461665"/>
              </a:xfrm>
              <a:prstGeom prst="rect">
                <a:avLst/>
              </a:prstGeom>
              <a:blipFill>
                <a:blip r:embed="rId2"/>
                <a:stretch>
                  <a:fillRect l="-1010" t="-7895" b="-2894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39552" y="1495340"/>
                <a:ext cx="1314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𝑡𝑔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95340"/>
                <a:ext cx="131497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67544" y="2124085"/>
                <a:ext cx="246785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24085"/>
                <a:ext cx="2467855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010061" y="2231525"/>
                <a:ext cx="43924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         </m:t>
                      </m:r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61" y="2231525"/>
                <a:ext cx="439248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3316548" y="2817449"/>
                <a:ext cx="39957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𝒕𝒈𝒙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𝒕𝒈𝒙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48" y="2817449"/>
                <a:ext cx="399573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915" b="-1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66477" y="3451360"/>
                <a:ext cx="43428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𝒂𝒓𝒄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(−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)+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 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; </a:t>
                </a:r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7" y="3451360"/>
                <a:ext cx="4342816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1685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908791" y="3424308"/>
                <a:ext cx="3659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𝒂𝒓𝒄𝒕𝒈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𝟒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, 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𝒁</m:t>
                    </m:r>
                  </m:oMath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791" y="3424308"/>
                <a:ext cx="36594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2950338" y="1427606"/>
                <a:ext cx="2734467" cy="725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338" y="1427606"/>
                <a:ext cx="2734467" cy="7253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74086" y="4155926"/>
                <a:ext cx="4342816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  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; </a:t>
                </a:r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86" y="4155926"/>
                <a:ext cx="4342816" cy="624082"/>
              </a:xfrm>
              <a:prstGeom prst="rect">
                <a:avLst/>
              </a:prstGeom>
              <a:blipFill rotWithShape="1"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НЕРАВЕНСТВА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2186" y="795535"/>
                <a:ext cx="892342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 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Неравенства вида </a:t>
                </a:r>
                <a14:m>
                  <m:oMath xmlns:m="http://schemas.openxmlformats.org/officeDocument/2006/math"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а</m:t>
                    </m:r>
                    <m:r>
                      <a:rPr lang="id-ID" sz="22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 &lt;</m:t>
                    </m:r>
                    <m:func>
                      <m:funcPr>
                        <m:ctrlPr>
                          <a:rPr lang="id-ID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2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id-ID" sz="2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&lt; 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id-ID" sz="22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id-ID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а</m:t>
                    </m:r>
                    <m:r>
                      <a:rPr lang="id-ID" sz="22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 &lt;</m:t>
                    </m:r>
                    <m:func>
                      <m:funcPr>
                        <m:ctrlPr>
                          <a:rPr lang="id-ID" sz="22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d-ID" sz="2200" b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𝐜𝐨𝐬</m:t>
                        </m:r>
                      </m:fName>
                      <m:e>
                        <m:r>
                          <a:rPr lang="id-ID" sz="22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&lt; </m:t>
                    </m:r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id-ID" sz="2200" b="1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sz="22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а</m:t>
                    </m:r>
                    <m:r>
                      <a:rPr lang="id-ID" sz="2200" b="1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𝟑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 &lt; 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𝒕𝒈𝒙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 &lt; </m:t>
                    </m:r>
                    <m:r>
                      <a:rPr lang="id-ID" sz="2200" b="1" i="1" dirty="0">
                        <a:solidFill>
                          <a:srgbClr val="00B0F0"/>
                        </a:solidFill>
                        <a:latin typeface="Cambria Math"/>
                      </a:rPr>
                      <m:t>𝒃</m:t>
                    </m:r>
                    <m:r>
                      <a:rPr lang="id-ID" sz="2200" b="1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𝟑</m:t>
                    </m:r>
                    <m:r>
                      <a:rPr lang="id-ID" sz="2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 называются простейшими тригонометрическими неравенствами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Здесь 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b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a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b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a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id-ID" sz="2200" b="1" i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, b</a:t>
                </a:r>
                <a:r>
                  <a:rPr lang="id-ID" sz="2200" b="1" baseline="-25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id-ID" sz="2200" dirty="0">
                    <a:latin typeface="Arial" pitchFamily="34" charset="0"/>
                    <a:cs typeface="Arial" pitchFamily="34" charset="0"/>
                  </a:rPr>
                  <a:t> −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заданные действительные числа.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6" y="795535"/>
                <a:ext cx="8923429" cy="1446550"/>
              </a:xfrm>
              <a:prstGeom prst="rect">
                <a:avLst/>
              </a:prstGeom>
              <a:blipFill>
                <a:blip r:embed="rId2"/>
                <a:stretch>
                  <a:fillRect l="-852" t="-2609" r="-710" b="-78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64477" y="2189417"/>
                <a:ext cx="84553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Найдите решение неравенства </a:t>
                </a:r>
                <a14:m>
                  <m:oMath xmlns:m="http://schemas.openxmlformats.org/officeDocument/2006/math"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𝒔𝒊𝒏𝒙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≤ 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 отрезке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" y="2189417"/>
                <a:ext cx="8455377" cy="830997"/>
              </a:xfrm>
              <a:prstGeom prst="rect">
                <a:avLst/>
              </a:prstGeom>
              <a:blipFill>
                <a:blip r:embed="rId3"/>
                <a:stretch>
                  <a:fillRect l="-1199" t="-606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17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2931806"/>
            <a:ext cx="2592288" cy="216022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56" y="3161783"/>
            <a:ext cx="21812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84" y="4169879"/>
            <a:ext cx="23907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842998" y="4374988"/>
            <a:ext cx="1424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38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НЕРАВЕНСТВА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15464" y="1054247"/>
                <a:ext cx="84553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Найдите решение неравенства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 отрезке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4" y="1054247"/>
                <a:ext cx="8455377" cy="830997"/>
              </a:xfrm>
              <a:prstGeom prst="rect">
                <a:avLst/>
              </a:prstGeom>
              <a:blipFill>
                <a:blip r:embed="rId2"/>
                <a:stretch>
                  <a:fillRect l="-1199" t="-606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4950027" y="4230714"/>
            <a:ext cx="1424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image17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70" y="2067694"/>
            <a:ext cx="3128201" cy="282337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7368"/>
            <a:ext cx="21621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91" y="4000661"/>
            <a:ext cx="2495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742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395536" y="767942"/>
                <a:ext cx="8676960" cy="679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130.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Вычислите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1)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/>
                      </a:rPr>
                      <m:t>arcsin</m:t>
                    </m:r>
                    <m:r>
                      <a:rPr lang="en-US" sz="2400" i="1" dirty="0" smtClean="0">
                        <a:latin typeface="Cambria Math"/>
                      </a:rPr>
                      <m:t>0; 2)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latin typeface="Cambria Math"/>
                      </a:rPr>
                      <m:t>arcsin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7942"/>
                <a:ext cx="8676960" cy="679866"/>
              </a:xfrm>
              <a:prstGeom prst="rect">
                <a:avLst/>
              </a:prstGeom>
              <a:blipFill>
                <a:blip r:embed="rId2"/>
                <a:stretch>
                  <a:fillRect l="-1170" b="-54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3535630" y="1447808"/>
            <a:ext cx="143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en-US" sz="2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59975" y="2050153"/>
                <a:ext cx="21842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𝒂𝒓𝒄𝒔𝒊𝒏𝒂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975" y="2050153"/>
                <a:ext cx="218420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50861" y="1973336"/>
                <a:ext cx="1500091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0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begChr m:val="["/>
                          <m:endChr m:val="]"/>
                          <m:ctrlPr>
                            <a:rPr lang="id-ID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861" y="1973336"/>
                <a:ext cx="1500091" cy="6198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9552" y="2593186"/>
                <a:ext cx="21115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93186"/>
                <a:ext cx="211154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3978" y="3223268"/>
                <a:ext cx="2694519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 </m:t>
                      </m:r>
                      <m:r>
                        <a:rPr lang="en-US" sz="2400" b="1" i="1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</m:t>
                      </m:r>
                      <m:f>
                        <m:fPr>
                          <m:ctrlP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8" y="3223268"/>
                <a:ext cx="2694519" cy="8669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179402" y="3295842"/>
                <a:ext cx="2111549" cy="80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402" y="3295842"/>
                <a:ext cx="2111549" cy="8059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85381" y="2050153"/>
                <a:ext cx="25554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1)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𝒂𝒓𝒄𝒔𝒊𝒏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1" y="2050153"/>
                <a:ext cx="25554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42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/>
      <p:bldP spid="14" grpId="0"/>
      <p:bldP spid="6" grpId="0"/>
      <p:bldP spid="16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НЕРАВЕНСТВА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-3" y="839315"/>
                <a:ext cx="8964491" cy="1011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 промежутке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d-ID" sz="24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839315"/>
                <a:ext cx="8964491" cy="1011687"/>
              </a:xfrm>
              <a:prstGeom prst="rect">
                <a:avLst/>
              </a:prstGeom>
              <a:blipFill>
                <a:blip r:embed="rId2"/>
                <a:stretch>
                  <a:fillRect l="-1132" t="-5000" r="-990" b="-12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5230877" y="3847355"/>
                <a:ext cx="2679644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endParaRPr lang="ru-RU" sz="2400" b="1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877" y="3847355"/>
                <a:ext cx="2679644" cy="645048"/>
              </a:xfrm>
              <a:prstGeom prst="rect">
                <a:avLst/>
              </a:prstGeom>
              <a:blipFill>
                <a:blip r:embed="rId3"/>
                <a:stretch>
                  <a:fillRect l="-3286" t="-178846" r="-25352" b="-26153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18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1720" y="1809007"/>
            <a:ext cx="3207757" cy="27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64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НЕРАВЕНСТВА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81039" y="776523"/>
                <a:ext cx="8455377" cy="68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39" y="776523"/>
                <a:ext cx="8455377" cy="685509"/>
              </a:xfrm>
              <a:prstGeom prst="rect">
                <a:avLst/>
              </a:prstGeom>
              <a:blipFill>
                <a:blip r:embed="rId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2123728" y="4269023"/>
                <a:ext cx="6810069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ru-RU" sz="2400" b="1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269023"/>
                <a:ext cx="6810069" cy="645048"/>
              </a:xfrm>
              <a:prstGeom prst="rect">
                <a:avLst/>
              </a:prstGeom>
              <a:blipFill>
                <a:blip r:embed="rId3"/>
                <a:stretch>
                  <a:fillRect l="-1490" b="-58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18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411" y="1462032"/>
            <a:ext cx="8403296" cy="16883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4644008" y="3308734"/>
                <a:ext cx="2248500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ctrlP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</m:d>
                    </m:oMath>
                  </m:oMathPara>
                </a14:m>
                <a:endParaRPr lang="ru-RU" sz="2000" b="1" i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308734"/>
                <a:ext cx="224850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683568" y="348515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периодичности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506064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НЕРАВЕНСТВА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1" y="915566"/>
                <a:ext cx="89289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915566"/>
                <a:ext cx="8928992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t="23412" r="14219" b="20864"/>
          <a:stretch/>
        </p:blipFill>
        <p:spPr bwMode="auto">
          <a:xfrm>
            <a:off x="363468" y="1883532"/>
            <a:ext cx="8384996" cy="194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6536" y="1491630"/>
                <a:ext cx="185281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6" y="1491630"/>
                <a:ext cx="1852815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652120" y="3171777"/>
                <a:ext cx="455573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2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71777"/>
                <a:ext cx="455573" cy="4970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5979653" y="3100417"/>
            <a:ext cx="122413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187368" y="3148343"/>
                <a:ext cx="455573" cy="4962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1200" b="1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68" y="3148343"/>
                <a:ext cx="455573" cy="4962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4630092" y="4155926"/>
                <a:ext cx="4450514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4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ru-RU" sz="2000" b="1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092" y="4155926"/>
                <a:ext cx="4450514" cy="642355"/>
              </a:xfrm>
              <a:prstGeom prst="rect">
                <a:avLst/>
              </a:prstGeom>
              <a:blipFill>
                <a:blip r:embed="rId7"/>
                <a:stretch>
                  <a:fillRect l="-1989" b="-58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182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НЕРАВЕНСТВА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1" y="915566"/>
                <a:ext cx="892899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915566"/>
                <a:ext cx="8928992" cy="461665"/>
              </a:xfrm>
              <a:prstGeom prst="rect">
                <a:avLst/>
              </a:prstGeom>
              <a:blipFill>
                <a:blip r:embed="rId2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1368834"/>
                <a:ext cx="1625317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𝒕𝒈𝒙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68834"/>
                <a:ext cx="1625317" cy="5052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4716016" y="4325606"/>
                <a:ext cx="4067780" cy="69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</a:t>
                </a:r>
                <a:r>
                  <a:rPr lang="en-US" sz="2600" b="1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d>
                  </m:oMath>
                </a14:m>
                <a:endParaRPr lang="ru-RU" sz="2600" b="1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325606"/>
                <a:ext cx="4067780" cy="691151"/>
              </a:xfrm>
              <a:prstGeom prst="rect">
                <a:avLst/>
              </a:prstGeom>
              <a:blipFill>
                <a:blip r:embed="rId4"/>
                <a:stretch>
                  <a:fillRect l="-2804" b="-53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227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313" y="1744231"/>
            <a:ext cx="7200800" cy="25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189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0875"/>
            <a:ext cx="4464496" cy="22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0528" y="206617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1018262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Выполнить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162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(1, 3)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0532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300192" y="2018535"/>
                <a:ext cx="1500091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0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begChr m:val="["/>
                          <m:endChr m:val="]"/>
                          <m:ctrlPr>
                            <a:rPr lang="id-ID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018535"/>
                <a:ext cx="1500091" cy="6198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87624" y="2787774"/>
                <a:ext cx="2111549" cy="725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87774"/>
                <a:ext cx="2111549" cy="725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3904" y="3660088"/>
                <a:ext cx="312611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 </m:t>
                      </m:r>
                      <m:r>
                        <a:rPr lang="en-US" sz="2400" b="1" i="1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4" y="3660088"/>
                <a:ext cx="3126112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516224" y="3718213"/>
                <a:ext cx="2111549" cy="805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224" y="3718213"/>
                <a:ext cx="2111549" cy="8059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250501" y="767942"/>
                <a:ext cx="8818971" cy="696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1)</m:t>
                    </m:r>
                    <m:r>
                      <a:rPr lang="en-US" sz="24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002060"/>
                        </a:solidFill>
                        <a:latin typeface="Cambria Math"/>
                      </a:rPr>
                      <m:t>arcsin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2)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arcsin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.</a:t>
                </a:r>
                <a:endParaRPr lang="ru-RU" sz="24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1" y="767942"/>
                <a:ext cx="8818971" cy="696666"/>
              </a:xfrm>
              <a:prstGeom prst="rect">
                <a:avLst/>
              </a:prstGeom>
              <a:blipFill>
                <a:blip r:embed="rId6"/>
                <a:stretch>
                  <a:fillRect l="-1006" b="-71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3816779" y="1506527"/>
            <a:ext cx="143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en-US" sz="2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50502" y="1955026"/>
                <a:ext cx="3494532" cy="746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</a:rPr>
                  <a:t>1)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𝒂𝒓𝒄𝒔𝒊𝒏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2" y="1955026"/>
                <a:ext cx="3494532" cy="7468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43982" y="2097628"/>
                <a:ext cx="21842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𝒂𝒓𝒄𝒔𝒊𝒏𝒂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982" y="2097628"/>
                <a:ext cx="218420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3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-23797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84" y="4195168"/>
            <a:ext cx="2181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015952" y="3003798"/>
            <a:ext cx="14328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en-US" sz="2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AF2BF4-58E7-E647-A7E4-3F62D8701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66117"/>
            <a:ext cx="8928992" cy="13979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931FF5-7097-0442-AB2B-3D04A751C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05313"/>
            <a:ext cx="5328592" cy="6922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C9DC33-8714-B94F-9622-48CAF4B14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604148"/>
            <a:ext cx="8387152" cy="5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7774"/>
            <a:ext cx="2664296" cy="2126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195736" y="2488007"/>
                <a:ext cx="6791167" cy="84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Arial" pitchFamily="34" charset="0"/>
                      </a:rPr>
                      <m:t>𝑡𝑔𝑥</m:t>
                    </m:r>
                    <m:r>
                      <a:rPr lang="en-US" sz="2000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cs typeface="Arial" pitchFamily="34" charset="0"/>
                          </a:rPr>
                          <m:t>𝑠𝑖𝑛𝑥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cs typeface="Arial" pitchFamily="34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𝑡𝑔𝑥</m:t>
                    </m:r>
                  </m:oMath>
                </a14:m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равен отношению ординаты на абсциссу точки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 (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в единичной окружности.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88007"/>
                <a:ext cx="6791167" cy="847861"/>
              </a:xfrm>
              <a:prstGeom prst="rect">
                <a:avLst/>
              </a:prstGeom>
              <a:blipFill>
                <a:blip r:embed="rId4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059832" y="3335868"/>
                <a:ext cx="6016352" cy="811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Т.е. она есть точка пересечения прямой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sz="2000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и единичной окружности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335868"/>
                <a:ext cx="6016352" cy="811954"/>
              </a:xfrm>
              <a:prstGeom prst="rect">
                <a:avLst/>
              </a:prstGeom>
              <a:blipFill>
                <a:blip r:embed="rId5"/>
                <a:stretch>
                  <a:fillRect r="-1053" b="-138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6"/>
          <a:stretch/>
        </p:blipFill>
        <p:spPr bwMode="auto">
          <a:xfrm>
            <a:off x="4716016" y="4370031"/>
            <a:ext cx="2571750" cy="3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24004-A0B7-B141-9807-2DB711419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887016"/>
            <a:ext cx="1944216" cy="3814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7D8CAE-0129-0244-BD31-0B07E0293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372474"/>
            <a:ext cx="8352928" cy="10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1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333" r="34848" b="1333"/>
          <a:stretch/>
        </p:blipFill>
        <p:spPr bwMode="auto">
          <a:xfrm>
            <a:off x="323528" y="1219795"/>
            <a:ext cx="3096344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72" y="1219795"/>
            <a:ext cx="1362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5"/>
          <a:stretch/>
        </p:blipFill>
        <p:spPr bwMode="auto">
          <a:xfrm>
            <a:off x="94474" y="1934170"/>
            <a:ext cx="435087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34170"/>
            <a:ext cx="2105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12"/>
          <a:stretch/>
        </p:blipFill>
        <p:spPr bwMode="auto">
          <a:xfrm>
            <a:off x="323528" y="3530724"/>
            <a:ext cx="281418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3099"/>
            <a:ext cx="3505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0"/>
          <a:stretch/>
        </p:blipFill>
        <p:spPr bwMode="auto">
          <a:xfrm>
            <a:off x="1281542" y="4216524"/>
            <a:ext cx="206632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47" y="4216524"/>
            <a:ext cx="2286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6326FF-D351-534D-8D15-6B5F10DE7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544" y="872943"/>
            <a:ext cx="5184576" cy="3159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BB5374-F5A5-2D4C-AA64-E4C4170E55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544" y="2793295"/>
            <a:ext cx="5760640" cy="7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ПРОСТЕЙШИЕ ТРИГОНОМЕТРИЧЕСКИЕ УРАВНЕНИЯ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3219822"/>
                <a:ext cx="88569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dirty="0" smtClean="0">
                          <a:latin typeface="Arial" pitchFamily="34" charset="0"/>
                          <a:ea typeface="Cambria Math" pitchFamily="18" charset="0"/>
                          <a:cs typeface="Arial" pitchFamily="34" charset="0"/>
                        </a:rPr>
                        <m:t>Уравнение вида</m:t>
                      </m:r>
                      <m:r>
                        <a:rPr lang="ru-RU" sz="2200" b="1" i="1" dirty="0" smtClean="0">
                          <a:latin typeface="Cambria Math" panose="02040503050406030204" pitchFamily="18" charset="0"/>
                          <a:ea typeface="Cambria Math" pitchFamily="18" charset="0"/>
                          <a:cs typeface="Arial" pitchFamily="34" charset="0"/>
                        </a:rPr>
                        <m:t> </m:t>
                      </m:r>
                      <m:r>
                        <a:rPr lang="id-ID" sz="2200" b="1" i="1" dirty="0" smtClean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𝒔𝒊𝒏𝒙</m:t>
                      </m:r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𝒔𝒊𝒏𝒂</m:t>
                      </m:r>
                      <m:r>
                        <a:rPr lang="id-ID" sz="2200" b="1" i="1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 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𝒄𝒐𝒔𝒙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𝒄𝒐𝒔𝒃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 </m:t>
                      </m:r>
                      <m:r>
                        <a:rPr lang="id-ID" sz="2200" b="1" i="1" dirty="0" smtClean="0">
                          <a:solidFill>
                            <a:srgbClr val="00B05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𝒕𝒈𝒙</m:t>
                      </m:r>
                      <m:r>
                        <a:rPr lang="id-ID" sz="2200" b="1" i="1" dirty="0" smtClean="0">
                          <a:solidFill>
                            <a:srgbClr val="00B05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B05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𝒕𝒈𝒄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19822"/>
                <a:ext cx="8856984" cy="430887"/>
              </a:xfrm>
              <a:prstGeom prst="rect">
                <a:avLst/>
              </a:prstGeom>
              <a:blipFill>
                <a:blip r:embed="rId2"/>
                <a:stretch>
                  <a:fillRect t="-2857" b="-2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208C0-B7CF-BE45-BE4C-BE7FDCAC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6" y="905261"/>
            <a:ext cx="8718445" cy="18252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11F62-8C4E-4641-8A6D-B3B02964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50" y="3902525"/>
            <a:ext cx="8533621" cy="6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814249"/>
                <a:ext cx="8568952" cy="691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132.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1)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ru-RU" sz="2400" i="1">
                        <a:latin typeface="Cambria Math"/>
                      </a:rPr>
                      <m:t>𝑎𝑟𝑐𝑐𝑜𝑠</m:t>
                    </m:r>
                    <m:r>
                      <a:rPr lang="ru-RU" sz="2400" i="1">
                        <a:latin typeface="Cambria Math"/>
                      </a:rPr>
                      <m:t>0=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/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14249"/>
                <a:ext cx="8568952" cy="691023"/>
              </a:xfrm>
              <a:prstGeom prst="rect">
                <a:avLst/>
              </a:prstGeom>
              <a:blipFill>
                <a:blip r:embed="rId3"/>
                <a:stretch>
                  <a:fillRect l="-1036" b="-7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1626972"/>
                <a:ext cx="6696744" cy="49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1)</m:t>
                    </m:r>
                    <m:r>
                      <a:rPr lang="ru-RU" sz="2000" i="1" smtClean="0">
                        <a:latin typeface="Cambria Math"/>
                      </a:rPr>
                      <m:t>−1≤0≤1,    </m:t>
                    </m:r>
                    <m:f>
                      <m:fPr>
                        <m:ctrlPr>
                          <a:rPr lang="ru-RU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ru-RU" sz="2000" b="1" i="1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ru-RU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и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/>
                      </a:rPr>
                      <m:t>  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ru-RU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тогда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6972"/>
                <a:ext cx="6696744" cy="496611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5796136" y="1542233"/>
                <a:ext cx="1647800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𝒂𝒓𝒄𝒄𝒐𝒔</m:t>
                          </m:r>
                        </m:fName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542233"/>
                <a:ext cx="1647800" cy="615297"/>
              </a:xfrm>
              <a:prstGeom prst="rect">
                <a:avLst/>
              </a:prstGeom>
              <a:blipFill>
                <a:blip r:embed="rId5"/>
                <a:stretch>
                  <a:fillRect r="-763" b="-81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3455" y="2159635"/>
                <a:ext cx="2662361" cy="637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2)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" y="2159635"/>
                <a:ext cx="2662361" cy="637097"/>
              </a:xfrm>
              <a:prstGeom prst="rect">
                <a:avLst/>
              </a:prstGeom>
              <a:blipFill rotWithShape="1">
                <a:blip r:embed="rId6"/>
                <a:stretch>
                  <a:fillRect l="-2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15816" y="2139757"/>
                <a:ext cx="2048766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139757"/>
                <a:ext cx="2048766" cy="6768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53455" y="2816609"/>
                <a:ext cx="8783041" cy="657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134.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Arial" pitchFamily="34" charset="0"/>
                        <a:cs typeface="Arial" pitchFamily="34" charset="0"/>
                      </a:rPr>
                      <m:t>:</m:t>
                    </m:r>
                    <m:r>
                      <a:rPr lang="en-US" sz="24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1)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arctg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e>
                    </m:func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2)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arctg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5" y="2816609"/>
                <a:ext cx="8783041" cy="657359"/>
              </a:xfrm>
              <a:prstGeom prst="rect">
                <a:avLst/>
              </a:prstGeom>
              <a:blipFill>
                <a:blip r:embed="rId8"/>
                <a:stretch>
                  <a:fillRect l="-1156" b="-377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359844" y="4093818"/>
                <a:ext cx="1500091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000" b="1" i="1" dirty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begChr m:val="["/>
                          <m:endChr m:val="]"/>
                          <m:ctrlPr>
                            <a:rPr lang="id-ID" sz="20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44" y="4093818"/>
                <a:ext cx="1500091" cy="6198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56195" y="4085976"/>
                <a:ext cx="2111549" cy="61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5" y="4085976"/>
                <a:ext cx="2111549" cy="6198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131840" y="3534966"/>
                <a:ext cx="21842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𝒂𝒓𝒄𝒕𝒈𝒂</m:t>
                      </m:r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534966"/>
                <a:ext cx="21842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22463" y="3542943"/>
                <a:ext cx="18118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1)</m:t>
                      </m:r>
                      <m:func>
                        <m:func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arctg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63" y="3542943"/>
                <a:ext cx="1811843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652120" y="3416697"/>
                <a:ext cx="255698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1">
                          <a:solidFill>
                            <a:srgbClr val="00B0F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00B0F0"/>
                          </a:solidFill>
                          <a:latin typeface="Cambria Math"/>
                        </a:rPr>
                        <m:t>𝐚𝐫𝐜𝐭𝐠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416697"/>
                <a:ext cx="2556982" cy="78386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89197" y="4227934"/>
                <a:ext cx="2111549" cy="61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97" y="4227934"/>
                <a:ext cx="2111549" cy="61985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09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7" grpId="0"/>
      <p:bldP spid="8" grpId="0"/>
      <p:bldP spid="10" grpId="0"/>
      <p:bldP spid="17" grpId="0"/>
      <p:bldP spid="18" grpId="0"/>
      <p:bldP spid="19" grpId="0"/>
      <p:bldP spid="11" grpId="0"/>
      <p:bldP spid="1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80476" y="843558"/>
                <a:ext cx="8783041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140.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 b="0" i="0" dirty="0" smtClean="0">
                        <a:latin typeface="Arial" pitchFamily="34" charset="0"/>
                        <a:cs typeface="Arial" pitchFamily="34" charset="0"/>
                      </a:rPr>
                      <m:t>Вычислите</m:t>
                    </m:r>
                    <m:r>
                      <m:rPr>
                        <m:nor/>
                      </m:rPr>
                      <a:rPr lang="en-US" sz="2400" dirty="0">
                        <a:latin typeface="Arial" pitchFamily="34" charset="0"/>
                        <a:cs typeface="Arial" pitchFamily="34" charset="0"/>
                      </a:rPr>
                      <m:t>:</m:t>
                    </m:r>
                    <m:r>
                      <a:rPr lang="en-US" sz="2400" b="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1)</m:t>
                    </m:r>
                    <m:r>
                      <m:rPr>
                        <m:nor/>
                      </m:rPr>
                      <a:rPr lang="en-US" sz="2400" b="0" i="0" smtClean="0">
                        <a:latin typeface="Arial" pitchFamily="34" charset="0"/>
                        <a:cs typeface="Arial" pitchFamily="34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arctg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6" y="843558"/>
                <a:ext cx="8783041" cy="645048"/>
              </a:xfrm>
              <a:prstGeom prst="rect">
                <a:avLst/>
              </a:prstGeom>
              <a:blipFill>
                <a:blip r:embed="rId2"/>
                <a:stretch>
                  <a:fillRect l="-1156" b="-57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3360" y="1419622"/>
                <a:ext cx="8783041" cy="599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func>
                      <m:func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𝒂𝒓𝒄𝒕𝒈</m:t>
                        </m:r>
                      </m:fName>
                      <m:e>
                        <m:d>
                          <m:d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𝒂𝒓𝒄𝒄𝒐𝒔</m:t>
                        </m:r>
                      </m:fName>
                      <m:e>
                        <m:d>
                          <m:dPr>
                            <m:ctrlPr>
                              <a:rPr lang="ru-RU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2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func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0" y="1419622"/>
                <a:ext cx="8783041" cy="599010"/>
              </a:xfrm>
              <a:prstGeom prst="rect">
                <a:avLst/>
              </a:prstGeom>
              <a:blipFill rotWithShape="1">
                <a:blip r:embed="rId3"/>
                <a:stretch>
                  <a:fillRect l="-902" b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28707" y="2113158"/>
                <a:ext cx="8783041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141.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Вычислите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1)</m:t>
                    </m:r>
                    <m:r>
                      <m:rPr>
                        <m:nor/>
                      </m:rPr>
                      <a:rPr lang="en-US" sz="2400" b="0" i="0" smtClean="0"/>
                      <m:t>  </m:t>
                    </m:r>
                    <m:r>
                      <a:rPr lang="en-US" sz="2400" i="1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arctg</m:t>
                        </m:r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1+3</m:t>
                        </m:r>
                        <m:func>
                          <m:func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arcsin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" y="2113158"/>
                <a:ext cx="8783041" cy="645048"/>
              </a:xfrm>
              <a:prstGeom prst="rect">
                <a:avLst/>
              </a:prstGeom>
              <a:blipFill>
                <a:blip r:embed="rId4"/>
                <a:stretch>
                  <a:fillRect l="-1156" b="-588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0475" y="2741178"/>
                <a:ext cx="8765925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func>
                      <m:func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𝒂𝒓𝒄𝒕𝒈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  <m:func>
                          <m:func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𝒂𝒓𝒄𝒔𝒊𝒏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</m:func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𝟎</m:t>
                        </m:r>
                      </m:e>
                    </m:func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5" y="2741178"/>
                <a:ext cx="8765925" cy="645048"/>
              </a:xfrm>
              <a:prstGeom prst="rect">
                <a:avLst/>
              </a:prstGeom>
              <a:blipFill rotWithShape="1">
                <a:blip r:embed="rId5"/>
                <a:stretch>
                  <a:fillRect l="-1113" b="-7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80475" y="3507854"/>
                <a:ext cx="8783041" cy="526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142.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Имеют ли выражения смысл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1) 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e>
                            </m:rad>
                            <m:r>
                              <a:rPr lang="en-US" sz="24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5" y="3507854"/>
                <a:ext cx="8783041" cy="526106"/>
              </a:xfrm>
              <a:prstGeom prst="rect">
                <a:avLst/>
              </a:prstGeom>
              <a:blipFill>
                <a:blip r:embed="rId6"/>
                <a:stretch>
                  <a:fillRect l="-1156" t="-2381" b="-1904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28707" y="4083918"/>
                <a:ext cx="2708381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</m:rad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07" y="4083918"/>
                <a:ext cx="2708381" cy="5052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498042" y="3976548"/>
                <a:ext cx="4627993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𝐚𝐫𝐜𝐜𝐨𝐬</m:t>
                          </m:r>
                        </m:fName>
                        <m:e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𝟖</m:t>
                                  </m:r>
                                </m:e>
                              </m:rad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42" y="3976548"/>
                <a:ext cx="4627993" cy="7199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авая фигурная скобка 7"/>
          <p:cNvSpPr/>
          <p:nvPr/>
        </p:nvSpPr>
        <p:spPr>
          <a:xfrm rot="5400000">
            <a:off x="1468957" y="4077219"/>
            <a:ext cx="229422" cy="936104"/>
          </a:xfrm>
          <a:prstGeom prst="rightBrace">
            <a:avLst>
              <a:gd name="adj1" fmla="val 30084"/>
              <a:gd name="adj2" fmla="val 467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00372" y="4589121"/>
                <a:ext cx="13665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</a:rPr>
                        <m:t>−0,17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72" y="4589121"/>
                <a:ext cx="136659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380312" y="4111714"/>
                <a:ext cx="692818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Да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111714"/>
                <a:ext cx="692818" cy="538609"/>
              </a:xfrm>
              <a:prstGeom prst="rect">
                <a:avLst/>
              </a:prstGeom>
              <a:blipFill>
                <a:blip r:embed="rId10"/>
                <a:stretch>
                  <a:fillRect l="-3636" r="-1818" b="-1136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27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11" grpId="0"/>
      <p:bldP spid="4" grpId="0"/>
      <p:bldP spid="13" grpId="0"/>
      <p:bldP spid="8" grpId="0" animBg="1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18416</TotalTime>
  <Words>976</Words>
  <Application>Microsoft Macintosh PowerPoint</Application>
  <PresentationFormat>Экран (16:9)</PresentationFormat>
  <Paragraphs>146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1468</cp:revision>
  <dcterms:created xsi:type="dcterms:W3CDTF">2020-04-09T07:32:19Z</dcterms:created>
  <dcterms:modified xsi:type="dcterms:W3CDTF">2021-02-17T20:22:55Z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