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687" r:id="rId2"/>
    <p:sldId id="1688" r:id="rId3"/>
    <p:sldId id="1689" r:id="rId4"/>
    <p:sldId id="1690" r:id="rId5"/>
    <p:sldId id="1691" r:id="rId6"/>
    <p:sldId id="1692" r:id="rId7"/>
    <p:sldId id="1693" r:id="rId8"/>
    <p:sldId id="1694" r:id="rId9"/>
    <p:sldId id="1695" r:id="rId10"/>
    <p:sldId id="1696" r:id="rId11"/>
    <p:sldId id="1697" r:id="rId12"/>
    <p:sldId id="1698" r:id="rId13"/>
    <p:sldId id="1700" r:id="rId14"/>
  </p:sldIdLst>
  <p:sldSz cx="9144000" cy="5143500" type="screen16x9"/>
  <p:notesSz cx="5765800" cy="3244850"/>
  <p:custDataLst>
    <p:tags r:id="rId1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349" autoAdjust="0"/>
  </p:normalViewPr>
  <p:slideViewPr>
    <p:cSldViewPr>
      <p:cViewPr varScale="1">
        <p:scale>
          <a:sx n="123" d="100"/>
          <a:sy n="123" d="100"/>
        </p:scale>
        <p:origin x="200" y="424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20340" y="2168887"/>
            <a:ext cx="5883908" cy="208189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600" b="1" dirty="0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r>
              <a:rPr lang="en-US" sz="3600" b="1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ПРОСТЕЙШИЕ ТРИГОНОМЕТРИЧЕСКИЕ УРАВНЕНИЯ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0507" y="2664017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444208" y="361576"/>
            <a:ext cx="1944215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444209" y="361576"/>
            <a:ext cx="1944216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444208" y="495049"/>
            <a:ext cx="1975269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03457"/>
            <a:ext cx="2128557" cy="250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AFCEABA5-BA8C-764E-A12E-875B6E538F9B}"/>
              </a:ext>
            </a:extLst>
          </p:cNvPr>
          <p:cNvSpPr/>
          <p:nvPr/>
        </p:nvSpPr>
        <p:spPr>
          <a:xfrm>
            <a:off x="307730" y="2024789"/>
            <a:ext cx="545553" cy="5549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797" dirty="0"/>
          </a:p>
        </p:txBody>
      </p:sp>
    </p:spTree>
    <p:extLst>
      <p:ext uri="{BB962C8B-B14F-4D97-AF65-F5344CB8AC3E}">
        <p14:creationId xmlns:p14="http://schemas.microsoft.com/office/powerpoint/2010/main" val="4915972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" y="12236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УРАВНЕНИЯ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0EDD2E-EE91-DA49-89E8-BD1F0BF0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94854"/>
            <a:ext cx="8496944" cy="13697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2432B5-4BC2-2F49-B411-77ABDE3C5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391549"/>
            <a:ext cx="5328592" cy="6059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89E6A5-31ED-C54C-AA36-2AF2308F3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7" y="3138586"/>
            <a:ext cx="4601215" cy="5132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93F1B1-70A3-C243-A923-806D5AFE2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7" y="3792909"/>
            <a:ext cx="25202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27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927284"/>
                <a:ext cx="32939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Уравнение </m:t>
                      </m:r>
                      <m:r>
                        <a:rPr lang="en-US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𝒄𝒐𝒔</m:t>
                      </m:r>
                      <m:r>
                        <a:rPr lang="id-ID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⁡</m:t>
                      </m:r>
                      <m:r>
                        <a:rPr lang="id-ID" sz="24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4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id-ID" sz="24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27284"/>
                <a:ext cx="3293915" cy="461665"/>
              </a:xfrm>
              <a:prstGeom prst="rect">
                <a:avLst/>
              </a:prstGeom>
              <a:blipFill>
                <a:blip r:embed="rId2"/>
                <a:stretch>
                  <a:fillRect t="-2632" b="-2105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07507" y="1635646"/>
                <a:ext cx="878497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Так как </a:t>
                </a:r>
                <a14:m>
                  <m:oMath xmlns:m="http://schemas.openxmlformats.org/officeDocument/2006/math"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𝒄𝒐</m:t>
                    </m:r>
                    <m:func>
                      <m:funcPr>
                        <m:ctrlPr>
                          <a:rPr lang="id-ID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𝒔</m:t>
                        </m:r>
                      </m:fName>
                      <m:e>
                        <m:r>
                          <a:rPr lang="id-ID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≤ 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ru-RU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это уравнение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𝒄𝒐𝒔</m:t>
                    </m:r>
                    <m:r>
                      <a:rPr lang="id-ID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⁡</m:t>
                    </m:r>
                    <m:r>
                      <a:rPr lang="id-ID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id-ID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id-ID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, при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|</m:t>
                    </m:r>
                    <m:r>
                      <a:rPr lang="id-ID" sz="2400" i="1" dirty="0" smtClean="0">
                        <a:latin typeface="Cambria Math"/>
                      </a:rPr>
                      <m:t>𝑎</m:t>
                    </m:r>
                    <m:r>
                      <a:rPr lang="id-ID" sz="2400" i="1" dirty="0" smtClean="0">
                        <a:latin typeface="Cambria Math"/>
                      </a:rPr>
                      <m:t>|&gt;1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не имеет решения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Для нахождения решения уравнения для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−1≤ </m:t>
                    </m:r>
                    <m:r>
                      <a:rPr lang="id-ID" sz="2400" i="1" dirty="0" smtClean="0">
                        <a:latin typeface="Cambria Math"/>
                      </a:rPr>
                      <m:t>𝑎</m:t>
                    </m:r>
                    <m:r>
                      <a:rPr lang="id-ID" sz="2400" i="1" dirty="0" smtClean="0">
                        <a:latin typeface="Cambria Math"/>
                      </a:rPr>
                      <m:t> ≤1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введем следующее определение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7" y="1635646"/>
                <a:ext cx="8784976" cy="1200329"/>
              </a:xfrm>
              <a:prstGeom prst="rect">
                <a:avLst/>
              </a:prstGeom>
              <a:blipFill>
                <a:blip r:embed="rId3"/>
                <a:stretch>
                  <a:fillRect l="-1154" t="-4167" r="-1010" b="-1041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УРАВНЕНИЯ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119314" y="3147814"/>
                <a:ext cx="9036493" cy="120032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Арккосинусом числа </a:t>
                </a:r>
                <a14:m>
                  <m:oMath xmlns:m="http://schemas.openxmlformats.org/officeDocument/2006/math">
                    <m:r>
                      <a:rPr lang="id-ID" sz="2400" i="1" dirty="0">
                        <a:latin typeface="Cambria Math"/>
                      </a:rPr>
                      <m:t>𝑎</m:t>
                    </m:r>
                    <m:r>
                      <a:rPr lang="id-ID" sz="2400" i="1" dirty="0">
                        <a:latin typeface="Cambria Math"/>
                      </a:rPr>
                      <m:t>∈[−1; 1]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называется число </a:t>
                </a:r>
                <a14:m>
                  <m:oMath xmlns:m="http://schemas.openxmlformats.org/officeDocument/2006/math">
                    <m:r>
                      <a:rPr lang="id-ID" sz="2400" i="1" dirty="0">
                        <a:latin typeface="Cambria Math"/>
                      </a:rPr>
                      <m:t>𝑥</m:t>
                    </m:r>
                    <m:r>
                      <a:rPr lang="id-ID" sz="2400" i="1" dirty="0">
                        <a:latin typeface="Cambria Math"/>
                        <a:ea typeface="Cambria Math"/>
                      </a:rPr>
                      <m:t>𝜖</m:t>
                    </m:r>
                    <m:d>
                      <m:dPr>
                        <m:begChr m:val="["/>
                        <m:endChr m:val="]"/>
                        <m:ctrlPr>
                          <a:rPr lang="id-ID" sz="24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0;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косинусом которого равен </a:t>
                </a:r>
                <a:r>
                  <a:rPr lang="id-ID" sz="2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</a:t>
                </a:r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d-ID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𝑐𝑜𝑠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0;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𝒂𝒓𝒄𝒄𝒐𝒔𝒂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14" y="3147814"/>
                <a:ext cx="9036493" cy="1200329"/>
              </a:xfrm>
              <a:prstGeom prst="rect">
                <a:avLst/>
              </a:prstGeom>
              <a:blipFill>
                <a:blip r:embed="rId4"/>
                <a:stretch>
                  <a:fillRect l="-1124" t="-4167" b="-1041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782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УРАВНЕНИЯ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843558"/>
                <a:ext cx="892899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По определению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уравнение </a:t>
                </a:r>
                <a14:m>
                  <m:oMath xmlns:m="http://schemas.openxmlformats.org/officeDocument/2006/math">
                    <m:r>
                      <a:rPr lang="id-ID" sz="2400" i="1" dirty="0">
                        <a:latin typeface="Cambria Math"/>
                        <a:cs typeface="Arial" pitchFamily="34" charset="0"/>
                      </a:rPr>
                      <m:t>𝑐𝑜𝑠𝑥</m:t>
                    </m:r>
                    <m:r>
                      <a:rPr lang="id-ID" sz="2400" i="1" dirty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400" i="1" dirty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в промежутке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[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; 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𝝅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]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имеет один корень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id-ID" sz="2400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400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𝑎𝑟𝑐𝑐𝑜𝑠𝑎</m:t>
                    </m:r>
                    <m:r>
                      <a:rPr lang="ru-RU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. </m:t>
                    </m:r>
                  </m:oMath>
                </a14:m>
                <a:r>
                  <a:rPr lang="id-ID" sz="2400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Так как функция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id-ID" sz="240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400" i="1" dirty="0" smtClean="0">
                        <a:latin typeface="Cambria Math"/>
                        <a:cs typeface="Arial" pitchFamily="34" charset="0"/>
                      </a:rPr>
                      <m:t>𝑐𝑜𝑠𝑥</m:t>
                    </m:r>
                  </m:oMath>
                </a14:m>
                <a:r>
                  <a:rPr lang="id-ID" sz="24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четная, то в промежутке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[−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𝝅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]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тоже имеет одно решение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id-ID" sz="2400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id-ID" sz="2400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𝑎𝑟𝑐𝑐𝑜𝑠𝑎</m:t>
                    </m:r>
                    <m:r>
                      <a:rPr lang="ru-RU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43558"/>
                <a:ext cx="8928992" cy="1569660"/>
              </a:xfrm>
              <a:prstGeom prst="rect">
                <a:avLst/>
              </a:prstGeom>
              <a:blipFill>
                <a:blip r:embed="rId2"/>
                <a:stretch>
                  <a:fillRect l="-1136" t="-3200" r="-1136" b="-72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2339249"/>
                <a:ext cx="87849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Период функции равен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𝝅</m:t>
                    </m:r>
                    <m:r>
                      <a:rPr lang="ru-RU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поэтому для решения уравнения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𝑐𝑜𝑠</m:t>
                    </m:r>
                    <m:r>
                      <a:rPr lang="id-ID" sz="2400" i="1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id-ID" sz="2400" i="1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400" i="1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id-ID" sz="24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получим формулу </a:t>
                </a:r>
                <a14:m>
                  <m:oMath xmlns:m="http://schemas.openxmlformats.org/officeDocument/2006/math"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=± 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𝒂𝒓𝒄𝒄𝒐𝒔𝒂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𝝅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 ∈ 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𝒁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(2).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39249"/>
                <a:ext cx="8784976" cy="830997"/>
              </a:xfrm>
              <a:prstGeom prst="rect">
                <a:avLst/>
              </a:prstGeom>
              <a:blipFill>
                <a:blip r:embed="rId3"/>
                <a:stretch>
                  <a:fillRect l="-1010" t="-6061" r="-1876"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762C44-7424-DA41-9D69-76C495430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198893"/>
            <a:ext cx="5760640" cy="8060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9077B7-7327-C94D-9307-6AA2C18BB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28" y="3766518"/>
            <a:ext cx="6729769" cy="120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66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76" y="2211710"/>
            <a:ext cx="61926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77394" y="187604"/>
            <a:ext cx="900972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94" y="987574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Выполнить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№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130-131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(1,2)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Стр.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41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083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0" y="767942"/>
                <a:ext cx="90724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123.</a:t>
                </a:r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графику функции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/>
                      </a:rPr>
                      <m:t>𝒄𝒐𝒔𝒙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постройте график функции: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𝒄𝒐𝒔𝒙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i="1" dirty="0" smtClean="0">
                        <a:latin typeface="Cambria Math"/>
                      </a:rPr>
                      <m:t>; </m:t>
                    </m:r>
                  </m:oMath>
                </a14:m>
                <a:endParaRPr lang="en-US" sz="2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dirty="0">
                    <a:solidFill>
                      <a:srgbClr val="0070C0"/>
                    </a:solidFill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𝒄𝒐𝒔𝒙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7942"/>
                <a:ext cx="9072496" cy="1200329"/>
              </a:xfrm>
              <a:prstGeom prst="rect">
                <a:avLst/>
              </a:prstGeom>
              <a:blipFill>
                <a:blip r:embed="rId2"/>
                <a:stretch>
                  <a:fillRect l="-1119" t="-4167" r="-979" b="-8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3718"/>
            <a:ext cx="8964992" cy="269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07504" y="2973814"/>
            <a:ext cx="896499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97986" y="2965906"/>
            <a:ext cx="5167" cy="1254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51520" y="4220026"/>
            <a:ext cx="8856726" cy="2570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51520" y="1968271"/>
                <a:ext cx="21884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𝒄𝒐𝒔𝒙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68271"/>
                <a:ext cx="218842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742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9" y="1491630"/>
            <a:ext cx="88209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9503" y="3728511"/>
            <a:ext cx="896499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46166" y="2669461"/>
            <a:ext cx="5167" cy="10544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6763" y="2673518"/>
            <a:ext cx="8856726" cy="2570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42040" y="1214966"/>
                <a:ext cx="20617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𝒄𝒐𝒔𝒙</m:t>
                      </m:r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40" y="1214966"/>
                <a:ext cx="2061783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337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-2" y="767942"/>
                <a:ext cx="9072498" cy="1099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124.</a:t>
                </a:r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Определите период функции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ru-RU" sz="2400" b="0" i="0" dirty="0">
                  <a:solidFill>
                    <a:srgbClr val="002060"/>
                  </a:solidFill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i="1" dirty="0" smtClean="0">
                          <a:latin typeface="Cambria Math"/>
                        </a:rPr>
                        <m:t>; 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𝒄𝒐𝒔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767942"/>
                <a:ext cx="9072498" cy="1099468"/>
              </a:xfrm>
              <a:prstGeom prst="rect">
                <a:avLst/>
              </a:prstGeom>
              <a:blipFill>
                <a:blip r:embed="rId2"/>
                <a:stretch>
                  <a:fillRect l="-1119" t="-4598" b="-459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79512" y="2877019"/>
                <a:ext cx="19139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2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2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2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2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77019"/>
                <a:ext cx="1913921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860032" y="1849115"/>
                <a:ext cx="1322029" cy="769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en-US" sz="20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849115"/>
                <a:ext cx="1322029" cy="7696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92666" y="1997146"/>
                <a:ext cx="26457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id-ID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𝒃𝒙</m:t>
                      </m:r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𝒃</m:t>
                      </m:r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&gt;</m:t>
                      </m:r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66" y="1997146"/>
                <a:ext cx="264572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222536" y="2878594"/>
                <a:ext cx="10929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536" y="2878594"/>
                <a:ext cx="109299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635896" y="2724609"/>
                <a:ext cx="2254207" cy="769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en-US" sz="20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𝟏𝟐𝟎</m:t>
                          </m:r>
                        </m:e>
                        <m:sup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24609"/>
                <a:ext cx="2254207" cy="7696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79511" y="3971192"/>
                <a:ext cx="2072426" cy="6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𝒄𝒐𝒔</m:t>
                      </m:r>
                      <m:d>
                        <m:dPr>
                          <m:ctrlP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2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3971192"/>
                <a:ext cx="2072426" cy="67698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289863" y="3916593"/>
                <a:ext cx="102566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863" y="3916593"/>
                <a:ext cx="1025665" cy="7861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635894" y="3933658"/>
                <a:ext cx="2181879" cy="941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18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en-US" sz="1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𝟏𝟎𝟖𝟎</m:t>
                          </m:r>
                        </m:e>
                        <m:sup>
                          <m:r>
                            <a:rPr lang="en-US" sz="18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4" y="3933658"/>
                <a:ext cx="2181879" cy="9417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635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921080"/>
                <a:ext cx="3273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Уравнение </m:t>
                      </m:r>
                      <m:r>
                        <a:rPr lang="en-US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𝒔</m:t>
                      </m:r>
                      <m:r>
                        <a:rPr lang="id-ID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𝒊𝒏</m:t>
                      </m:r>
                      <m:r>
                        <a:rPr lang="id-ID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⁡</m:t>
                      </m:r>
                      <m:r>
                        <a:rPr lang="id-ID" sz="24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4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id-ID" sz="24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21080"/>
                <a:ext cx="3273076" cy="461665"/>
              </a:xfrm>
              <a:prstGeom prst="rect">
                <a:avLst/>
              </a:prstGeom>
              <a:blipFill>
                <a:blip r:embed="rId2"/>
                <a:stretch>
                  <a:fillRect t="-2703" b="-216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79509" y="1491630"/>
                <a:ext cx="878497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Известно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что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≤ 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⁡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≤ 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поэтому уравнение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𝒔</m:t>
                    </m:r>
                    <m:r>
                      <a:rPr lang="id-ID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𝒊𝒏</m:t>
                    </m:r>
                    <m:r>
                      <a:rPr lang="id-ID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⁡</m:t>
                    </m:r>
                    <m:r>
                      <a:rPr lang="id-ID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id-ID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id-ID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|</m:t>
                    </m:r>
                    <m:r>
                      <a:rPr lang="id-ID" sz="2400" i="1" dirty="0" smtClean="0">
                        <a:latin typeface="Cambria Math"/>
                      </a:rPr>
                      <m:t>𝑎</m:t>
                    </m:r>
                    <m:r>
                      <a:rPr lang="id-ID" sz="2400" i="1" dirty="0" smtClean="0">
                        <a:latin typeface="Cambria Math"/>
                      </a:rPr>
                      <m:t>|&gt;1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не имеет решение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Для нахождения решения уравнения в промежутке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−1≤ </m:t>
                    </m:r>
                    <m:r>
                      <a:rPr lang="id-ID" sz="2400" i="1" dirty="0" smtClean="0">
                        <a:latin typeface="Cambria Math"/>
                      </a:rPr>
                      <m:t>𝑎</m:t>
                    </m:r>
                    <m:r>
                      <a:rPr lang="id-ID" sz="2400" i="1" dirty="0" smtClean="0">
                        <a:latin typeface="Cambria Math"/>
                      </a:rPr>
                      <m:t> ≤1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вводим следующее определение: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09" y="1491630"/>
                <a:ext cx="8784976" cy="1569660"/>
              </a:xfrm>
              <a:prstGeom prst="rect">
                <a:avLst/>
              </a:prstGeom>
              <a:blipFill>
                <a:blip r:embed="rId3"/>
                <a:stretch>
                  <a:fillRect l="-1009" t="-3226" r="-1009" b="-806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УРАВНЕНИЯ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40962" y="3061290"/>
                <a:ext cx="9036493" cy="15617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Арксинусом числа </a:t>
                </a:r>
                <a14:m>
                  <m:oMath xmlns:m="http://schemas.openxmlformats.org/officeDocument/2006/math">
                    <m:r>
                      <a:rPr lang="id-ID" sz="2400" i="1" dirty="0">
                        <a:latin typeface="Cambria Math"/>
                      </a:rPr>
                      <m:t>𝑎</m:t>
                    </m:r>
                    <m:r>
                      <a:rPr lang="id-ID" sz="2400" i="1" dirty="0">
                        <a:latin typeface="Cambria Math"/>
                      </a:rPr>
                      <m:t>∈[−1; 1]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называется число 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𝑥</m:t>
                    </m:r>
                    <m:r>
                      <a:rPr lang="id-ID" sz="2400" i="1" dirty="0" smtClean="0">
                        <a:latin typeface="Cambria Math"/>
                        <a:ea typeface="Cambria Math"/>
                      </a:rPr>
                      <m:t>𝜖</m:t>
                    </m:r>
                    <m:d>
                      <m:dPr>
                        <m:begChr m:val="["/>
                        <m:endChr m:val="]"/>
                        <m:ctrlPr>
                          <a:rPr lang="id-ID" sz="24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ru-RU" sz="24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синус которого равен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𝑠𝑖𝑛𝑥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id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𝒂𝒓𝒄𝒔𝒊𝒏𝒂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" y="3061290"/>
                <a:ext cx="9036493" cy="1561710"/>
              </a:xfrm>
              <a:prstGeom prst="rect">
                <a:avLst/>
              </a:prstGeom>
              <a:blipFill>
                <a:blip r:embed="rId4"/>
                <a:stretch>
                  <a:fillRect l="-1124" b="-806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88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0" y="843558"/>
                <a:ext cx="903649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При решении уравнения воспользуемся графиком функции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𝑠𝑖𝑛𝑥</m:t>
                    </m:r>
                  </m:oMath>
                </a14:m>
                <a:r>
                  <a:rPr lang="id-ID" sz="20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43558"/>
                <a:ext cx="9036496" cy="400110"/>
              </a:xfrm>
              <a:prstGeom prst="rect">
                <a:avLst/>
              </a:prstGeom>
              <a:blipFill>
                <a:blip r:embed="rId2"/>
                <a:stretch>
                  <a:fillRect l="-702" t="-9375" b="-281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УРАВНЕНИЯ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image12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788" y="1347614"/>
            <a:ext cx="8280920" cy="187220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686486" y="196991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71827" y="199102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51517" y="3363838"/>
                <a:ext cx="864096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Как видно из графика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 при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∈[−1; 1] </m:t>
                    </m:r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функция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id-ID" sz="20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в отрезке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[0; 2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𝜋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] </m:t>
                    </m:r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пересекает график функции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𝑠𝑖𝑛𝑥</m:t>
                    </m:r>
                  </m:oMath>
                </a14:m>
                <a:r>
                  <a:rPr lang="id-ID" sz="20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в точках с абсциссами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0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id-ID" sz="2000" b="1" i="1" baseline="-25000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id-ID" sz="2000" i="1" dirty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и</m:t>
                    </m:r>
                    <m:r>
                      <a:rPr lang="id-ID" sz="2000" i="1" dirty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id-ID" sz="20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id-ID" sz="2000" b="1" i="1" baseline="-25000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id-ID" sz="2000" b="1" i="1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000" b="1" i="1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𝝅</m:t>
                    </m:r>
                    <m:r>
                      <a:rPr lang="id-ID" sz="2000" b="1" i="1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id-ID" sz="2000" b="1" i="1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id-ID" sz="2000" b="1" i="1" baseline="-25000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ru-RU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. </m:t>
                    </m:r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Эти две точки можно написать с помощью одной формулы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7" y="3363838"/>
                <a:ext cx="8640960" cy="1323439"/>
              </a:xfrm>
              <a:prstGeom prst="rect">
                <a:avLst/>
              </a:prstGeom>
              <a:blipFill>
                <a:blip r:embed="rId4"/>
                <a:stretch>
                  <a:fillRect l="-733" t="-1887" r="-733" b="-660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07504" y="4587974"/>
                <a:ext cx="386631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d-ID" sz="22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d-ID" sz="22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id-ID" sz="22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func>
                        <m:funcPr>
                          <m:ctrlPr>
                            <a:rPr lang="id-ID" sz="2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d-ID" sz="2200" b="1" i="0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𝐚𝐫𝐜𝐬𝐢𝐧</m:t>
                          </m:r>
                        </m:fName>
                        <m:e>
                          <m:r>
                            <a:rPr lang="id-ID" sz="2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func>
                      <m:r>
                        <a:rPr lang="id-ID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id-ID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id-ID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  <m:r>
                        <a:rPr lang="id-ID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id-ID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id-ID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87974"/>
                <a:ext cx="3866319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117837" y="4575150"/>
                <a:ext cx="4774640" cy="44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d-ID" sz="22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id-ID" sz="22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d-ID" sz="2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d-ID" sz="22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200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id-ID" sz="2200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id-ID" sz="22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𝒂𝒓𝒄𝒔𝒊𝒏</m:t>
                    </m:r>
                    <m:r>
                      <a:rPr lang="id-ID" sz="22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⁡</m:t>
                    </m:r>
                    <m:r>
                      <a:rPr lang="id-ID" sz="22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𝒂</m:t>
                    </m:r>
                    <m:r>
                      <a:rPr lang="id-ID" sz="2200" b="1" i="1" dirty="0">
                        <a:solidFill>
                          <a:srgbClr val="7030A0"/>
                        </a:solidFill>
                        <a:latin typeface="Cambria Math"/>
                      </a:rPr>
                      <m:t>+ </m:t>
                    </m:r>
                    <m:r>
                      <a:rPr lang="id-ID" sz="2200" b="1" i="1" dirty="0">
                        <a:solidFill>
                          <a:srgbClr val="7030A0"/>
                        </a:solidFill>
                        <a:latin typeface="Cambria Math"/>
                      </a:rPr>
                      <m:t>𝝅</m:t>
                    </m:r>
                    <m:r>
                      <a:rPr lang="id-ID" sz="2200" b="1" i="1" dirty="0">
                        <a:solidFill>
                          <a:srgbClr val="7030A0"/>
                        </a:solidFill>
                        <a:latin typeface="Cambria Math"/>
                      </a:rPr>
                      <m:t>𝒌</m:t>
                    </m:r>
                    <m:r>
                      <a:rPr lang="id-ID" sz="2200" b="1" i="1" dirty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r>
                      <a:rPr lang="id-ID" sz="2200" b="1" i="1" dirty="0">
                        <a:solidFill>
                          <a:srgbClr val="7030A0"/>
                        </a:solidFill>
                        <a:latin typeface="Cambria Math"/>
                      </a:rPr>
                      <m:t>𝒌</m:t>
                    </m:r>
                    <m:r>
                      <a:rPr lang="id-ID" sz="2200" b="1" i="1" dirty="0">
                        <a:solidFill>
                          <a:srgbClr val="7030A0"/>
                        </a:solidFill>
                        <a:latin typeface="Cambria Math"/>
                      </a:rPr>
                      <m:t> ∈</m:t>
                    </m:r>
                    <m:r>
                      <a:rPr lang="id-ID" sz="2200" b="1" i="1" dirty="0">
                        <a:solidFill>
                          <a:srgbClr val="7030A0"/>
                        </a:solidFill>
                        <a:latin typeface="Cambria Math"/>
                      </a:rPr>
                      <m:t>𝒁</m:t>
                    </m:r>
                  </m:oMath>
                </a14:m>
                <a:r>
                  <a:rPr lang="en-US" sz="2200" b="1" dirty="0">
                    <a:solidFill>
                      <a:srgbClr val="7030A0"/>
                    </a:solidFill>
                  </a:rPr>
                  <a:t> 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(1)</a:t>
                </a:r>
                <a:endParaRPr lang="ru-RU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837" y="4575150"/>
                <a:ext cx="4774640" cy="443711"/>
              </a:xfrm>
              <a:prstGeom prst="rect">
                <a:avLst/>
              </a:prstGeom>
              <a:blipFill rotWithShape="1">
                <a:blip r:embed="rId6"/>
                <a:stretch>
                  <a:fillRect t="-5556" b="-2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351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УРАВНЕНИЯ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DD5AF5-4125-9A43-82FC-46C42407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24" y="801101"/>
            <a:ext cx="6641920" cy="8110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2DD7C2-9878-294F-9D12-15E4484A5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95686"/>
            <a:ext cx="86409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1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УРАВНЕНИЯ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FCC6DC-72E3-9E4E-BFF0-D6D75996A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63" y="853998"/>
            <a:ext cx="5400600" cy="5709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77600F-47B1-C943-9FD7-A598D0FF6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76" y="1455793"/>
            <a:ext cx="4525822" cy="50599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67AD18-CCB2-5C44-8D5C-30A924D5F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85" y="1925051"/>
            <a:ext cx="5301558" cy="7068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A97EF9-3128-5243-9D5F-0F76CA20F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49" y="2378643"/>
            <a:ext cx="6893282" cy="8585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1D33B2-3608-BF4F-8F64-73C01D6D5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866" y="3285754"/>
            <a:ext cx="5472253" cy="5472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81E48B-7B2B-584B-91FC-6C0374079A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099" y="3832302"/>
            <a:ext cx="6915132" cy="6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" y="12236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УРАВНЕНИЯ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EEC441-2D27-6247-97AB-6801EFC69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59833"/>
            <a:ext cx="8195865" cy="21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0915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18129</TotalTime>
  <Words>488</Words>
  <Application>Microsoft Macintosh PowerPoint</Application>
  <PresentationFormat>Экран (16:9)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1450</cp:revision>
  <dcterms:created xsi:type="dcterms:W3CDTF">2020-04-09T07:32:19Z</dcterms:created>
  <dcterms:modified xsi:type="dcterms:W3CDTF">2021-02-17T19:09:35Z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