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381" r:id="rId2"/>
    <p:sldId id="1641" r:id="rId3"/>
    <p:sldId id="1617" r:id="rId4"/>
    <p:sldId id="1640" r:id="rId5"/>
    <p:sldId id="1642" r:id="rId6"/>
    <p:sldId id="1643" r:id="rId7"/>
    <p:sldId id="1644" r:id="rId8"/>
    <p:sldId id="1649" r:id="rId9"/>
    <p:sldId id="1646" r:id="rId10"/>
    <p:sldId id="1647" r:id="rId11"/>
    <p:sldId id="1650" r:id="rId12"/>
    <p:sldId id="1648" r:id="rId13"/>
    <p:sldId id="1651" r:id="rId14"/>
    <p:sldId id="1535" r:id="rId15"/>
  </p:sldIdLst>
  <p:sldSz cx="9144000" cy="5143500" type="screen16x9"/>
  <p:notesSz cx="5765800" cy="3244850"/>
  <p:custDataLst>
    <p:tags r:id="rId1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306" autoAdjust="0"/>
  </p:normalViewPr>
  <p:slideViewPr>
    <p:cSldViewPr>
      <p:cViewPr varScale="1">
        <p:scale>
          <a:sx n="123" d="100"/>
          <a:sy n="123" d="100"/>
        </p:scale>
        <p:origin x="200" y="44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2319476"/>
            <a:ext cx="4968552" cy="150077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ОТНОШЕНИЯ И ОТОБРАЖЕНИЯ.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368060" y="361576"/>
            <a:ext cx="190065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368060" y="361576"/>
            <a:ext cx="190065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368060" y="485239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1313"/>
            <a:ext cx="3136669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7004" y="843557"/>
            <a:ext cx="88191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solidFill>
                  <a:srgbClr val="0070C0"/>
                </a:solidFill>
              </a:rPr>
              <a:t>Решение </a:t>
            </a:r>
            <a:endParaRPr lang="ru-RU" sz="2200" dirty="0"/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" y="1150281"/>
            <a:ext cx="8789754" cy="167882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733462" y="1697267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29319" y="2388096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4259" y="2931790"/>
            <a:ext cx="706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0AEFE-E75A-AB43-B4A6-BE4FE505939F}"/>
              </a:ext>
            </a:extLst>
          </p:cNvPr>
          <p:cNvSpPr txBox="1"/>
          <p:nvPr/>
        </p:nvSpPr>
        <p:spPr>
          <a:xfrm>
            <a:off x="157004" y="2817168"/>
            <a:ext cx="8879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UZ" sz="2400" dirty="0">
                <a:latin typeface="Arial" panose="020B0604020202020204" pitchFamily="34" charset="0"/>
                <a:cs typeface="Arial" panose="020B0604020202020204" pitchFamily="34" charset="0"/>
              </a:rPr>
              <a:t>аждое из отношений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является функцией, так как произвольная вертикальная прямая пересекается с ней не более, чем в одной точке;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Отношение с) не является функцией, так как существует вертикальная прямая, пересекающая отношение в двух точках. </a:t>
            </a:r>
            <a:r>
              <a:rPr lang="ru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4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733462" y="1697267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29319" y="2388096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4" y="1336093"/>
            <a:ext cx="2105025" cy="21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509921"/>
            <a:ext cx="70684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Рассмотрим гипотетическое вычислительное устройство, работающее по следующему алгоритму:</a:t>
            </a:r>
          </a:p>
          <a:p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  <a:r>
              <a:rPr lang="en-US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Вводится некоторое число. </a:t>
            </a:r>
          </a:p>
          <a:p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Введенное число умножается на 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r>
              <a:rPr lang="en-US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 результату прибавляется число 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87523" y="1275606"/>
                <a:ext cx="8568952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Например, если в устройство вводится число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, то в результате получится число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2+3=11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В общем случае, если в устройство вводится число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то в результате получится единственное число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+3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algn="just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Это отношение-функция, и мы можем ее записать таким образом: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 →2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+3, 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+3 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или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+3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pPr algn="just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+3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то значение, соответствующее числу -4, будет найдено так: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=2</m:t>
                    </m:r>
                    <m:d>
                      <m:d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+3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=−5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В общем случае,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- называется значением функции при заданном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и заданное отношение записывается так: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3" y="1275606"/>
                <a:ext cx="8568952" cy="3170099"/>
              </a:xfrm>
              <a:prstGeom prst="rect">
                <a:avLst/>
              </a:prstGeom>
              <a:blipFill>
                <a:blip r:embed="rId2"/>
                <a:stretch>
                  <a:fillRect l="-740" t="-1200" r="-740" b="-28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23528" y="987727"/>
                <a:ext cx="89289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2</a:t>
                </a:r>
                <a:r>
                  <a:rPr lang="en-US" sz="28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значение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(−4)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−3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7727"/>
                <a:ext cx="8928992" cy="954107"/>
              </a:xfrm>
              <a:prstGeom prst="rect">
                <a:avLst/>
              </a:prstGeom>
              <a:blipFill>
                <a:blip r:embed="rId2"/>
                <a:stretch>
                  <a:fillRect l="-1420" t="-6494" b="-1558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1779738"/>
                <a:ext cx="864096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b="1" i="1" dirty="0">
                    <a:solidFill>
                      <a:srgbClr val="0070C0"/>
                    </a:solidFill>
                  </a:rPr>
                  <a:t>Решение. </a:t>
                </a:r>
                <a:endParaRPr lang="en-US" sz="3200" b="1" i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) 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2∙5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−3∙5=2∙25−15=35</m:t>
                      </m:r>
                    </m:oMath>
                  </m:oMathPara>
                </a14:m>
                <a:endParaRPr lang="ru-RU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𝑏</m:t>
                      </m:r>
                      <m:r>
                        <a:rPr lang="en-US" sz="2400" i="1">
                          <a:latin typeface="Cambria Math"/>
                        </a:rPr>
                        <m:t>) 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2∙(−4)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−3∙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=2∙16+12=44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9738"/>
                <a:ext cx="8640960" cy="1938992"/>
              </a:xfrm>
              <a:prstGeom prst="rect">
                <a:avLst/>
              </a:prstGeom>
              <a:blipFill>
                <a:blip r:embed="rId3"/>
                <a:stretch>
                  <a:fillRect l="-1760" b="-13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0" y="2211710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0" y="156702"/>
            <a:ext cx="908712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ЗАДАНИЯ ДЛЯ САМОСТОЯТЕЛЬНОГО ВЫПОЛНЕНИЯ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учебника на стр.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задание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43558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80112" y="4563774"/>
                <a:ext cx="33910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563774"/>
                <a:ext cx="339102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693" t="-12000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773" y="1274152"/>
                <a:ext cx="89209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Tekislikda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;4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</a:rPr>
                          <m:t>;5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ru-RU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nuqtalar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𝐴𝐶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shartni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qanoatlantiruvchi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sohani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3" y="1274152"/>
                <a:ext cx="892094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94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8570" y="2643758"/>
                <a:ext cx="5831581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−5)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−4)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+6)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−5)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800" dirty="0"/>
                  <a:t> </a:t>
                </a:r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0" y="2643758"/>
                <a:ext cx="5831581" cy="427746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9551" y="3219822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−5)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−4)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+6)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−5)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1" y="3219822"/>
                <a:ext cx="457200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667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4190" y="3723878"/>
                <a:ext cx="8068415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10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+25+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−8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+16&gt;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12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+36+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−10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+25 </m:t>
                    </m:r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" y="3723878"/>
                <a:ext cx="8068415" cy="407099"/>
              </a:xfrm>
              <a:prstGeom prst="rect">
                <a:avLst/>
              </a:prstGeom>
              <a:blipFill rotWithShape="1">
                <a:blip r:embed="rId6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8674" y="4220294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10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−8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&gt;12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+10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+61−41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74" y="4220294"/>
                <a:ext cx="45720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37593" y="4653691"/>
                <a:ext cx="1889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2</m:t>
                      </m:r>
                      <m:r>
                        <a:rPr lang="en-US" sz="2000" i="1" smtClean="0"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latin typeface="Cambria Math"/>
                        </a:rPr>
                        <m:t>&gt;22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+20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3" y="4653691"/>
                <a:ext cx="1889556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227595" y="4653691"/>
                <a:ext cx="174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&gt;11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595" y="4653691"/>
                <a:ext cx="1746888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189616" y="2105149"/>
            <a:ext cx="180273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9762" y="3363838"/>
                <a:ext cx="905996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Данная таблица служит примером отношения двух переменных (времени и величины оплачиваемых денежных средств).</a:t>
                </a:r>
              </a:p>
              <a:p>
                <a:pPr algn="just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Отношение может быть истолковано как множество упорядоченных пар, например,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1,5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−2,3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4,3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, (1,6)</m:t>
                        </m:r>
                      </m:e>
                    </m:d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" y="3363838"/>
                <a:ext cx="9059967" cy="1446550"/>
              </a:xfrm>
              <a:prstGeom prst="rect">
                <a:avLst/>
              </a:prstGeom>
              <a:blipFill>
                <a:blip r:embed="rId3"/>
                <a:stretch>
                  <a:fillRect l="-839" t="-2609" r="-699" b="-78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DEC3E8-A2B8-E142-BF61-97A477B08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210252"/>
            <a:ext cx="3096342" cy="20700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8534C-1D14-9B4F-9092-5E5DB3376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864" y="1220433"/>
            <a:ext cx="2620640" cy="20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4"/>
          <p:cNvSpPr txBox="1">
            <a:spLocks/>
          </p:cNvSpPr>
          <p:nvPr/>
        </p:nvSpPr>
        <p:spPr>
          <a:xfrm>
            <a:off x="35496" y="57562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3321397" y="3028991"/>
                <a:ext cx="4381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−2,</m:t>
                              </m:r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4,</m:t>
                              </m:r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 (1,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6)</m:t>
                          </m:r>
                        </m:e>
                      </m:d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97" y="3028991"/>
                <a:ext cx="4381236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858729" y="3028990"/>
                <a:ext cx="11521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−2, 1, 4</m:t>
                          </m:r>
                        </m:e>
                      </m:d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729" y="3028990"/>
                <a:ext cx="115212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Выгнутая вниз стрелка 5"/>
          <p:cNvSpPr/>
          <p:nvPr/>
        </p:nvSpPr>
        <p:spPr>
          <a:xfrm flipV="1">
            <a:off x="5777810" y="2706718"/>
            <a:ext cx="2651827" cy="322273"/>
          </a:xfrm>
          <a:prstGeom prst="curvedUpArrow">
            <a:avLst>
              <a:gd name="adj1" fmla="val 25000"/>
              <a:gd name="adj2" fmla="val 70100"/>
              <a:gd name="adj3" fmla="val 18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98816" y="2245053"/>
                <a:ext cx="2154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|0&lt;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≤24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16" y="2245053"/>
                <a:ext cx="2154757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368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7504" y="4470149"/>
                <a:ext cx="32138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5,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9,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11,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13,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18,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22,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28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70149"/>
                <a:ext cx="321389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868144" y="4485537"/>
                <a:ext cx="11521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3, 5, 6</m:t>
                          </m:r>
                        </m:e>
                      </m:d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485537"/>
                <a:ext cx="115212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85D6B2-EB75-164E-9A01-8B41575D79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489" y="1221791"/>
            <a:ext cx="2882157" cy="1531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7A7DE0-83C9-5540-BE2E-57FBDF718009}"/>
              </a:ext>
            </a:extLst>
          </p:cNvPr>
          <p:cNvSpPr txBox="1"/>
          <p:nvPr/>
        </p:nvSpPr>
        <p:spPr>
          <a:xfrm>
            <a:off x="3611646" y="911515"/>
            <a:ext cx="5352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UZ" sz="2000" dirty="0">
                <a:latin typeface="Arial" panose="020B0604020202020204" pitchFamily="34" charset="0"/>
                <a:cs typeface="Arial" panose="020B0604020202020204" pitchFamily="34" charset="0"/>
              </a:rPr>
              <a:t>ножество значений, принимаемых переменной, соответствующей горизонтальной оси, называется </a:t>
            </a:r>
            <a:r>
              <a:rPr lang="ru-U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областью определения отношения.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8E64D-731A-A04A-8527-6114DDB9D03D}"/>
              </a:ext>
            </a:extLst>
          </p:cNvPr>
          <p:cNvSpPr txBox="1"/>
          <p:nvPr/>
        </p:nvSpPr>
        <p:spPr>
          <a:xfrm>
            <a:off x="205826" y="3613191"/>
            <a:ext cx="880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UZ" sz="2000" dirty="0">
                <a:latin typeface="Arial" panose="020B0604020202020204" pitchFamily="34" charset="0"/>
                <a:cs typeface="Arial" panose="020B0604020202020204" pitchFamily="34" charset="0"/>
              </a:rPr>
              <a:t>овокупность значений, принимаемых переменной, соответствующей вертикальной оси, называется множеством значений отношения.  </a:t>
            </a:r>
          </a:p>
        </p:txBody>
      </p:sp>
    </p:spTree>
    <p:extLst>
      <p:ext uri="{BB962C8B-B14F-4D97-AF65-F5344CB8AC3E}">
        <p14:creationId xmlns:p14="http://schemas.microsoft.com/office/powerpoint/2010/main" val="25171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6" grpId="0" animBg="1"/>
      <p:bldP spid="10" grpId="0"/>
      <p:bldP spid="13" grpId="0"/>
      <p:bldP spid="3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2" y="2787774"/>
            <a:ext cx="8280920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09280" y="2178341"/>
                <a:ext cx="91084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Например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каждое из уравнений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задает некоторое отношение.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0" y="2178341"/>
                <a:ext cx="9108499" cy="769441"/>
              </a:xfrm>
              <a:prstGeom prst="rect">
                <a:avLst/>
              </a:prstGeom>
              <a:blipFill>
                <a:blip r:embed="rId3"/>
                <a:stretch>
                  <a:fillRect l="-836" t="-4839" r="-557" b="-145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F69B1-3929-334C-BDB8-8DFA27DB05C7}"/>
                  </a:ext>
                </a:extLst>
              </p:cNvPr>
              <p:cNvSpPr txBox="1"/>
              <p:nvPr/>
            </p:nvSpPr>
            <p:spPr>
              <a:xfrm>
                <a:off x="209272" y="745959"/>
                <a:ext cx="89644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роизвольное множество точек, заданных на Декартовой координатной плоскости, называется отношением.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тношение часто задается в виде равенства, связывающего переменные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F69B1-3929-334C-BDB8-8DFA27DB0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72" y="745959"/>
                <a:ext cx="8964486" cy="1569660"/>
              </a:xfrm>
              <a:prstGeom prst="rect">
                <a:avLst/>
              </a:prstGeom>
              <a:blipFill>
                <a:blip r:embed="rId4"/>
                <a:stretch>
                  <a:fillRect l="-990" t="-3200" r="-707" b="-72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3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843558"/>
                <a:ext cx="896448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100" dirty="0">
                    <a:latin typeface="Arial" pitchFamily="34" charset="0"/>
                    <a:cs typeface="Arial" pitchFamily="34" charset="0"/>
                  </a:rPr>
                  <a:t>Например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100" dirty="0">
                    <a:latin typeface="Arial" pitchFamily="34" charset="0"/>
                    <a:cs typeface="Arial" pitchFamily="34" charset="0"/>
                  </a:rPr>
                  <a:t>множество точек (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1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𝑦</m:t>
                    </m:r>
                  </m:oMath>
                </a14:m>
                <a:r>
                  <a:rPr lang="ru-RU" sz="2100" dirty="0">
                    <a:latin typeface="Arial" pitchFamily="34" charset="0"/>
                    <a:cs typeface="Arial" pitchFamily="34" charset="0"/>
                  </a:rPr>
                  <a:t>), удовлетворяющих условия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𝑥</m:t>
                    </m:r>
                    <m:r>
                      <a:rPr lang="en-US" sz="2100" i="1">
                        <a:latin typeface="Cambria Math"/>
                      </a:rPr>
                      <m:t>&gt;0,  </m:t>
                    </m:r>
                    <m:r>
                      <a:rPr lang="en-US" sz="2100" i="1">
                        <a:latin typeface="Cambria Math"/>
                      </a:rPr>
                      <m:t>𝑦</m:t>
                    </m:r>
                    <m:r>
                      <a:rPr lang="en-US" sz="2100" i="1">
                        <a:latin typeface="Cambria Math"/>
                      </a:rPr>
                      <m:t>&gt;0</m:t>
                    </m:r>
                    <m:r>
                      <a:rPr lang="ru-RU" sz="2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100" dirty="0">
                    <a:latin typeface="Arial" pitchFamily="34" charset="0"/>
                    <a:cs typeface="Arial" pitchFamily="34" charset="0"/>
                  </a:rPr>
                  <a:t> (первая четверть координатной плоскости, рис. а) или множество точек, изображенных на рис. </a:t>
                </a:r>
                <a:r>
                  <a:rPr lang="en-US" sz="2100" dirty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ru-RU" sz="2100" dirty="0">
                    <a:latin typeface="Arial" pitchFamily="34" charset="0"/>
                    <a:cs typeface="Arial" pitchFamily="34" charset="0"/>
                  </a:rPr>
                  <a:t>, невозможно описать с помощью уравнения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𝑦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=0</m:t>
                    </m:r>
                  </m:oMath>
                </a14:m>
                <a:r>
                  <a:rPr lang="ru-RU" sz="21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8964486" cy="1384995"/>
              </a:xfrm>
              <a:prstGeom prst="rect">
                <a:avLst/>
              </a:prstGeom>
              <a:blipFill>
                <a:blip r:embed="rId2"/>
                <a:stretch>
                  <a:fillRect l="-707" t="-2727" b="-7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83344"/>
            <a:ext cx="2686050" cy="190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200237"/>
            <a:ext cx="2562225" cy="202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1FFA92-B3CC-4849-ADB2-01AA7FF9C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960" y="4299942"/>
            <a:ext cx="7369839" cy="5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53" y="79469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Следовательно, функция есть специальный вид отношения. </a:t>
            </a:r>
          </a:p>
        </p:txBody>
      </p:sp>
      <p:sp>
        <p:nvSpPr>
          <p:cNvPr id="27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68663" y="1202443"/>
                <a:ext cx="8889639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b="1" dirty="0">
                    <a:solidFill>
                      <a:srgbClr val="0070C0"/>
                    </a:solidFill>
                  </a:rPr>
                  <a:t>Алгебраический способ</a:t>
                </a:r>
                <a:endParaRPr lang="en-US" sz="2200" b="1" dirty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Этот способ применяется в случаях задания отношения с помощью уравнений. Если подставить в заданное уравнение произвольные значения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при этом для каждого значения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получается единственное значение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данное отношение есть функция. </a:t>
                </a: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" y="1202443"/>
                <a:ext cx="8889639" cy="2277547"/>
              </a:xfrm>
              <a:prstGeom prst="rect">
                <a:avLst/>
              </a:prstGeom>
              <a:blipFill>
                <a:blip r:embed="rId2"/>
                <a:stretch>
                  <a:fillRect l="-999" t="-1657" r="-999" b="-497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64634" y="3479990"/>
                <a:ext cx="893997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Например</a:t>
                </a:r>
                <a:r>
                  <a:rPr lang="en-US" sz="2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в уравнение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=3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−2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подставим произвольное значение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 получим единственное значение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Следовательно, отношение, заданное с помощью этого уравнения, является функцией. </a:t>
                </a: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4" y="3479990"/>
                <a:ext cx="8939979" cy="1446550"/>
              </a:xfrm>
              <a:prstGeom prst="rect">
                <a:avLst/>
              </a:prstGeom>
              <a:blipFill>
                <a:blip r:embed="rId3"/>
                <a:stretch>
                  <a:fillRect l="-852" t="-3509" r="-994" b="-789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4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19" y="120359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Графический способ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Пусть отношение задано в виде множества в Декартовой системе координат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Если при проведении всех возможных вертикальных прямых число точек пересечения произвольной из этих прямых с заданным отношением не больше одного, то данное отношение есть функция. И наоборот, если число точек пересечения некоторой вертикальной прямой с заданным отношением больше одного, то отношение не является функцией. </a:t>
            </a:r>
          </a:p>
        </p:txBody>
      </p:sp>
    </p:spTree>
    <p:extLst>
      <p:ext uri="{BB962C8B-B14F-4D97-AF65-F5344CB8AC3E}">
        <p14:creationId xmlns:p14="http://schemas.microsoft.com/office/powerpoint/2010/main" val="98454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2211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9" y="104844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</a:rPr>
              <a:t>ОТНОШЕНИЯ И ОТОБРАЖЕНИЯ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37" y="987574"/>
            <a:ext cx="88191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Проверим, какие из отношений являются функцией: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9" y="2287686"/>
            <a:ext cx="2714515" cy="143735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17" y="2310950"/>
            <a:ext cx="2934647" cy="140088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78" y="2214275"/>
            <a:ext cx="276623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62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15808</TotalTime>
  <Words>758</Words>
  <Application>Microsoft Macintosh PowerPoint</Application>
  <PresentationFormat>Экран (16:9)</PresentationFormat>
  <Paragraphs>69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1319</cp:revision>
  <dcterms:created xsi:type="dcterms:W3CDTF">2020-04-09T07:32:19Z</dcterms:created>
  <dcterms:modified xsi:type="dcterms:W3CDTF">2021-01-12T10:42:35Z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