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1381" r:id="rId2"/>
    <p:sldId id="1576" r:id="rId3"/>
    <p:sldId id="1593" r:id="rId4"/>
    <p:sldId id="1594" r:id="rId5"/>
    <p:sldId id="1595" r:id="rId6"/>
    <p:sldId id="1584" r:id="rId7"/>
    <p:sldId id="1596" r:id="rId8"/>
    <p:sldId id="1585" r:id="rId9"/>
    <p:sldId id="1586" r:id="rId10"/>
    <p:sldId id="1597" r:id="rId11"/>
    <p:sldId id="1587" r:id="rId12"/>
    <p:sldId id="1588" r:id="rId13"/>
    <p:sldId id="1598" r:id="rId14"/>
    <p:sldId id="1589" r:id="rId15"/>
    <p:sldId id="1599" r:id="rId16"/>
    <p:sldId id="1535" r:id="rId17"/>
  </p:sldIdLst>
  <p:sldSz cx="9144000" cy="5143500" type="screen16x9"/>
  <p:notesSz cx="5765800" cy="3244850"/>
  <p:custDataLst>
    <p:tags r:id="rId19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 autoAdjust="0"/>
    <p:restoredTop sz="94624" autoAdjust="0"/>
  </p:normalViewPr>
  <p:slideViewPr>
    <p:cSldViewPr>
      <p:cViewPr varScale="1">
        <p:scale>
          <a:sx n="71" d="100"/>
          <a:sy n="71" d="100"/>
        </p:scale>
        <p:origin x="576" y="53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52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12" Type="http://schemas.openxmlformats.org/officeDocument/2006/relationships/image" Target="../media/image8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2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3.png"/><Relationship Id="rId9" Type="http://schemas.openxmlformats.org/officeDocument/2006/relationships/image" Target="../media/image8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4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Relationship Id="rId9" Type="http://schemas.openxmlformats.org/officeDocument/2006/relationships/image" Target="../media/image10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1" Type="http://schemas.openxmlformats.org/officeDocument/2006/relationships/image" Target="../media/image84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12" Type="http://schemas.openxmlformats.org/officeDocument/2006/relationships/image" Target="../media/image1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0.png"/><Relationship Id="rId11" Type="http://schemas.openxmlformats.org/officeDocument/2006/relationships/image" Target="../media/image109.png"/><Relationship Id="rId5" Type="http://schemas.openxmlformats.org/officeDocument/2006/relationships/image" Target="../media/image119.png"/><Relationship Id="rId10" Type="http://schemas.openxmlformats.org/officeDocument/2006/relationships/image" Target="../media/image124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7.png"/><Relationship Id="rId8" Type="http://schemas.openxmlformats.org/officeDocument/2006/relationships/image" Target="../media/image7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9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6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png"/><Relationship Id="rId3" Type="http://schemas.openxmlformats.org/officeDocument/2006/relationships/image" Target="../media/image43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12537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211710"/>
            <a:ext cx="6624735" cy="177925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ru-RU" sz="3200" b="1" dirty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  <a:spcBef>
                <a:spcPts val="1800"/>
              </a:spcBef>
            </a:pPr>
            <a:r>
              <a:rPr lang="ru-RU" sz="3200" b="1" dirty="0">
                <a:solidFill>
                  <a:srgbClr val="002060"/>
                </a:solidFill>
                <a:latin typeface="Arial"/>
                <a:cs typeface="Arial"/>
              </a:rPr>
              <a:t>ПРОСТЫЕ ПОКАЗАТЕЛЬНЫЕ УРАВНЕНИЯ И ИХ СИСТЕМЫ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210127"/>
            <a:ext cx="545553" cy="204224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8" y="361576"/>
            <a:ext cx="208409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46336"/>
            <a:ext cx="2112544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09019" y="452987"/>
            <a:ext cx="1948356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567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ru-RU" sz="5398" kern="0" spc="8" dirty="0">
                <a:solidFill>
                  <a:sysClr val="window" lastClr="FFFFFF"/>
                </a:solidFill>
              </a:rPr>
              <a:t>АЛГЕБРА</a:t>
            </a:r>
            <a:endParaRPr lang="en-US" sz="5398" kern="0" spc="8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2823125"/>
            <a:ext cx="1987421" cy="1959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843558"/>
                <a:ext cx="3111493" cy="11937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ru-RU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𝟑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ru-RU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𝟔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3111493" cy="119378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067944" y="843558"/>
                <a:ext cx="18549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843558"/>
                <a:ext cx="185499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067944" y="1477256"/>
                <a:ext cx="18549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1477256"/>
                <a:ext cx="185499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67544" y="1995686"/>
                <a:ext cx="480234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995686"/>
                <a:ext cx="4802340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95536" y="2471191"/>
                <a:ext cx="6501780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</a:rPr>
                            <m:t>𝟑𝟔</m:t>
                          </m:r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𝟏𝟐</m:t>
                          </m:r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𝟑𝟔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471191"/>
                <a:ext cx="6501780" cy="59606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56327" y="3003798"/>
                <a:ext cx="613385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𝟏𝟖𝟎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𝟔𝟎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𝟑𝟔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327" y="3003798"/>
                <a:ext cx="6133859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20898" y="3460533"/>
                <a:ext cx="402668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𝟗𝟔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𝟏𝟖𝟎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898" y="3460533"/>
                <a:ext cx="4026680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95536" y="3930036"/>
                <a:ext cx="313540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𝟏𝟓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930036"/>
                <a:ext cx="3135409" cy="5487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9552" y="4409405"/>
                <a:ext cx="278909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409405"/>
                <a:ext cx="2789097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879247" y="3545309"/>
                <a:ext cx="280512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247" y="3545309"/>
                <a:ext cx="2805127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355976" y="4209471"/>
                <a:ext cx="340093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 </m:t>
                    </m:r>
                    <m:d>
                      <m:dPr>
                        <m:ctrlPr>
                          <a:rPr lang="ru-RU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𝟓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𝟏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4209471"/>
                <a:ext cx="3400931" cy="538609"/>
              </a:xfrm>
              <a:prstGeom prst="rect">
                <a:avLst/>
              </a:prstGeom>
              <a:blipFill>
                <a:blip r:embed="rId13"/>
                <a:stretch>
                  <a:fillRect l="-3950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792915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7" grpId="0"/>
      <p:bldP spid="18" grpId="0"/>
      <p:bldP spid="22" grpId="0"/>
      <p:bldP spid="11" grpId="0"/>
      <p:bldP spid="23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056104" y="4553421"/>
                <a:ext cx="348101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𝟑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𝒚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𝟐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104" y="4553421"/>
                <a:ext cx="3481018" cy="538609"/>
              </a:xfrm>
              <a:prstGeom prst="rect">
                <a:avLst/>
              </a:prstGeom>
              <a:blipFill>
                <a:blip r:embed="rId3"/>
                <a:stretch>
                  <a:fillRect l="-367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771550"/>
            <a:ext cx="634918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38759" y="1247324"/>
                <a:ext cx="3005695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𝟕𝟐𝟓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759" y="1247324"/>
                <a:ext cx="3005695" cy="1087862"/>
              </a:xfrm>
              <a:prstGeom prst="rect">
                <a:avLst/>
              </a:prstGeom>
              <a:blipFill>
                <a:blip r:embed="rId4"/>
                <a:stretch>
                  <a:fillRect b="-95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5576" y="2427734"/>
                <a:ext cx="2818592" cy="9050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𝒃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𝟕𝟐𝟓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2427734"/>
                <a:ext cx="2818592" cy="90505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90011" y="1203598"/>
                <a:ext cx="1378133" cy="1150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f>
                            <m:f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0011" y="1203598"/>
                <a:ext cx="1378133" cy="115095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114800" y="2393181"/>
                <a:ext cx="383669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</m:d>
                      <m:d>
                        <m:d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𝒃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393181"/>
                <a:ext cx="383669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авая фигурная скобка 5"/>
          <p:cNvSpPr/>
          <p:nvPr/>
        </p:nvSpPr>
        <p:spPr>
          <a:xfrm rot="5400000">
            <a:off x="4683883" y="2387859"/>
            <a:ext cx="360040" cy="1159870"/>
          </a:xfrm>
          <a:prstGeom prst="rightBrac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авая фигурная скобка 19"/>
          <p:cNvSpPr/>
          <p:nvPr/>
        </p:nvSpPr>
        <p:spPr>
          <a:xfrm rot="5400000">
            <a:off x="5900277" y="2387859"/>
            <a:ext cx="360040" cy="1159870"/>
          </a:xfrm>
          <a:prstGeom prst="rightBrac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41681" y="3075806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1681" y="3075806"/>
                <a:ext cx="713657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765817" y="3075806"/>
                <a:ext cx="71365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𝟐𝟗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5817" y="3075806"/>
                <a:ext cx="713657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55576" y="3394886"/>
                <a:ext cx="2254655" cy="8458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𝟐𝟗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𝒃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394886"/>
                <a:ext cx="2254655" cy="8458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76747" y="4341276"/>
                <a:ext cx="268445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𝒂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747" y="4341276"/>
                <a:ext cx="2684453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201979" y="3581034"/>
                <a:ext cx="1592936" cy="1150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𝟐𝟕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f>
                            <m:f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979" y="3581034"/>
                <a:ext cx="1592936" cy="115095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372200" y="3603089"/>
                <a:ext cx="1197571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2200" y="3603089"/>
                <a:ext cx="1197571" cy="984885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57611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4" grpId="0"/>
      <p:bldP spid="5" grpId="0"/>
      <p:bldP spid="2" grpId="0"/>
      <p:bldP spid="3" grpId="0"/>
      <p:bldP spid="6" grpId="0" animBg="1"/>
      <p:bldP spid="20" grpId="0" animBg="1"/>
      <p:bldP spid="8" grpId="0"/>
      <p:bldP spid="23" grpId="0"/>
      <p:bldP spid="25" grpId="0"/>
      <p:bldP spid="9" grpId="0"/>
      <p:bldP spid="26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771550"/>
            <a:ext cx="850942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42.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71600" y="1354424"/>
                <a:ext cx="2678041" cy="9766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354424"/>
                <a:ext cx="2678041" cy="97667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054199" y="1347614"/>
                <a:ext cx="2855397" cy="9736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4199" y="1347614"/>
                <a:ext cx="2855397" cy="973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3976" y="2427734"/>
                <a:ext cx="3216330" cy="9939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976" y="2427734"/>
                <a:ext cx="3216330" cy="99399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114800" y="2393181"/>
                <a:ext cx="26203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800" y="2393181"/>
                <a:ext cx="2620333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83568" y="3401293"/>
                <a:ext cx="5724452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401293"/>
                <a:ext cx="5724452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83568" y="3939902"/>
                <a:ext cx="6130845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𝟗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939902"/>
                <a:ext cx="6130845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74870" y="4478511"/>
                <a:ext cx="358104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𝟏𝟑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0" smtClean="0">
                          <a:latin typeface="Cambria Math"/>
                        </a:rPr>
                        <m:t>𝟏𝟒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0" smtClean="0">
                          <a:latin typeface="Cambria Math"/>
                        </a:rPr>
                        <m:t>+</m:t>
                      </m:r>
                      <m:r>
                        <a:rPr lang="en-US" b="1" i="0" smtClean="0">
                          <a:latin typeface="Cambria Math"/>
                        </a:rPr>
                        <m:t>𝟏</m:t>
                      </m:r>
                      <m:r>
                        <a:rPr lang="en-US" b="1" i="0" smtClean="0">
                          <a:latin typeface="Cambria Math"/>
                        </a:rPr>
                        <m:t>=</m:t>
                      </m:r>
                      <m:r>
                        <a:rPr lang="en-US" b="1" i="0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870" y="4478511"/>
                <a:ext cx="3581044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58361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" grpId="0"/>
      <p:bldP spid="23" grpId="0"/>
      <p:bldP spid="3" grpId="0"/>
      <p:bldP spid="6" grpId="0"/>
      <p:bldP spid="8" grpId="0"/>
      <p:bldP spid="25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3528" y="843558"/>
                <a:ext cx="2678041" cy="9766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843558"/>
                <a:ext cx="2678041" cy="97667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061426" y="843558"/>
                <a:ext cx="207781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1426" y="843558"/>
                <a:ext cx="2077812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635896" y="1400438"/>
                <a:ext cx="3581044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𝟏𝟑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0" smtClean="0">
                          <a:latin typeface="Cambria Math"/>
                        </a:rPr>
                        <m:t>𝟏𝟒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0" smtClean="0">
                          <a:latin typeface="Cambria Math"/>
                        </a:rPr>
                        <m:t>+</m:t>
                      </m:r>
                      <m:r>
                        <a:rPr lang="en-US" b="1" i="0" smtClean="0">
                          <a:latin typeface="Cambria Math"/>
                        </a:rPr>
                        <m:t>𝟏</m:t>
                      </m:r>
                      <m:r>
                        <a:rPr lang="en-US" b="1" i="0" smtClean="0">
                          <a:latin typeface="Cambria Math"/>
                        </a:rPr>
                        <m:t>=</m:t>
                      </m:r>
                      <m:r>
                        <a:rPr lang="en-US" b="1" i="0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5896" y="1400438"/>
                <a:ext cx="3581044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9552" y="2082800"/>
                <a:ext cx="373993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𝟏𝟗𝟔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𝟓𝟐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𝟏𝟒𝟒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82800"/>
                <a:ext cx="3739935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3954" y="2715766"/>
                <a:ext cx="3407536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𝟐𝟔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54" y="2715766"/>
                <a:ext cx="3407536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7544" y="3729214"/>
                <a:ext cx="3184718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𝟐𝟔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729214"/>
                <a:ext cx="3184718" cy="93076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064279" y="2715766"/>
                <a:ext cx="3532057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4279" y="2715766"/>
                <a:ext cx="3532057" cy="9307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136287" y="3761333"/>
                <a:ext cx="274709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6287" y="3761333"/>
                <a:ext cx="2747098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839834" y="4174317"/>
                <a:ext cx="5188241" cy="7602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𝟏𝟑</m:t>
                            </m:r>
                          </m:den>
                        </m:f>
                        <m: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;−</m:t>
                        </m:r>
                        <m:f>
                          <m:fPr>
                            <m:ctrlP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𝟐𝟑</m:t>
                            </m:r>
                          </m:num>
                          <m:den>
                            <m:r>
                              <a:rPr lang="en-US" b="1" i="1" dirty="0" smtClean="0">
                                <a:solidFill>
                                  <a:srgbClr val="00B050"/>
                                </a:solidFill>
                                <a:latin typeface="Cambria Math"/>
                                <a:cs typeface="Arial" panose="020B0604020202020204" pitchFamily="34" charset="0"/>
                              </a:rPr>
                              <m:t>𝟏𝟑</m:t>
                            </m:r>
                          </m:den>
                        </m:f>
                      </m:e>
                    </m:d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, (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𝟏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9834" y="4174317"/>
                <a:ext cx="5188241" cy="760273"/>
              </a:xfrm>
              <a:prstGeom prst="rect">
                <a:avLst/>
              </a:prstGeom>
              <a:blipFill>
                <a:blip r:embed="rId11"/>
                <a:stretch>
                  <a:fillRect l="-2585" b="-80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680737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4" grpId="0"/>
      <p:bldP spid="7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1048" y="771550"/>
            <a:ext cx="828268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43.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71600" y="1354424"/>
                <a:ext cx="3001847" cy="948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354424"/>
                <a:ext cx="3001847" cy="9480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4054199" y="1347614"/>
                <a:ext cx="3179204" cy="9736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𝟎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4199" y="1347614"/>
                <a:ext cx="3179204" cy="9736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73976" y="2427734"/>
                <a:ext cx="3679597" cy="994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𝒙𝒚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3976" y="2427734"/>
                <a:ext cx="3679597" cy="99411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543955" y="2393181"/>
                <a:ext cx="239751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3955" y="2393181"/>
                <a:ext cx="2397516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83568" y="3401293"/>
                <a:ext cx="5947269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401293"/>
                <a:ext cx="5947269" cy="54874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83568" y="3939902"/>
                <a:ext cx="613084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939902"/>
                <a:ext cx="6130846" cy="54874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674870" y="4478511"/>
                <a:ext cx="335822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0" smtClean="0">
                          <a:latin typeface="Cambria Math"/>
                        </a:rPr>
                        <m:t>𝟏𝟒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0" smtClean="0">
                          <a:latin typeface="Cambria Math"/>
                        </a:rPr>
                        <m:t>+</m:t>
                      </m:r>
                      <m:r>
                        <a:rPr lang="en-US" b="1" i="0" smtClean="0">
                          <a:latin typeface="Cambria Math"/>
                        </a:rPr>
                        <m:t>𝟖</m:t>
                      </m:r>
                      <m:r>
                        <a:rPr lang="en-US" b="1" i="0" smtClean="0">
                          <a:latin typeface="Cambria Math"/>
                        </a:rPr>
                        <m:t>=</m:t>
                      </m:r>
                      <m:r>
                        <a:rPr lang="en-US" b="1" i="0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870" y="4478511"/>
                <a:ext cx="3358227" cy="5487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47114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23528" y="771550"/>
                <a:ext cx="3001847" cy="948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𝟐𝟓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sup>
                                  </m:sSup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71550"/>
                <a:ext cx="3001847" cy="9480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543955" y="771550"/>
                <a:ext cx="18549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3955" y="771550"/>
                <a:ext cx="1854995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4166101" y="1203598"/>
                <a:ext cx="3358227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0" smtClean="0">
                          <a:latin typeface="Cambria Math"/>
                        </a:rPr>
                        <m:t>𝟏𝟒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0" smtClean="0">
                          <a:latin typeface="Cambria Math"/>
                        </a:rPr>
                        <m:t>+</m:t>
                      </m:r>
                      <m:r>
                        <a:rPr lang="en-US" b="1" i="0" smtClean="0">
                          <a:latin typeface="Cambria Math"/>
                        </a:rPr>
                        <m:t>𝟖</m:t>
                      </m:r>
                      <m:r>
                        <a:rPr lang="en-US" b="1" i="0" smtClean="0">
                          <a:latin typeface="Cambria Math"/>
                        </a:rPr>
                        <m:t>=</m:t>
                      </m:r>
                      <m:r>
                        <a:rPr lang="en-US" b="1" i="0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101" y="1203598"/>
                <a:ext cx="3358227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39552" y="2082800"/>
                <a:ext cx="3071482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𝟒𝟗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082800"/>
                <a:ext cx="3071482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63954" y="2715766"/>
                <a:ext cx="2739083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954" y="2715766"/>
                <a:ext cx="2739083" cy="9307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7544" y="3729214"/>
                <a:ext cx="2739083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3729214"/>
                <a:ext cx="2739083" cy="93076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064279" y="2715766"/>
                <a:ext cx="274709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4279" y="2715766"/>
                <a:ext cx="2747099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067944" y="3219822"/>
                <a:ext cx="274709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7944" y="3219822"/>
                <a:ext cx="2747099" cy="93076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839835" y="4174317"/>
                <a:ext cx="4116542" cy="7357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b="1" i="1" dirty="0" smtClean="0">
                            <a:solidFill>
                              <a:srgbClr val="00B050"/>
                            </a:solidFill>
                            <a:latin typeface="Cambria Math"/>
                            <a:cs typeface="Arial" panose="020B0604020202020204" pitchFamily="34" charset="0"/>
                          </a:rPr>
                          <m:t>𝟏</m:t>
                        </m:r>
                      </m:e>
                    </m:d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, (</m:t>
                    </m:r>
                    <m:f>
                      <m:fPr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f>
                      <m:fPr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𝟐</m:t>
                        </m:r>
                      </m:num>
                      <m:den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39835" y="4174317"/>
                <a:ext cx="4116542" cy="735714"/>
              </a:xfrm>
              <a:prstGeom prst="rect">
                <a:avLst/>
              </a:prstGeom>
              <a:blipFill>
                <a:blip r:embed="rId11"/>
                <a:stretch>
                  <a:fillRect l="-3259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4139952" y="1590962"/>
                <a:ext cx="313541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0" smtClean="0">
                          <a:latin typeface="Cambria Math"/>
                        </a:rPr>
                        <m:t>+</m:t>
                      </m:r>
                      <m:r>
                        <a:rPr lang="en-US" b="1" i="0" smtClean="0">
                          <a:latin typeface="Cambria Math"/>
                        </a:rPr>
                        <m:t>𝟒</m:t>
                      </m:r>
                      <m:r>
                        <a:rPr lang="en-US" b="1" i="0" smtClean="0">
                          <a:latin typeface="Cambria Math"/>
                        </a:rPr>
                        <m:t>=</m:t>
                      </m:r>
                      <m:r>
                        <a:rPr lang="en-US" b="1" i="0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1590962"/>
                <a:ext cx="3135410" cy="54874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58488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995686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10394" y="203750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ЗАДАНИЕ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79512" y="843558"/>
            <a:ext cx="9073008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ru-RU" sz="3200" b="1" dirty="0"/>
              <a:t>Стр.</a:t>
            </a:r>
            <a:r>
              <a:rPr lang="en-US" sz="3200" b="1" dirty="0"/>
              <a:t> </a:t>
            </a:r>
            <a:r>
              <a:rPr lang="en-US" sz="3200" b="1" dirty="0">
                <a:solidFill>
                  <a:srgbClr val="7030A0"/>
                </a:solidFill>
              </a:rPr>
              <a:t>7</a:t>
            </a:r>
            <a:r>
              <a:rPr lang="ru-RU" sz="3200" b="1" dirty="0">
                <a:solidFill>
                  <a:srgbClr val="7030A0"/>
                </a:solidFill>
              </a:rPr>
              <a:t>3 </a:t>
            </a:r>
            <a:br>
              <a:rPr lang="ru-RU" sz="3200" b="1" dirty="0">
                <a:solidFill>
                  <a:srgbClr val="7030A0"/>
                </a:solidFill>
              </a:rPr>
            </a:br>
            <a:r>
              <a:rPr lang="ru-RU" sz="3200" b="1" dirty="0">
                <a:solidFill>
                  <a:srgbClr val="7030A0"/>
                </a:solidFill>
              </a:rPr>
              <a:t>№ </a:t>
            </a:r>
            <a:r>
              <a:rPr lang="en-US" sz="3200" b="1" dirty="0">
                <a:solidFill>
                  <a:srgbClr val="7030A0"/>
                </a:solidFill>
              </a:rPr>
              <a:t>42 </a:t>
            </a:r>
            <a:r>
              <a:rPr lang="ru-RU" sz="3200" b="1" dirty="0">
                <a:solidFill>
                  <a:srgbClr val="7030A0"/>
                </a:solidFill>
              </a:rPr>
              <a:t>(</a:t>
            </a:r>
            <a:r>
              <a:rPr lang="en-US" sz="3200" b="1" dirty="0" err="1">
                <a:solidFill>
                  <a:srgbClr val="7030A0"/>
                </a:solidFill>
              </a:rPr>
              <a:t>b,c</a:t>
            </a:r>
            <a:r>
              <a:rPr lang="en-US" sz="3200" b="1" dirty="0">
                <a:solidFill>
                  <a:srgbClr val="7030A0"/>
                </a:solidFill>
              </a:rPr>
              <a:t>), 43 </a:t>
            </a:r>
            <a:r>
              <a:rPr lang="ru-RU" sz="3200" b="1" dirty="0">
                <a:solidFill>
                  <a:srgbClr val="7030A0"/>
                </a:solidFill>
              </a:rPr>
              <a:t>(</a:t>
            </a:r>
            <a:r>
              <a:rPr lang="en-US" sz="3200" b="1" dirty="0" err="1">
                <a:solidFill>
                  <a:srgbClr val="7030A0"/>
                </a:solidFill>
              </a:rPr>
              <a:t>b,c</a:t>
            </a:r>
            <a:r>
              <a:rPr lang="en-US" sz="3200" b="1" dirty="0">
                <a:solidFill>
                  <a:srgbClr val="7030A0"/>
                </a:solidFill>
              </a:rPr>
              <a:t>)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788024" y="4371950"/>
                <a:ext cx="3745000" cy="7352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𝟖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</m:den>
                    </m:f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𝒚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𝟐𝟕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𝟏𝟏𝟐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371950"/>
                <a:ext cx="3745000" cy="735201"/>
              </a:xfrm>
              <a:prstGeom prst="rect">
                <a:avLst/>
              </a:prstGeom>
              <a:blipFill>
                <a:blip r:embed="rId13"/>
                <a:stretch>
                  <a:fillRect l="-3415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11048" y="771550"/>
            <a:ext cx="828268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40.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2011" y="1347614"/>
                <a:ext cx="2943498" cy="9136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𝟏𝟔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𝟖𝟏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𝟖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11" y="1347614"/>
                <a:ext cx="2943498" cy="9136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456427" y="1347614"/>
                <a:ext cx="2374368" cy="9134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𝟏𝟔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𝟑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𝟖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427" y="1347614"/>
                <a:ext cx="2374368" cy="91345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85464" y="2371770"/>
                <a:ext cx="2444644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64" y="2371770"/>
                <a:ext cx="2444644" cy="92563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131840" y="2753221"/>
                <a:ext cx="8476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2753221"/>
                <a:ext cx="84760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83568" y="3284086"/>
                <a:ext cx="2667462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284086"/>
                <a:ext cx="2667462" cy="925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11048" y="3482152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3482152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311048" y="4227934"/>
            <a:ext cx="38289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58520" y="4227934"/>
                <a:ext cx="3061479" cy="9283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20" y="4227934"/>
                <a:ext cx="3061479" cy="92839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544405" y="2321173"/>
                <a:ext cx="2308644" cy="9283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4405" y="2321173"/>
                <a:ext cx="2308644" cy="92839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40115" y="3329285"/>
                <a:ext cx="3968779" cy="9283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𝟐𝟕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𝟐𝟕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𝟏𝟏𝟐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115" y="3329285"/>
                <a:ext cx="3968779" cy="92839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790356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0" grpId="0"/>
      <p:bldP spid="22" grpId="0"/>
      <p:bldP spid="24" grpId="0"/>
      <p:bldP spid="25" grpId="0"/>
      <p:bldP spid="26" grpId="0"/>
      <p:bldP spid="28" grpId="0"/>
      <p:bldP spid="29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788024" y="4371950"/>
                <a:ext cx="3745000" cy="7348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𝟏𝟏</m:t>
                        </m:r>
                      </m:den>
                    </m:f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𝒚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𝟐𝟏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𝟏𝟏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371950"/>
                <a:ext cx="3745000" cy="734817"/>
              </a:xfrm>
              <a:prstGeom prst="rect">
                <a:avLst/>
              </a:prstGeom>
              <a:blipFill>
                <a:blip r:embed="rId3"/>
                <a:stretch>
                  <a:fillRect l="-3415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11048" y="771550"/>
            <a:ext cx="828268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40.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2011" y="1347614"/>
                <a:ext cx="3040896" cy="9099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𝟖𝟏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𝟗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𝟐𝟕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11" y="1347614"/>
                <a:ext cx="3040896" cy="90992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456427" y="1347614"/>
                <a:ext cx="2212464" cy="9097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𝟔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427" y="1347614"/>
                <a:ext cx="2212464" cy="90973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85464" y="2371770"/>
                <a:ext cx="2221827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64" y="2371770"/>
                <a:ext cx="2221827" cy="92563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2987824" y="2753221"/>
                <a:ext cx="143270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∙(−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2753221"/>
                <a:ext cx="143270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83568" y="3284086"/>
                <a:ext cx="3222100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3284086"/>
                <a:ext cx="3222100" cy="925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11048" y="3482152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3482152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311048" y="4227934"/>
            <a:ext cx="38289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58520" y="4227934"/>
                <a:ext cx="4061753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520" y="4227934"/>
                <a:ext cx="4061753" cy="927883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544405" y="2321173"/>
                <a:ext cx="2308644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4405" y="2321173"/>
                <a:ext cx="2308644" cy="92788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40115" y="3329285"/>
                <a:ext cx="3523144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𝟏𝟏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115" y="3329285"/>
                <a:ext cx="3523144" cy="92788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65066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0" grpId="0"/>
      <p:bldP spid="22" grpId="0"/>
      <p:bldP spid="24" grpId="0"/>
      <p:bldP spid="25" grpId="0"/>
      <p:bldP spid="26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987824" y="4260053"/>
                <a:ext cx="4045338" cy="736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𝟑</m:t>
                    </m:r>
                    <m:f>
                      <m:fPr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num>
                      <m:den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𝒚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num>
                      <m:den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4260053"/>
                <a:ext cx="4045338" cy="736997"/>
              </a:xfrm>
              <a:prstGeom prst="rect">
                <a:avLst/>
              </a:prstGeom>
              <a:blipFill>
                <a:blip r:embed="rId3"/>
                <a:stretch>
                  <a:fillRect l="-3163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11048" y="771550"/>
            <a:ext cx="828268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41.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2011" y="1347614"/>
                <a:ext cx="2943498" cy="9097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𝟖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𝟗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𝟔𝟒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11" y="1347614"/>
                <a:ext cx="2943498" cy="90973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456427" y="1347614"/>
                <a:ext cx="2374368" cy="9068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𝟖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𝟏𝟐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𝟔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6427" y="1347614"/>
                <a:ext cx="2374368" cy="90685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85464" y="2371770"/>
                <a:ext cx="2444644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𝟖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464" y="2371770"/>
                <a:ext cx="2444644" cy="92563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311048" y="2499742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048" y="2499742"/>
                <a:ext cx="54534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311048" y="3369174"/>
            <a:ext cx="38289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95536" y="3369174"/>
                <a:ext cx="3916970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𝟐𝟎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369174"/>
                <a:ext cx="3916970" cy="93076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733229" y="2321173"/>
                <a:ext cx="1854995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3229" y="2321173"/>
                <a:ext cx="1854995" cy="9307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540115" y="3329285"/>
                <a:ext cx="2403928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115" y="3329285"/>
                <a:ext cx="2403928" cy="93076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21917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0" grpId="0"/>
      <p:bldP spid="22" grpId="0"/>
      <p:bldP spid="26" grpId="0"/>
      <p:bldP spid="28" grpId="0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5496" y="57562"/>
            <a:ext cx="9108501" cy="518869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3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en-US" sz="3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987824" y="4260053"/>
                <a:ext cx="348101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b="1" i="0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𝒚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𝟏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4260053"/>
                <a:ext cx="3481018" cy="538609"/>
              </a:xfrm>
              <a:prstGeom prst="rect">
                <a:avLst/>
              </a:prstGeom>
              <a:blipFill>
                <a:blip r:embed="rId3"/>
                <a:stretch>
                  <a:fillRect l="-3678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311048" y="771550"/>
            <a:ext cx="8282688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41.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12011" y="1347614"/>
                <a:ext cx="3302955" cy="8526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𝒃</m:t>
                      </m:r>
                      <m:r>
                        <a:rPr lang="en-US" b="1" i="1" smtClean="0">
                          <a:latin typeface="Cambria Math"/>
                        </a:rPr>
                        <m:t>)      </m:t>
                      </m:r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11" y="1347614"/>
                <a:ext cx="3302955" cy="85266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259632" y="1504643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1504643"/>
                <a:ext cx="545341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/>
          <p:cNvCxnSpPr/>
          <p:nvPr/>
        </p:nvCxnSpPr>
        <p:spPr>
          <a:xfrm>
            <a:off x="819508" y="2499742"/>
            <a:ext cx="3828904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31442" y="2571750"/>
                <a:ext cx="3679277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42" y="2571750"/>
                <a:ext cx="3679277" cy="53860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755576" y="3185269"/>
                <a:ext cx="379309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</a:rPr>
                        <m:t>⟹</m:t>
                      </m:r>
                      <m:sSup>
                        <m:sSupPr>
                          <m:ctrlPr>
                            <a:rPr lang="en-US" b="1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𝒚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3185269"/>
                <a:ext cx="3793090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28103" y="1717349"/>
                <a:ext cx="1522083" cy="8544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8103" y="1717349"/>
                <a:ext cx="1522083" cy="85440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632391" y="2787774"/>
                <a:ext cx="1341585" cy="9129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2391" y="2787774"/>
                <a:ext cx="1341585" cy="91294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64814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6" grpId="0"/>
      <p:bldP spid="28" grpId="0"/>
      <p:bldP spid="29" grpId="0"/>
      <p:bldP spid="2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4659777" y="4155926"/>
                <a:ext cx="3809120" cy="7369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𝟏𝟏</m:t>
                        </m:r>
                      </m:num>
                      <m:den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den>
                    </m:f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;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𝒚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𝟒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</a:rPr>
                          <m:t>𝟑</m:t>
                        </m:r>
                      </m:den>
                    </m:f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777" y="4155926"/>
                <a:ext cx="3809120" cy="736933"/>
              </a:xfrm>
              <a:prstGeom prst="rect">
                <a:avLst/>
              </a:prstGeom>
              <a:blipFill rotWithShape="0">
                <a:blip r:embed="rId3"/>
                <a:stretch>
                  <a:fillRect l="-3360" b="-90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771550"/>
            <a:ext cx="634918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7544" y="1275606"/>
                <a:ext cx="3216522" cy="11160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ad>
                                <m:rad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deg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𝟒𝟗</m:t>
                                  </m:r>
                                </m:e>
                              </m:rad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ad>
                                <m:rad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m:rPr>
                                      <m:brk m:alnAt="7"/>
                                    </m:rP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deg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𝟑𝟒𝟑</m:t>
                                  </m:r>
                                </m:e>
                              </m:rad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𝟗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275606"/>
                <a:ext cx="3216522" cy="11160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23528" y="2499742"/>
                <a:ext cx="2741583" cy="1517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den>
                              </m:f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den>
                              </m:f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2499742"/>
                <a:ext cx="2741583" cy="151714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2856" y="4089254"/>
                <a:ext cx="3949736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56" y="4089254"/>
                <a:ext cx="3949736" cy="9307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43539" y="1347614"/>
                <a:ext cx="2432717" cy="1179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𝟕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ru-RU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𝟏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𝟕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ru-RU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𝟑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𝟏</m:t>
                                      </m:r>
                                    </m:den>
                                  </m:f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3539" y="1347614"/>
                <a:ext cx="2432717" cy="1179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203848" y="2787774"/>
                <a:ext cx="3110082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2787774"/>
                <a:ext cx="3110082" cy="92563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228184" y="2499742"/>
                <a:ext cx="2799100" cy="15171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𝟒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2499742"/>
                <a:ext cx="2799100" cy="151714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34928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3" grpId="0"/>
      <p:bldP spid="22" grpId="0"/>
      <p:bldP spid="7" grpId="0"/>
      <p:bldP spid="2" grpId="0"/>
      <p:bldP spid="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659777" y="4265389"/>
                <a:ext cx="26177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=</m:t>
                    </m:r>
                    <m:r>
                      <a:rPr lang="en-US" b="1" i="1" dirty="0" smtClean="0">
                        <a:solidFill>
                          <a:srgbClr val="00B050"/>
                        </a:solidFill>
                        <a:latin typeface="Cambria Math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777" y="4265389"/>
                <a:ext cx="2617704" cy="538609"/>
              </a:xfrm>
              <a:prstGeom prst="rect">
                <a:avLst/>
              </a:prstGeom>
              <a:blipFill>
                <a:blip r:embed="rId3"/>
                <a:stretch>
                  <a:fillRect l="-4884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771550"/>
            <a:ext cx="634918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67544" y="1275606"/>
                <a:ext cx="2630207" cy="8555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ru-RU" b="1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𝟔𝟒𝟖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𝟒𝟑𝟐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1275606"/>
                <a:ext cx="2630207" cy="85555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2283718"/>
                <a:ext cx="339772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𝟔𝟒𝟖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𝟒𝟑𝟐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2283718"/>
                <a:ext cx="3397725" cy="53860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53973" y="2931790"/>
                <a:ext cx="1906548" cy="5466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973" y="2931790"/>
                <a:ext cx="1906548" cy="54662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51520" y="3435846"/>
                <a:ext cx="416953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435846"/>
                <a:ext cx="4169538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16799" y="1275606"/>
                <a:ext cx="2826863" cy="5466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𝟒𝟑𝟐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6799" y="1275606"/>
                <a:ext cx="2826863" cy="54662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41006" y="1844824"/>
                <a:ext cx="2472600" cy="9469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sup>
                          </m:sSup>
                        </m:den>
                      </m:f>
                      <m:r>
                        <a:rPr lang="ru-RU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𝟒𝟑𝟐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006" y="1844824"/>
                <a:ext cx="2472600" cy="946926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654657" y="2877046"/>
                <a:ext cx="4324454" cy="11451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𝟒𝟑𝟐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𝟕</m:t>
                              </m:r>
                            </m:sup>
                          </m:sSup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𝟒𝟑𝟐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𝟏𝟐𝟖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𝟐𝟕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4657" y="2877046"/>
                <a:ext cx="4324454" cy="1145185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11560" y="3867894"/>
                <a:ext cx="3923446" cy="11832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𝑥</m:t>
                          </m:r>
                        </m:sup>
                      </m:sSup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ru-RU" dirty="0">
                          <a:latin typeface="Cambria Math"/>
                          <a:ea typeface="Cambria Math"/>
                        </a:rPr>
                        <m:t>⟹</m:t>
                      </m:r>
                      <m:r>
                        <a:rPr lang="en-US" b="0" i="1" dirty="0" smtClean="0">
                          <a:latin typeface="Cambria Math"/>
                          <a:ea typeface="Cambria Math"/>
                        </a:rPr>
                        <m:t>𝑥</m:t>
                      </m:r>
                      <m:r>
                        <a:rPr lang="en-US" b="0" i="1" dirty="0" smtClean="0">
                          <a:latin typeface="Cambria Math"/>
                          <a:ea typeface="Cambria Math"/>
                        </a:rPr>
                        <m:t>=3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867894"/>
                <a:ext cx="3923446" cy="11832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61654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3" grpId="0"/>
      <p:bldP spid="5" grpId="0"/>
      <p:bldP spid="14" grpId="0"/>
      <p:bldP spid="6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7507556" y="3435846"/>
                <a:ext cx="1696170" cy="15413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</a:t>
                </a:r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:endParaRPr lang="en-US" b="1" i="1" dirty="0">
                  <a:solidFill>
                    <a:srgbClr val="00B050"/>
                  </a:solidFill>
                  <a:latin typeface="Cambria Math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dirty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1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b="1" i="1" dirty="0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en-US" b="1" i="1" dirty="0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b="1" i="1" dirty="0" smtClean="0">
                              <a:solidFill>
                                <a:srgbClr val="00B05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;</m:t>
                          </m:r>
                          <m:f>
                            <m:fPr>
                              <m:ctrlPr>
                                <a:rPr lang="en-US" b="1" i="1" dirty="0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b="1" i="1" dirty="0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b="1" i="1" dirty="0" smtClean="0">
                                  <a:solidFill>
                                    <a:srgbClr val="00B050"/>
                                  </a:solidFill>
                                  <a:latin typeface="Cambria Math"/>
                                  <a:cs typeface="Arial" panose="020B0604020202020204" pitchFamily="34" charset="0"/>
                                </a:rPr>
                                <m:t>𝟒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7556" y="3435846"/>
                <a:ext cx="1696170" cy="1541384"/>
              </a:xfrm>
              <a:prstGeom prst="rect">
                <a:avLst/>
              </a:prstGeom>
              <a:blipFill>
                <a:blip r:embed="rId3"/>
                <a:stretch>
                  <a:fillRect l="-7914" t="-3968" r="-68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634918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7504" y="1195856"/>
                <a:ext cx="3699794" cy="10878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𝟖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𝟑𝟐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sup>
                              </m:sSup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𝟐𝟓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𝟏</m:t>
                                      </m:r>
                                    </m:sup>
                                  </m:sSup>
                                </m:e>
                              </m:rad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195856"/>
                <a:ext cx="3699794" cy="108786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964138" y="1131590"/>
                <a:ext cx="4496294" cy="6955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4138" y="1131590"/>
                <a:ext cx="4496294" cy="6955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707904" y="1673101"/>
                <a:ext cx="5260607" cy="6546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𝟐𝟓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𝟏</m:t>
                              </m:r>
                            </m:sup>
                          </m:sSup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𝟓</m:t>
                                      </m:r>
                                    </m:e>
                                    <m:sup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𝟐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𝟏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e>
                      </m:ra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1673101"/>
                <a:ext cx="5260607" cy="65466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9512" y="2283718"/>
                <a:ext cx="3390287" cy="9134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𝟔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sup>
                              </m:sSup>
                              <m:r>
                                <a:rPr lang="ru-RU" b="1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sup>
                              </m:sSup>
                            </m:e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sup>
                              </m:sSup>
                              <m:r>
                                <a:rPr lang="ru-RU" b="1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𝟓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2283718"/>
                <a:ext cx="3390287" cy="91345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79512" y="3219822"/>
                <a:ext cx="3775521" cy="9347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219822"/>
                <a:ext cx="3775521" cy="93474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67544" y="4083918"/>
                <a:ext cx="2444644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083918"/>
                <a:ext cx="2444644" cy="92563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805925" y="4443958"/>
                <a:ext cx="84760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/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5925" y="4443958"/>
                <a:ext cx="847604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216250" y="2355726"/>
                <a:ext cx="2667460" cy="9256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𝟏𝟖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𝒚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6250" y="2355726"/>
                <a:ext cx="2667460" cy="925638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283968" y="3182367"/>
                <a:ext cx="3077509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3182367"/>
                <a:ext cx="3077509" cy="92788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283968" y="3982676"/>
                <a:ext cx="3061479" cy="9278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3982676"/>
                <a:ext cx="3061479" cy="927883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557938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3" grpId="0"/>
      <p:bldP spid="2" grpId="0"/>
      <p:bldP spid="4" grpId="0"/>
      <p:bldP spid="5" grpId="0"/>
      <p:bldP spid="6" grpId="0"/>
      <p:bldP spid="9" grpId="0"/>
      <p:bldP spid="10" grpId="0"/>
      <p:bldP spid="11" grpId="0"/>
      <p:bldP spid="12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ru-RU" sz="4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ПРИМЕРОВ</a:t>
            </a:r>
            <a:endParaRPr lang="en-US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6349183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Решите систему уравнений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95536" y="1203598"/>
                <a:ext cx="3111493" cy="11937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b="1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ru-RU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𝟑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ru-RU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  <m:sup>
                                  <m:f>
                                    <m:fPr>
                                      <m:ctrlPr>
                                        <a:rPr lang="ru-RU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𝒙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𝒚</m:t>
                                      </m:r>
                                    </m:num>
                                    <m:den>
                                      <m:r>
                                        <a:rPr lang="en-US" b="1" i="1" smtClean="0">
                                          <a:latin typeface="Cambria Math"/>
                                        </a:rPr>
                                        <m:t>𝟔</m:t>
                                      </m:r>
                                    </m:den>
                                  </m:f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</m:e>
                            <m:e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𝟓</m:t>
                              </m:r>
                              <m:sSup>
                                <m:sSupPr>
                                  <m:ctrlPr>
                                    <a:rPr lang="en-US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=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𝟔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𝒙𝒚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203598"/>
                <a:ext cx="3111493" cy="119378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80779" y="2600468"/>
                <a:ext cx="2926250" cy="7306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f>
                            <m:fPr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</m:den>
                          </m:f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ru-RU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f>
                            <m:fPr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𝟔</m:t>
                              </m:r>
                            </m:den>
                          </m:f>
                        </m:sup>
                      </m:sSup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79" y="2600468"/>
                <a:ext cx="2926250" cy="73064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043608" y="3396008"/>
                <a:ext cx="1661865" cy="7306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f>
                            <m:fPr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𝟔</m:t>
                              </m:r>
                            </m:den>
                          </m:f>
                        </m:sup>
                      </m:sSup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08" y="3396008"/>
                <a:ext cx="1661865" cy="73064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65705" y="4212835"/>
                <a:ext cx="2571153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05" y="4212835"/>
                <a:ext cx="2571153" cy="5487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788024" y="1347614"/>
                <a:ext cx="294779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𝒕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1347614"/>
                <a:ext cx="2947794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5292080" y="2083260"/>
                <a:ext cx="1729191" cy="7306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e>
                        <m:sup>
                          <m:f>
                            <m:fPr>
                              <m:ctrlPr>
                                <a:rPr lang="ru-RU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𝒚</m:t>
                              </m:r>
                            </m:num>
                            <m:den>
                              <m:r>
                                <a:rPr lang="en-US" b="1" i="1">
                                  <a:latin typeface="Cambria Math"/>
                                </a:rPr>
                                <m:t>𝟔</m:t>
                              </m:r>
                            </m:den>
                          </m:f>
                        </m:sup>
                      </m:sSup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083260"/>
                <a:ext cx="1729191" cy="73064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076056" y="2858328"/>
                <a:ext cx="1854995" cy="9030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𝒚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2858328"/>
                <a:ext cx="1854995" cy="90300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788024" y="4057552"/>
                <a:ext cx="18549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057552"/>
                <a:ext cx="1854995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931051" y="4011910"/>
                <a:ext cx="185499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1051" y="4011910"/>
                <a:ext cx="1854995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24337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/>
      <p:bldP spid="20" grpId="0"/>
      <p:bldP spid="15" grpId="0"/>
      <p:bldP spid="4" grpId="0"/>
      <p:bldP spid="5" grpId="0"/>
      <p:bldP spid="24" grpId="0"/>
      <p:bldP spid="6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a2056e320e84da17337944a3328d20833bf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14220</TotalTime>
  <Words>349</Words>
  <Application>Microsoft Office PowerPoint</Application>
  <PresentationFormat>Экран (16:9)</PresentationFormat>
  <Paragraphs>175</Paragraphs>
  <Slides>16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Закирова Ф.М</cp:lastModifiedBy>
  <cp:revision>1203</cp:revision>
  <dcterms:created xsi:type="dcterms:W3CDTF">2020-04-09T07:32:19Z</dcterms:created>
  <dcterms:modified xsi:type="dcterms:W3CDTF">2020-12-05T08:50:16Z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