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2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70" r:id="rId3"/>
    <p:sldId id="272" r:id="rId4"/>
    <p:sldId id="274" r:id="rId5"/>
    <p:sldId id="281" r:id="rId6"/>
    <p:sldId id="261" r:id="rId7"/>
    <p:sldId id="264" r:id="rId8"/>
    <p:sldId id="260" r:id="rId9"/>
    <p:sldId id="282" r:id="rId10"/>
    <p:sldId id="283" r:id="rId11"/>
    <p:sldId id="265" r:id="rId12"/>
    <p:sldId id="285" r:id="rId13"/>
    <p:sldId id="284" r:id="rId14"/>
    <p:sldId id="262" r:id="rId15"/>
    <p:sldId id="263" r:id="rId16"/>
    <p:sldId id="268" r:id="rId17"/>
    <p:sldId id="286" r:id="rId18"/>
    <p:sldId id="287" r:id="rId19"/>
    <p:sldId id="288" r:id="rId20"/>
    <p:sldId id="290" r:id="rId21"/>
    <p:sldId id="289" r:id="rId22"/>
    <p:sldId id="291" r:id="rId23"/>
  </p:sldIdLst>
  <p:sldSz cx="12192000" cy="6858000"/>
  <p:notesSz cx="6858000" cy="9144000"/>
  <p:custDataLst>
    <p:tags r:id="rId25"/>
  </p:custDataLst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E78DC5-C3D5-4A7A-96DF-42E98B20121F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A2AAF-F269-422F-BAAB-49CC65DBEBBD}">
      <dgm:prSet phldrT="[Текст]"/>
      <dgm:spPr/>
      <dgm:t>
        <a:bodyPr/>
        <a:lstStyle/>
        <a:p>
          <a:r>
            <a:rPr lang="ru-RU" b="1" dirty="0" smtClean="0"/>
            <a:t>Карбонаты</a:t>
          </a:r>
          <a:endParaRPr lang="ru-RU" b="1" dirty="0"/>
        </a:p>
      </dgm:t>
    </dgm:pt>
    <dgm:pt modelId="{DF35703B-A9CB-44E8-B760-C8DF3BD633EF}" type="parTrans" cxnId="{E19A0EA9-D64C-49B7-B4A1-CD1D49C38553}">
      <dgm:prSet/>
      <dgm:spPr/>
      <dgm:t>
        <a:bodyPr/>
        <a:lstStyle/>
        <a:p>
          <a:endParaRPr lang="ru-RU"/>
        </a:p>
      </dgm:t>
    </dgm:pt>
    <dgm:pt modelId="{4968A766-B872-4A2D-9B82-A86DFAFD2F89}" type="sibTrans" cxnId="{E19A0EA9-D64C-49B7-B4A1-CD1D49C38553}">
      <dgm:prSet/>
      <dgm:spPr/>
      <dgm:t>
        <a:bodyPr/>
        <a:lstStyle/>
        <a:p>
          <a:endParaRPr lang="ru-RU"/>
        </a:p>
      </dgm:t>
    </dgm:pt>
    <dgm:pt modelId="{0E390C27-D575-4AE8-9613-8CA6FAE3BC68}">
      <dgm:prSet phldrT="[Текст]" custT="1"/>
      <dgm:spPr/>
      <dgm:t>
        <a:bodyPr/>
        <a:lstStyle/>
        <a:p>
          <a:r>
            <a:rPr lang="ru-RU" sz="2400" dirty="0" smtClean="0"/>
            <a:t>С кислотами</a:t>
          </a:r>
          <a:endParaRPr lang="ru-RU" sz="2400" dirty="0"/>
        </a:p>
      </dgm:t>
    </dgm:pt>
    <dgm:pt modelId="{6C8DBC42-EFA8-46E5-BC2B-92DCF913DC14}" type="parTrans" cxnId="{3F3D1BCB-1A99-4530-8C1A-CF568CD031B7}">
      <dgm:prSet/>
      <dgm:spPr/>
      <dgm:t>
        <a:bodyPr/>
        <a:lstStyle/>
        <a:p>
          <a:endParaRPr lang="ru-RU"/>
        </a:p>
      </dgm:t>
    </dgm:pt>
    <dgm:pt modelId="{3D749930-4584-4250-840F-2F6A1A74E635}" type="sibTrans" cxnId="{3F3D1BCB-1A99-4530-8C1A-CF568CD031B7}">
      <dgm:prSet/>
      <dgm:spPr/>
      <dgm:t>
        <a:bodyPr/>
        <a:lstStyle/>
        <a:p>
          <a:endParaRPr lang="ru-RU"/>
        </a:p>
      </dgm:t>
    </dgm:pt>
    <dgm:pt modelId="{6E574B52-16DD-40EE-AEA0-1E7D46F24454}">
      <dgm:prSet phldrT="[Текст]" custT="1"/>
      <dgm:spPr/>
      <dgm:t>
        <a:bodyPr/>
        <a:lstStyle/>
        <a:p>
          <a:r>
            <a:rPr lang="ru-RU" sz="2400" dirty="0" smtClean="0"/>
            <a:t>Разлагаются при нагревании</a:t>
          </a:r>
        </a:p>
        <a:p>
          <a:r>
            <a:rPr lang="ru-RU" sz="1600" dirty="0" smtClean="0"/>
            <a:t>(кроме карбонатов щелочных металлов)</a:t>
          </a:r>
          <a:endParaRPr lang="ru-RU" sz="1600" dirty="0"/>
        </a:p>
      </dgm:t>
    </dgm:pt>
    <dgm:pt modelId="{D0025616-1FB4-4A0F-A1B2-870BA04C0E2F}" type="parTrans" cxnId="{E2429E3A-20EC-440D-88DF-974A25CC5C1E}">
      <dgm:prSet/>
      <dgm:spPr/>
      <dgm:t>
        <a:bodyPr/>
        <a:lstStyle/>
        <a:p>
          <a:endParaRPr lang="ru-RU"/>
        </a:p>
      </dgm:t>
    </dgm:pt>
    <dgm:pt modelId="{92B32CC2-82F4-419C-BF2D-D36C9E2883F5}" type="sibTrans" cxnId="{E2429E3A-20EC-440D-88DF-974A25CC5C1E}">
      <dgm:prSet/>
      <dgm:spPr/>
      <dgm:t>
        <a:bodyPr/>
        <a:lstStyle/>
        <a:p>
          <a:endParaRPr lang="ru-RU"/>
        </a:p>
      </dgm:t>
    </dgm:pt>
    <dgm:pt modelId="{71F699E6-8A61-40C8-9076-74B86F53DE6B}">
      <dgm:prSet phldrT="[Текст]"/>
      <dgm:spPr/>
      <dgm:t>
        <a:bodyPr/>
        <a:lstStyle/>
        <a:p>
          <a:r>
            <a:rPr lang="ru-RU" dirty="0" smtClean="0"/>
            <a:t>Подвергаются гидролизу (карбонаты щелочных металлов)</a:t>
          </a:r>
          <a:endParaRPr lang="ru-RU" dirty="0"/>
        </a:p>
      </dgm:t>
    </dgm:pt>
    <dgm:pt modelId="{1C9BA29F-ECA2-4BE8-BCA4-BFE128A96917}" type="parTrans" cxnId="{CDC9037A-5E12-4F0C-B636-6A47A6555F02}">
      <dgm:prSet/>
      <dgm:spPr/>
      <dgm:t>
        <a:bodyPr/>
        <a:lstStyle/>
        <a:p>
          <a:endParaRPr lang="ru-RU"/>
        </a:p>
      </dgm:t>
    </dgm:pt>
    <dgm:pt modelId="{F9962F8B-4448-4E31-A676-5FDA6386F210}" type="sibTrans" cxnId="{CDC9037A-5E12-4F0C-B636-6A47A6555F02}">
      <dgm:prSet/>
      <dgm:spPr/>
      <dgm:t>
        <a:bodyPr/>
        <a:lstStyle/>
        <a:p>
          <a:endParaRPr lang="ru-RU"/>
        </a:p>
      </dgm:t>
    </dgm:pt>
    <dgm:pt modelId="{DE0EE7A3-466F-4064-AB86-73A0DD2AFFEE}">
      <dgm:prSet phldrT="[Текст]" custT="1"/>
      <dgm:spPr/>
      <dgm:t>
        <a:bodyPr/>
        <a:lstStyle/>
        <a:p>
          <a:r>
            <a:rPr lang="ru-RU" sz="3200" dirty="0" smtClean="0"/>
            <a:t>С солями</a:t>
          </a:r>
          <a:endParaRPr lang="ru-RU" sz="3200" dirty="0"/>
        </a:p>
      </dgm:t>
    </dgm:pt>
    <dgm:pt modelId="{C686232B-A0A5-428A-BECB-0404BAD32DC1}" type="parTrans" cxnId="{0E755128-0707-4984-A190-17FE2A351C72}">
      <dgm:prSet/>
      <dgm:spPr/>
      <dgm:t>
        <a:bodyPr/>
        <a:lstStyle/>
        <a:p>
          <a:endParaRPr lang="ru-RU"/>
        </a:p>
      </dgm:t>
    </dgm:pt>
    <dgm:pt modelId="{4182AE6B-7AEE-47A9-B80E-FEB3BF7A0C92}" type="sibTrans" cxnId="{0E755128-0707-4984-A190-17FE2A351C72}">
      <dgm:prSet/>
      <dgm:spPr/>
      <dgm:t>
        <a:bodyPr/>
        <a:lstStyle/>
        <a:p>
          <a:endParaRPr lang="ru-RU"/>
        </a:p>
      </dgm:t>
    </dgm:pt>
    <dgm:pt modelId="{7A0E5CD5-5159-4576-ACBA-1439D0CF0E83}" type="pres">
      <dgm:prSet presAssocID="{94E78DC5-C3D5-4A7A-96DF-42E98B2012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0581B-BF83-4A59-A2B6-EF66111D0E06}" type="pres">
      <dgm:prSet presAssocID="{735A2AAF-F269-422F-BAAB-49CC65DBEBBD}" presName="centerShape" presStyleLbl="node0" presStyleIdx="0" presStyleCnt="1"/>
      <dgm:spPr/>
      <dgm:t>
        <a:bodyPr/>
        <a:lstStyle/>
        <a:p>
          <a:endParaRPr lang="ru-RU"/>
        </a:p>
      </dgm:t>
    </dgm:pt>
    <dgm:pt modelId="{96013AD5-D5B9-493B-8EDE-D2397471F11A}" type="pres">
      <dgm:prSet presAssocID="{6C8DBC42-EFA8-46E5-BC2B-92DCF913DC14}" presName="Name9" presStyleLbl="parChTrans1D2" presStyleIdx="0" presStyleCnt="4"/>
      <dgm:spPr/>
      <dgm:t>
        <a:bodyPr/>
        <a:lstStyle/>
        <a:p>
          <a:endParaRPr lang="ru-RU"/>
        </a:p>
      </dgm:t>
    </dgm:pt>
    <dgm:pt modelId="{297D5B38-FFD4-402A-BDCF-CEE3306D47E4}" type="pres">
      <dgm:prSet presAssocID="{6C8DBC42-EFA8-46E5-BC2B-92DCF913DC1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1F4D9A9-0C71-4A30-AC30-52B5D8669D0E}" type="pres">
      <dgm:prSet presAssocID="{0E390C27-D575-4AE8-9613-8CA6FAE3BC68}" presName="node" presStyleLbl="node1" presStyleIdx="0" presStyleCnt="4" custScaleX="150678" custScaleY="145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E6BA0-1F35-4F85-9ED0-086DFA9199C1}" type="pres">
      <dgm:prSet presAssocID="{D0025616-1FB4-4A0F-A1B2-870BA04C0E2F}" presName="Name9" presStyleLbl="parChTrans1D2" presStyleIdx="1" presStyleCnt="4"/>
      <dgm:spPr/>
      <dgm:t>
        <a:bodyPr/>
        <a:lstStyle/>
        <a:p>
          <a:endParaRPr lang="ru-RU"/>
        </a:p>
      </dgm:t>
    </dgm:pt>
    <dgm:pt modelId="{ECB6A9BE-3469-4ACD-BF13-4D1E2848C5DD}" type="pres">
      <dgm:prSet presAssocID="{D0025616-1FB4-4A0F-A1B2-870BA04C0E2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965B872-95BD-4DE2-9350-A5C015BA3E12}" type="pres">
      <dgm:prSet presAssocID="{6E574B52-16DD-40EE-AEA0-1E7D46F24454}" presName="node" presStyleLbl="node1" presStyleIdx="1" presStyleCnt="4" custScaleX="169657" custScaleY="169657" custRadScaleRad="133731" custRadScaleInc="-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B89F4-FB5B-4049-B2FC-A1DAA72F07B3}" type="pres">
      <dgm:prSet presAssocID="{1C9BA29F-ECA2-4BE8-BCA4-BFE128A96917}" presName="Name9" presStyleLbl="parChTrans1D2" presStyleIdx="2" presStyleCnt="4"/>
      <dgm:spPr/>
      <dgm:t>
        <a:bodyPr/>
        <a:lstStyle/>
        <a:p>
          <a:endParaRPr lang="ru-RU"/>
        </a:p>
      </dgm:t>
    </dgm:pt>
    <dgm:pt modelId="{2AB67CC5-50E6-48A7-AAC8-63C5DE699015}" type="pres">
      <dgm:prSet presAssocID="{1C9BA29F-ECA2-4BE8-BCA4-BFE128A9691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4DE7E3E-08C2-4F65-8D0F-BCEE7D37B457}" type="pres">
      <dgm:prSet presAssocID="{71F699E6-8A61-40C8-9076-74B86F53DE6B}" presName="node" presStyleLbl="node1" presStyleIdx="2" presStyleCnt="4" custScaleX="146874" custScaleY="146874" custRadScaleRad="108987" custRadScaleInc="1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3E9B5-4A2B-4C10-8E56-7FCC5D089364}" type="pres">
      <dgm:prSet presAssocID="{C686232B-A0A5-428A-BECB-0404BAD32DC1}" presName="Name9" presStyleLbl="parChTrans1D2" presStyleIdx="3" presStyleCnt="4"/>
      <dgm:spPr/>
      <dgm:t>
        <a:bodyPr/>
        <a:lstStyle/>
        <a:p>
          <a:endParaRPr lang="ru-RU"/>
        </a:p>
      </dgm:t>
    </dgm:pt>
    <dgm:pt modelId="{39FB3485-999E-4C09-9EC3-ED1C5DFE1885}" type="pres">
      <dgm:prSet presAssocID="{C686232B-A0A5-428A-BECB-0404BAD32DC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684A8CB-8AFD-479E-9669-A6D38B784C55}" type="pres">
      <dgm:prSet presAssocID="{DE0EE7A3-466F-4064-AB86-73A0DD2AFFEE}" presName="node" presStyleLbl="node1" presStyleIdx="3" presStyleCnt="4" custScaleX="159026" custScaleY="159026" custRadScaleRad="132330" custRadScaleInc="3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D7086-3A25-4EA6-95D6-6E020973B5A5}" type="presOf" srcId="{1C9BA29F-ECA2-4BE8-BCA4-BFE128A96917}" destId="{2AB67CC5-50E6-48A7-AAC8-63C5DE699015}" srcOrd="1" destOrd="0" presId="urn:microsoft.com/office/officeart/2005/8/layout/radial1"/>
    <dgm:cxn modelId="{E2429E3A-20EC-440D-88DF-974A25CC5C1E}" srcId="{735A2AAF-F269-422F-BAAB-49CC65DBEBBD}" destId="{6E574B52-16DD-40EE-AEA0-1E7D46F24454}" srcOrd="1" destOrd="0" parTransId="{D0025616-1FB4-4A0F-A1B2-870BA04C0E2F}" sibTransId="{92B32CC2-82F4-419C-BF2D-D36C9E2883F5}"/>
    <dgm:cxn modelId="{547DFA23-D845-48DB-9E2A-80E931FE6B10}" type="presOf" srcId="{6C8DBC42-EFA8-46E5-BC2B-92DCF913DC14}" destId="{96013AD5-D5B9-493B-8EDE-D2397471F11A}" srcOrd="0" destOrd="0" presId="urn:microsoft.com/office/officeart/2005/8/layout/radial1"/>
    <dgm:cxn modelId="{ED0BCE25-BF00-4866-870B-2207C83982A1}" type="presOf" srcId="{DE0EE7A3-466F-4064-AB86-73A0DD2AFFEE}" destId="{9684A8CB-8AFD-479E-9669-A6D38B784C55}" srcOrd="0" destOrd="0" presId="urn:microsoft.com/office/officeart/2005/8/layout/radial1"/>
    <dgm:cxn modelId="{CDC9037A-5E12-4F0C-B636-6A47A6555F02}" srcId="{735A2AAF-F269-422F-BAAB-49CC65DBEBBD}" destId="{71F699E6-8A61-40C8-9076-74B86F53DE6B}" srcOrd="2" destOrd="0" parTransId="{1C9BA29F-ECA2-4BE8-BCA4-BFE128A96917}" sibTransId="{F9962F8B-4448-4E31-A676-5FDA6386F210}"/>
    <dgm:cxn modelId="{1CDAD7B7-9200-4384-B651-E0D76CD25BDA}" type="presOf" srcId="{D0025616-1FB4-4A0F-A1B2-870BA04C0E2F}" destId="{E35E6BA0-1F35-4F85-9ED0-086DFA9199C1}" srcOrd="0" destOrd="0" presId="urn:microsoft.com/office/officeart/2005/8/layout/radial1"/>
    <dgm:cxn modelId="{8EE4CF61-058E-40BE-83A7-7FE8B14CE5E1}" type="presOf" srcId="{C686232B-A0A5-428A-BECB-0404BAD32DC1}" destId="{39FB3485-999E-4C09-9EC3-ED1C5DFE1885}" srcOrd="1" destOrd="0" presId="urn:microsoft.com/office/officeart/2005/8/layout/radial1"/>
    <dgm:cxn modelId="{3F3D1BCB-1A99-4530-8C1A-CF568CD031B7}" srcId="{735A2AAF-F269-422F-BAAB-49CC65DBEBBD}" destId="{0E390C27-D575-4AE8-9613-8CA6FAE3BC68}" srcOrd="0" destOrd="0" parTransId="{6C8DBC42-EFA8-46E5-BC2B-92DCF913DC14}" sibTransId="{3D749930-4584-4250-840F-2F6A1A74E635}"/>
    <dgm:cxn modelId="{6875D67B-60E9-4C70-9FF3-785A6D67EE16}" type="presOf" srcId="{1C9BA29F-ECA2-4BE8-BCA4-BFE128A96917}" destId="{16CB89F4-FB5B-4049-B2FC-A1DAA72F07B3}" srcOrd="0" destOrd="0" presId="urn:microsoft.com/office/officeart/2005/8/layout/radial1"/>
    <dgm:cxn modelId="{0E755128-0707-4984-A190-17FE2A351C72}" srcId="{735A2AAF-F269-422F-BAAB-49CC65DBEBBD}" destId="{DE0EE7A3-466F-4064-AB86-73A0DD2AFFEE}" srcOrd="3" destOrd="0" parTransId="{C686232B-A0A5-428A-BECB-0404BAD32DC1}" sibTransId="{4182AE6B-7AEE-47A9-B80E-FEB3BF7A0C92}"/>
    <dgm:cxn modelId="{D4B55559-86AA-48AF-86EB-0967163266BD}" type="presOf" srcId="{71F699E6-8A61-40C8-9076-74B86F53DE6B}" destId="{04DE7E3E-08C2-4F65-8D0F-BCEE7D37B457}" srcOrd="0" destOrd="0" presId="urn:microsoft.com/office/officeart/2005/8/layout/radial1"/>
    <dgm:cxn modelId="{95654382-FB06-4B44-A179-07168435C7FC}" type="presOf" srcId="{735A2AAF-F269-422F-BAAB-49CC65DBEBBD}" destId="{67B0581B-BF83-4A59-A2B6-EF66111D0E06}" srcOrd="0" destOrd="0" presId="urn:microsoft.com/office/officeart/2005/8/layout/radial1"/>
    <dgm:cxn modelId="{79C63C98-7596-49D0-823C-ABFEA99280AE}" type="presOf" srcId="{C686232B-A0A5-428A-BECB-0404BAD32DC1}" destId="{A863E9B5-4A2B-4C10-8E56-7FCC5D089364}" srcOrd="0" destOrd="0" presId="urn:microsoft.com/office/officeart/2005/8/layout/radial1"/>
    <dgm:cxn modelId="{988D54F7-3F9A-48A7-95DC-6E4EF1253CCA}" type="presOf" srcId="{94E78DC5-C3D5-4A7A-96DF-42E98B20121F}" destId="{7A0E5CD5-5159-4576-ACBA-1439D0CF0E83}" srcOrd="0" destOrd="0" presId="urn:microsoft.com/office/officeart/2005/8/layout/radial1"/>
    <dgm:cxn modelId="{0C7C79AD-EFA7-4AA0-BF12-5EE82502DC9A}" type="presOf" srcId="{6E574B52-16DD-40EE-AEA0-1E7D46F24454}" destId="{A965B872-95BD-4DE2-9350-A5C015BA3E12}" srcOrd="0" destOrd="0" presId="urn:microsoft.com/office/officeart/2005/8/layout/radial1"/>
    <dgm:cxn modelId="{E19A0EA9-D64C-49B7-B4A1-CD1D49C38553}" srcId="{94E78DC5-C3D5-4A7A-96DF-42E98B20121F}" destId="{735A2AAF-F269-422F-BAAB-49CC65DBEBBD}" srcOrd="0" destOrd="0" parTransId="{DF35703B-A9CB-44E8-B760-C8DF3BD633EF}" sibTransId="{4968A766-B872-4A2D-9B82-A86DFAFD2F89}"/>
    <dgm:cxn modelId="{7110B042-B295-4792-A669-F0CBD39D54A1}" type="presOf" srcId="{6C8DBC42-EFA8-46E5-BC2B-92DCF913DC14}" destId="{297D5B38-FFD4-402A-BDCF-CEE3306D47E4}" srcOrd="1" destOrd="0" presId="urn:microsoft.com/office/officeart/2005/8/layout/radial1"/>
    <dgm:cxn modelId="{136221D2-6055-44EA-B541-C93102E660AF}" type="presOf" srcId="{D0025616-1FB4-4A0F-A1B2-870BA04C0E2F}" destId="{ECB6A9BE-3469-4ACD-BF13-4D1E2848C5DD}" srcOrd="1" destOrd="0" presId="urn:microsoft.com/office/officeart/2005/8/layout/radial1"/>
    <dgm:cxn modelId="{A3284FB6-2535-46CE-83E0-553419FAE784}" type="presOf" srcId="{0E390C27-D575-4AE8-9613-8CA6FAE3BC68}" destId="{71F4D9A9-0C71-4A30-AC30-52B5D8669D0E}" srcOrd="0" destOrd="0" presId="urn:microsoft.com/office/officeart/2005/8/layout/radial1"/>
    <dgm:cxn modelId="{8E8F88E5-C9AB-40B8-863C-90D4F13B749C}" type="presParOf" srcId="{7A0E5CD5-5159-4576-ACBA-1439D0CF0E83}" destId="{67B0581B-BF83-4A59-A2B6-EF66111D0E06}" srcOrd="0" destOrd="0" presId="urn:microsoft.com/office/officeart/2005/8/layout/radial1"/>
    <dgm:cxn modelId="{FB35F2D7-4CF3-465C-9EB7-9A67C06755C4}" type="presParOf" srcId="{7A0E5CD5-5159-4576-ACBA-1439D0CF0E83}" destId="{96013AD5-D5B9-493B-8EDE-D2397471F11A}" srcOrd="1" destOrd="0" presId="urn:microsoft.com/office/officeart/2005/8/layout/radial1"/>
    <dgm:cxn modelId="{D1706D7D-1378-4B1F-A865-F48E55EAAAAC}" type="presParOf" srcId="{96013AD5-D5B9-493B-8EDE-D2397471F11A}" destId="{297D5B38-FFD4-402A-BDCF-CEE3306D47E4}" srcOrd="0" destOrd="0" presId="urn:microsoft.com/office/officeart/2005/8/layout/radial1"/>
    <dgm:cxn modelId="{FDC25D87-FD72-49D0-A37C-300CD512E431}" type="presParOf" srcId="{7A0E5CD5-5159-4576-ACBA-1439D0CF0E83}" destId="{71F4D9A9-0C71-4A30-AC30-52B5D8669D0E}" srcOrd="2" destOrd="0" presId="urn:microsoft.com/office/officeart/2005/8/layout/radial1"/>
    <dgm:cxn modelId="{8803209A-2097-4819-AB71-CF160978CBA5}" type="presParOf" srcId="{7A0E5CD5-5159-4576-ACBA-1439D0CF0E83}" destId="{E35E6BA0-1F35-4F85-9ED0-086DFA9199C1}" srcOrd="3" destOrd="0" presId="urn:microsoft.com/office/officeart/2005/8/layout/radial1"/>
    <dgm:cxn modelId="{108B0D37-0EC4-4E23-9FE0-3AAD08F96994}" type="presParOf" srcId="{E35E6BA0-1F35-4F85-9ED0-086DFA9199C1}" destId="{ECB6A9BE-3469-4ACD-BF13-4D1E2848C5DD}" srcOrd="0" destOrd="0" presId="urn:microsoft.com/office/officeart/2005/8/layout/radial1"/>
    <dgm:cxn modelId="{057242F7-384A-45A7-BA30-3236D9B6ABCD}" type="presParOf" srcId="{7A0E5CD5-5159-4576-ACBA-1439D0CF0E83}" destId="{A965B872-95BD-4DE2-9350-A5C015BA3E12}" srcOrd="4" destOrd="0" presId="urn:microsoft.com/office/officeart/2005/8/layout/radial1"/>
    <dgm:cxn modelId="{1FDB9B97-D75F-41F5-83F5-D630DBF866C0}" type="presParOf" srcId="{7A0E5CD5-5159-4576-ACBA-1439D0CF0E83}" destId="{16CB89F4-FB5B-4049-B2FC-A1DAA72F07B3}" srcOrd="5" destOrd="0" presId="urn:microsoft.com/office/officeart/2005/8/layout/radial1"/>
    <dgm:cxn modelId="{A201FB83-BB66-4378-880D-98558EC12E96}" type="presParOf" srcId="{16CB89F4-FB5B-4049-B2FC-A1DAA72F07B3}" destId="{2AB67CC5-50E6-48A7-AAC8-63C5DE699015}" srcOrd="0" destOrd="0" presId="urn:microsoft.com/office/officeart/2005/8/layout/radial1"/>
    <dgm:cxn modelId="{CC80C696-611F-4156-B41D-C1CF768ECC1A}" type="presParOf" srcId="{7A0E5CD5-5159-4576-ACBA-1439D0CF0E83}" destId="{04DE7E3E-08C2-4F65-8D0F-BCEE7D37B457}" srcOrd="6" destOrd="0" presId="urn:microsoft.com/office/officeart/2005/8/layout/radial1"/>
    <dgm:cxn modelId="{B8B6F3A9-41C4-406B-8DD9-CE37375D250A}" type="presParOf" srcId="{7A0E5CD5-5159-4576-ACBA-1439D0CF0E83}" destId="{A863E9B5-4A2B-4C10-8E56-7FCC5D089364}" srcOrd="7" destOrd="0" presId="urn:microsoft.com/office/officeart/2005/8/layout/radial1"/>
    <dgm:cxn modelId="{363E1B35-67BE-4009-AF5A-724A6EA61EEA}" type="presParOf" srcId="{A863E9B5-4A2B-4C10-8E56-7FCC5D089364}" destId="{39FB3485-999E-4C09-9EC3-ED1C5DFE1885}" srcOrd="0" destOrd="0" presId="urn:microsoft.com/office/officeart/2005/8/layout/radial1"/>
    <dgm:cxn modelId="{BBEE27FD-89EC-4E3C-8AB3-0FF8A9488CAF}" type="presParOf" srcId="{7A0E5CD5-5159-4576-ACBA-1439D0CF0E83}" destId="{9684A8CB-8AFD-479E-9669-A6D38B784C5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0581B-BF83-4A59-A2B6-EF66111D0E06}">
      <dsp:nvSpPr>
        <dsp:cNvPr id="0" name=""/>
        <dsp:cNvSpPr/>
      </dsp:nvSpPr>
      <dsp:spPr>
        <a:xfrm>
          <a:off x="3778875" y="1978408"/>
          <a:ext cx="1506187" cy="150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Карбонаты</a:t>
          </a:r>
          <a:endParaRPr lang="ru-RU" sz="1700" b="1" kern="1200" dirty="0"/>
        </a:p>
      </dsp:txBody>
      <dsp:txXfrm>
        <a:off x="3999451" y="2198984"/>
        <a:ext cx="1065035" cy="1065035"/>
      </dsp:txXfrm>
    </dsp:sp>
    <dsp:sp modelId="{96013AD5-D5B9-493B-8EDE-D2397471F11A}">
      <dsp:nvSpPr>
        <dsp:cNvPr id="0" name=""/>
        <dsp:cNvSpPr/>
      </dsp:nvSpPr>
      <dsp:spPr>
        <a:xfrm rot="16200000">
          <a:off x="4476063" y="1907678"/>
          <a:ext cx="111811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111811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29174" y="1919707"/>
        <a:ext cx="5590" cy="5590"/>
      </dsp:txXfrm>
    </dsp:sp>
    <dsp:sp modelId="{71F4D9A9-0C71-4A30-AC30-52B5D8669D0E}">
      <dsp:nvSpPr>
        <dsp:cNvPr id="0" name=""/>
        <dsp:cNvSpPr/>
      </dsp:nvSpPr>
      <dsp:spPr>
        <a:xfrm>
          <a:off x="3397222" y="-327344"/>
          <a:ext cx="2269492" cy="21939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 кислотами</a:t>
          </a:r>
          <a:endParaRPr lang="ru-RU" sz="2400" kern="1200" dirty="0"/>
        </a:p>
      </dsp:txBody>
      <dsp:txXfrm>
        <a:off x="3729581" y="-6049"/>
        <a:ext cx="1604774" cy="1551352"/>
      </dsp:txXfrm>
    </dsp:sp>
    <dsp:sp modelId="{E35E6BA0-1F35-4F85-9ED0-086DFA9199C1}">
      <dsp:nvSpPr>
        <dsp:cNvPr id="0" name=""/>
        <dsp:cNvSpPr/>
      </dsp:nvSpPr>
      <dsp:spPr>
        <a:xfrm rot="21488220">
          <a:off x="5284508" y="2682557"/>
          <a:ext cx="59286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592866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66119" y="2682560"/>
        <a:ext cx="29643" cy="29643"/>
      </dsp:txXfrm>
    </dsp:sp>
    <dsp:sp modelId="{A965B872-95BD-4DE2-9350-A5C015BA3E12}">
      <dsp:nvSpPr>
        <dsp:cNvPr id="0" name=""/>
        <dsp:cNvSpPr/>
      </dsp:nvSpPr>
      <dsp:spPr>
        <a:xfrm>
          <a:off x="5876542" y="1368532"/>
          <a:ext cx="2555351" cy="25553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Разлагаются при нагревании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(кроме карбонатов щелочных металлов)</a:t>
          </a:r>
          <a:endParaRPr lang="ru-RU" sz="1600" kern="1200" dirty="0"/>
        </a:p>
      </dsp:txBody>
      <dsp:txXfrm>
        <a:off x="6250764" y="1742754"/>
        <a:ext cx="1806907" cy="1806907"/>
      </dsp:txXfrm>
    </dsp:sp>
    <dsp:sp modelId="{16CB89F4-FB5B-4049-B2FC-A1DAA72F07B3}">
      <dsp:nvSpPr>
        <dsp:cNvPr id="0" name=""/>
        <dsp:cNvSpPr/>
      </dsp:nvSpPr>
      <dsp:spPr>
        <a:xfrm rot="5429808">
          <a:off x="4473615" y="3521119"/>
          <a:ext cx="10275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102757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22425" y="3533375"/>
        <a:ext cx="5137" cy="5137"/>
      </dsp:txXfrm>
    </dsp:sp>
    <dsp:sp modelId="{04DE7E3E-08C2-4F65-8D0F-BCEE7D37B457}">
      <dsp:nvSpPr>
        <dsp:cNvPr id="0" name=""/>
        <dsp:cNvSpPr/>
      </dsp:nvSpPr>
      <dsp:spPr>
        <a:xfrm>
          <a:off x="3408859" y="3587279"/>
          <a:ext cx="2212197" cy="22121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Подвергаются гидролизу (карбонаты щелочных металлов)</a:t>
          </a:r>
          <a:endParaRPr lang="ru-RU" sz="1900" kern="1200" dirty="0"/>
        </a:p>
      </dsp:txBody>
      <dsp:txXfrm>
        <a:off x="3732828" y="3911248"/>
        <a:ext cx="1564259" cy="1564259"/>
      </dsp:txXfrm>
    </dsp:sp>
    <dsp:sp modelId="{A863E9B5-4A2B-4C10-8E56-7FCC5D089364}">
      <dsp:nvSpPr>
        <dsp:cNvPr id="0" name=""/>
        <dsp:cNvSpPr/>
      </dsp:nvSpPr>
      <dsp:spPr>
        <a:xfrm rot="10889937">
          <a:off x="3133801" y="2688535"/>
          <a:ext cx="645442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645442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40386" y="2687224"/>
        <a:ext cx="32272" cy="32272"/>
      </dsp:txXfrm>
    </dsp:sp>
    <dsp:sp modelId="{9684A8CB-8AFD-479E-9669-A6D38B784C55}">
      <dsp:nvSpPr>
        <dsp:cNvPr id="0" name=""/>
        <dsp:cNvSpPr/>
      </dsp:nvSpPr>
      <dsp:spPr>
        <a:xfrm>
          <a:off x="739092" y="1465975"/>
          <a:ext cx="2395229" cy="2395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 солями</a:t>
          </a:r>
          <a:endParaRPr lang="ru-RU" sz="3200" kern="1200" dirty="0"/>
        </a:p>
      </dsp:txBody>
      <dsp:txXfrm>
        <a:off x="1089865" y="1816748"/>
        <a:ext cx="1693683" cy="1693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F0077-2A02-4876-8EE8-85C23B5FAA1E}" type="datetimeFigureOut">
              <a:rPr lang="uz-Cyrl-UZ" smtClean="0"/>
              <a:t>27.10.2020</a:t>
            </a:fld>
            <a:endParaRPr lang="uz-Cyrl-U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z-Cyrl-U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23E60-AC64-4D0D-BF0E-7E75EBC9A657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53007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4487E-877F-49AB-AB10-5A8BE146FD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3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audio" Target="../media/audio1.wav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audio" Target="../media/audio1.wav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audio" Target="../media/audio1.wav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audio" Target="../media/audio1.wav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audio" Target="../media/audio1.wav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13" y="1285861"/>
            <a:ext cx="103632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720" y="357187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E19F-EB3C-4C70-8AAC-30133F927E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BEEAD-0DB7-4AF1-82A6-999A28B690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2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FA6-BBE7-4D72-9462-5AB7531BB4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CFDCE-A759-43C5-9CA3-6CBFBEBE7D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9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014A-27B5-4A85-8A13-794C570FFD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ECB1-662E-4ED8-AD6D-94F730E67F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1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65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947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CCBD-EDC5-411F-8D9D-2E40A34D50A4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AAD08-0DC4-4A79-B942-D20C4210BCA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32249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D6DC-120C-4E56-8630-1ABFBF0BBE80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73D1B7-0BEA-44C7-9913-B8A1311FC56A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017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CCBD-EDC5-411F-8D9D-2E40A34D50A4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AAD08-0DC4-4A79-B942-D20C4210BCA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2988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D6DC-120C-4E56-8630-1ABFBF0BBE80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73D1B7-0BEA-44C7-9913-B8A1311FC56A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4557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F6FD-DC1D-4B80-9666-91B8D251CD90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2B4AC-905A-4859-9DE9-A124141FB51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33219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6160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2FFA-326F-42EC-BCF8-11F013DDA0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D9BDD-0D05-4D5E-8477-6A160B0A13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8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34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3025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1239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9599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745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2294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6663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9833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EA1DB-663F-4619-8F45-BD8BA4A7E9BD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639470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242" y="274563"/>
            <a:ext cx="10973517" cy="5851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z-Cyrl-UZ" altLang="uz-Cyrl-U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z-Cyrl-UZ" altLang="uz-Cyrl-U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E83F2-C1D2-4E4D-B2C3-19A92907B3C9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49091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00990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33C1-9D53-47EF-9CE1-17E065297C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ADE7B-C10B-408E-87D9-0315AFA2CC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7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7"/>
            <a:ext cx="10363202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7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71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0CC0B-09D4-46B9-B9F9-4CEE87835FE9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4270898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7"/>
            <a:ext cx="10363202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7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186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13" y="1600203"/>
            <a:ext cx="51371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1371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B1EC-41F1-47EC-84D1-222F3021F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4193A-BA0D-44FE-8F0B-8EA0CDF0E2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5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13" y="1535113"/>
            <a:ext cx="513930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13" y="2174875"/>
            <a:ext cx="513930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14142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1414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6A30-B800-4D2C-A19A-4D6AAAA8B9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EC673-31CC-48B7-B510-4F5C435C5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9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3" y="357166"/>
            <a:ext cx="10572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937C-D4FA-4F98-85F2-6102326805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E0CCA-0294-490B-92AA-C1FCED91FF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1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C389A-68C7-4EFB-AAD1-8847299D95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8BF7D-D2C9-4829-BAAB-BA7E9A8DDE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9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5" y="714356"/>
            <a:ext cx="3763471" cy="72074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714359"/>
            <a:ext cx="6568053" cy="541180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15" y="1500177"/>
            <a:ext cx="3763471" cy="462598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96B0-846A-47A6-898F-ED81B319BE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6E413-BE45-47A0-AB92-6F1079FB96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57234"/>
            <a:ext cx="73152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00990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5567-768F-4E4B-84C6-01F98F9E8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28A4-D87C-4A92-8CD7-3DD6061B41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2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2" y="274638"/>
            <a:ext cx="105727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1" y="1600203"/>
            <a:ext cx="10477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77CFA-DCB8-4298-AB60-0226525308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5F600-13E9-424D-93AE-973F83E49D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8015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5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/>
          </p:cNvSpPr>
          <p:nvPr/>
        </p:nvSpPr>
        <p:spPr bwMode="auto">
          <a:xfrm>
            <a:off x="3175" y="0"/>
            <a:ext cx="12188825" cy="1954213"/>
          </a:xfrm>
          <a:custGeom>
            <a:avLst/>
            <a:gdLst>
              <a:gd name="T0" fmla="*/ 2147483646 w 5760085"/>
              <a:gd name="T1" fmla="*/ 0 h 1021080"/>
              <a:gd name="T2" fmla="*/ 0 w 5760085"/>
              <a:gd name="T3" fmla="*/ 0 h 1021080"/>
              <a:gd name="T4" fmla="*/ 0 w 5760085"/>
              <a:gd name="T5" fmla="*/ 2147483646 h 1021080"/>
              <a:gd name="T6" fmla="*/ 2147483646 w 5760085"/>
              <a:gd name="T7" fmla="*/ 2147483646 h 1021080"/>
              <a:gd name="T8" fmla="*/ 2147483646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object 9"/>
          <p:cNvSpPr>
            <a:spLocks/>
          </p:cNvSpPr>
          <p:nvPr/>
        </p:nvSpPr>
        <p:spPr bwMode="auto">
          <a:xfrm>
            <a:off x="9959975" y="350838"/>
            <a:ext cx="1630363" cy="936625"/>
          </a:xfrm>
          <a:custGeom>
            <a:avLst/>
            <a:gdLst>
              <a:gd name="T0" fmla="*/ 2147483646 w 603885"/>
              <a:gd name="T1" fmla="*/ 0 h 603885"/>
              <a:gd name="T2" fmla="*/ 0 w 603885"/>
              <a:gd name="T3" fmla="*/ 0 h 603885"/>
              <a:gd name="T4" fmla="*/ 0 w 603885"/>
              <a:gd name="T5" fmla="*/ 1256155184 h 603885"/>
              <a:gd name="T6" fmla="*/ 2147483646 w 603885"/>
              <a:gd name="T7" fmla="*/ 1256155184 h 603885"/>
              <a:gd name="T8" fmla="*/ 214748364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885"/>
              <a:gd name="T16" fmla="*/ 0 h 603885"/>
              <a:gd name="T17" fmla="*/ 603885 w 603885"/>
              <a:gd name="T18" fmla="*/ 603885 h 603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59975" y="315913"/>
            <a:ext cx="1585913" cy="1057275"/>
          </a:xfrm>
          <a:prstGeom prst="rect">
            <a:avLst/>
          </a:prstGeom>
        </p:spPr>
        <p:txBody>
          <a:bodyPr lIns="0" tIns="33836" rIns="0" bIns="0">
            <a:spAutoFit/>
          </a:bodyPr>
          <a:lstStyle/>
          <a:p>
            <a:pPr marL="0" marR="0" lvl="0" indent="0" algn="ctr" defTabSz="1097638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21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</a:p>
          <a:p>
            <a:pPr marL="0" marR="0" lvl="0" indent="0" algn="ctr" defTabSz="1097638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21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класс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3503613" y="668338"/>
            <a:ext cx="6316662" cy="852487"/>
          </a:xfrm>
          <a:prstGeom prst="rect">
            <a:avLst/>
          </a:prstGeom>
        </p:spPr>
        <p:txBody>
          <a:bodyPr lIns="0" tIns="31172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108" marR="0" lvl="0" indent="0" algn="l" defTabSz="1951795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6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Химия</a:t>
            </a:r>
            <a:endParaRPr kumimoji="0" lang="en-US" sz="5336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198" name="object 4"/>
          <p:cNvSpPr txBox="1">
            <a:spLocks noChangeArrowheads="1"/>
          </p:cNvSpPr>
          <p:nvPr/>
        </p:nvSpPr>
        <p:spPr bwMode="auto">
          <a:xfrm>
            <a:off x="1156359" y="2622551"/>
            <a:ext cx="7701891" cy="28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42" rIns="0" bIns="0">
            <a:spAutoFit/>
          </a:bodyPr>
          <a:lstStyle>
            <a:lvl1pPr marL="17463"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3" marR="0" lvl="0" indent="0" algn="l" defTabSz="10969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Тема: </a:t>
            </a:r>
          </a:p>
          <a:p>
            <a:pPr marL="17463" marR="0" lvl="0" indent="0" algn="l" defTabSz="10969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Угольная </a:t>
            </a:r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кислота </a:t>
            </a:r>
            <a:r>
              <a:rPr lang="ru-RU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 карбонатов</a:t>
            </a:r>
            <a:endParaRPr kumimoji="0" lang="uz-Latn-UZ" altLang="uz-Cyrl-UZ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bject 5">
            <a:extLst/>
          </p:cNvPr>
          <p:cNvSpPr/>
          <p:nvPr/>
        </p:nvSpPr>
        <p:spPr>
          <a:xfrm>
            <a:off x="501650" y="2717800"/>
            <a:ext cx="485775" cy="16843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marL="0" marR="0" lvl="0" indent="0" algn="l" defTabSz="109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23363" y="5554663"/>
            <a:ext cx="814387" cy="619125"/>
          </a:xfrm>
          <a:prstGeom prst="roundRect">
            <a:avLst>
              <a:gd name="adj" fmla="val 42615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51" tIns="46027" rIns="92051" bIns="46027" anchor="ctr"/>
          <a:lstStyle/>
          <a:p>
            <a:pPr marL="0" marR="0" lvl="0" indent="0" algn="ctr" defTabSz="1096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501650" y="4841875"/>
            <a:ext cx="485775" cy="15446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marL="0" marR="0" lvl="0" indent="0" algn="l" defTabSz="1181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155" y="2622551"/>
            <a:ext cx="2847975" cy="18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9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" y="809812"/>
            <a:ext cx="10572749" cy="72530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Соли угольной кислоты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карбонаты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твёрдые кристаллические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вещества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большинство из них в воде не растворяются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Диссоциация: с образованием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карбонат-анионов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гидрокарбонаты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твёрдые кристаллические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вещества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растворяются в воде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Диссоциация: с образованием катиона водорода,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карбонат-аниона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-1025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1106"/>
              </p:ext>
            </p:extLst>
          </p:nvPr>
        </p:nvGraphicFramePr>
        <p:xfrm>
          <a:off x="1524000" y="957264"/>
          <a:ext cx="9144000" cy="547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33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939455" y="635871"/>
            <a:ext cx="3490928" cy="4929222"/>
            <a:chOff x="500034" y="1285860"/>
            <a:chExt cx="3490928" cy="49292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1285860"/>
              <a:ext cx="3490928" cy="492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071538" y="2571744"/>
              <a:ext cx="228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prstClr val="black"/>
                  </a:solidFill>
                  <a:latin typeface="Calibri"/>
                </a:rPr>
                <a:t> на карбонаты,</a:t>
              </a:r>
            </a:p>
            <a:p>
              <a:pPr algn="ctr"/>
              <a:r>
                <a:rPr lang="ru-RU" dirty="0">
                  <a:solidFill>
                    <a:prstClr val="black"/>
                  </a:solidFill>
                  <a:latin typeface="Calibri"/>
                </a:rPr>
                <a:t>гидрокарбонаты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142976" y="3286124"/>
              <a:ext cx="642942" cy="2000264"/>
              <a:chOff x="6000760" y="3286124"/>
              <a:chExt cx="642942" cy="2000264"/>
            </a:xfrm>
          </p:grpSpPr>
          <p:sp>
            <p:nvSpPr>
              <p:cNvPr id="5" name="Цилиндр 4"/>
              <p:cNvSpPr/>
              <p:nvPr/>
            </p:nvSpPr>
            <p:spPr>
              <a:xfrm>
                <a:off x="6000760" y="3286124"/>
                <a:ext cx="642942" cy="2000264"/>
              </a:xfrm>
              <a:prstGeom prst="can">
                <a:avLst>
                  <a:gd name="adj" fmla="val 35159"/>
                </a:avLst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Цилиндр 6"/>
              <p:cNvSpPr/>
              <p:nvPr/>
            </p:nvSpPr>
            <p:spPr>
              <a:xfrm>
                <a:off x="6000760" y="4857760"/>
                <a:ext cx="642942" cy="428628"/>
              </a:xfrm>
              <a:prstGeom prst="can">
                <a:avLst>
                  <a:gd name="adj" fmla="val 3515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571736" y="3286124"/>
              <a:ext cx="642942" cy="2000264"/>
              <a:chOff x="5500694" y="3071810"/>
              <a:chExt cx="642942" cy="2000264"/>
            </a:xfrm>
          </p:grpSpPr>
          <p:sp>
            <p:nvSpPr>
              <p:cNvPr id="10" name="Цилиндр 9"/>
              <p:cNvSpPr/>
              <p:nvPr/>
            </p:nvSpPr>
            <p:spPr>
              <a:xfrm>
                <a:off x="5500694" y="3071810"/>
                <a:ext cx="642942" cy="2000264"/>
              </a:xfrm>
              <a:prstGeom prst="can">
                <a:avLst>
                  <a:gd name="adj" fmla="val 35159"/>
                </a:avLst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Цилиндр 10"/>
              <p:cNvSpPr/>
              <p:nvPr/>
            </p:nvSpPr>
            <p:spPr>
              <a:xfrm>
                <a:off x="5500694" y="4286256"/>
                <a:ext cx="642942" cy="785818"/>
              </a:xfrm>
              <a:prstGeom prst="can">
                <a:avLst>
                  <a:gd name="adj" fmla="val 35159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00100" y="5429264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CaCO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3</a:t>
              </a:r>
              <a:endParaRPr lang="ru-RU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14546" y="542926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NaHCO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3</a:t>
              </a:r>
              <a:endParaRPr lang="ru-RU" baseline="-25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92877" y="799888"/>
            <a:ext cx="58771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64A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Качественные реакции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9034" y="4801766"/>
            <a:ext cx="71417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проверить наличие  карбонатов необходимо добавить любую кислоту 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СаСО</a:t>
            </a:r>
            <a:r>
              <a:rPr lang="ru-RU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+ 2Н</a:t>
            </a:r>
            <a:r>
              <a:rPr lang="ru-RU" sz="24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↔ Са</a:t>
            </a:r>
            <a:r>
              <a:rPr lang="ru-RU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Н</a:t>
            </a:r>
            <a:r>
              <a:rPr lang="ru-RU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+ СО</a:t>
            </a:r>
            <a:r>
              <a:rPr lang="ru-RU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</a:p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514963" y="2644165"/>
            <a:ext cx="2185465" cy="2162404"/>
            <a:chOff x="3061698" y="778672"/>
            <a:chExt cx="2185465" cy="21624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61698" y="778672"/>
              <a:ext cx="2185465" cy="1789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4000496" y="257174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Calibri"/>
                </a:rPr>
                <a:t>мел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215489" y="1452056"/>
            <a:ext cx="1881039" cy="3373758"/>
            <a:chOff x="3929058" y="2267860"/>
            <a:chExt cx="1881039" cy="337375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9058" y="2267860"/>
              <a:ext cx="1881039" cy="266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4205383" y="4995287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prstClr val="black"/>
                  </a:solidFill>
                  <a:latin typeface="Calibri"/>
                </a:rPr>
                <a:t>Питьевая сода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" y="-1724"/>
            <a:ext cx="12199153" cy="810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8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" y="810838"/>
            <a:ext cx="10572749" cy="606800"/>
          </a:xfrm>
        </p:spPr>
        <p:txBody>
          <a:bodyPr>
            <a:normAutofit/>
          </a:bodyPr>
          <a:lstStyle/>
          <a:p>
            <a:r>
              <a:rPr lang="ru-RU" dirty="0" smtClean="0"/>
              <a:t>Химические свойства карбонатов и гидрокарбонатов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0138" y="1621676"/>
            <a:ext cx="104775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1) Качественная реакция на 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  карбонат – ион "вскипание" при действии сильной кислоты: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Мел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+ 2HCl =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 H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+ CO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­↑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Питьевая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сода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CO3 +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 H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+ CO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 Вступают в реакции обмена с другими растворимыми солями  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 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 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+ 2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3) Карбонаты и гидрокарбонаты могут превращаться друг в друга</a:t>
            </a:r>
          </a:p>
          <a:p>
            <a:pPr marL="0" indent="0" algn="ctr">
              <a:buNone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(ОН)</a:t>
            </a:r>
            <a:r>
              <a:rPr lang="ru-RU" sz="2000" baseline="-25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СО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+ Н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СаСО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СО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Н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=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(НСО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4) Разложение гидрокарбонатов и карбонатов при нагревании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NaHCO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i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baseline="30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t˚C</a:t>
            </a:r>
            <a:r>
              <a:rPr lang="en-US" sz="2000" i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 H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+ CO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i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000" i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˚</a:t>
            </a:r>
            <a:r>
              <a:rPr lang="en-US" sz="2000" i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 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 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3"/>
          <p:cNvSpPr txBox="1">
            <a:spLocks noChangeArrowheads="1"/>
          </p:cNvSpPr>
          <p:nvPr/>
        </p:nvSpPr>
        <p:spPr bwMode="auto">
          <a:xfrm>
            <a:off x="693683" y="810838"/>
            <a:ext cx="10972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uz-Cyrl-UZ" sz="2200" b="1" dirty="0">
                <a:solidFill>
                  <a:prstClr val="black"/>
                </a:solidFill>
                <a:cs typeface="Arial" panose="020B0604020202020204" pitchFamily="34" charset="0"/>
              </a:rPr>
              <a:t>В отличие от угольной кислоты её соли (карбонаты и гидрокарбонаты) более устойчивы. Они широко распространены в природе </a:t>
            </a:r>
            <a:endParaRPr lang="ru-RU" altLang="uz-Cyrl-UZ" sz="2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ru-RU" altLang="uz-Cyrl-UZ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 </a:t>
            </a:r>
            <a:r>
              <a:rPr lang="ru-RU" altLang="uz-Cyrl-UZ" sz="2200" b="1" dirty="0">
                <a:solidFill>
                  <a:prstClr val="black"/>
                </a:solidFill>
                <a:cs typeface="Arial" panose="020B0604020202020204" pitchFamily="34" charset="0"/>
              </a:rPr>
              <a:t>находят практическое </a:t>
            </a:r>
            <a:r>
              <a:rPr lang="ru-RU" altLang="uz-Cyrl-UZ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применение</a:t>
            </a:r>
            <a:endParaRPr lang="ru-RU" altLang="uz-Cyrl-UZ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5603" name="Picture 24" descr="Без имени-1"/>
          <p:cNvPicPr>
            <a:picLocks noChangeAspect="1" noChangeArrowheads="1"/>
          </p:cNvPicPr>
          <p:nvPr/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" b="3087"/>
          <a:stretch>
            <a:fillRect/>
          </a:stretch>
        </p:blipFill>
        <p:spPr bwMode="auto">
          <a:xfrm>
            <a:off x="2027238" y="1963869"/>
            <a:ext cx="86534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5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ashkimsin.ru/forums/monthly_02_2009/user159/post8625_img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1960"/>
            <a:ext cx="2143125" cy="239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promportal.su/foto/good_fotos/25/253825/soda_kaljcinirovannayateh_v_s_foto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3" y="330580"/>
            <a:ext cx="3138498" cy="23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5437" y="769936"/>
            <a:ext cx="2143124" cy="571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entury Schoolbook"/>
              </a:rPr>
              <a:t>Кристаллическая сода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62874" y="1035844"/>
            <a:ext cx="3000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entury Schoolbook"/>
              </a:rPr>
              <a:t>Кальцинированная  сода</a:t>
            </a:r>
          </a:p>
        </p:txBody>
      </p:sp>
      <p:pic>
        <p:nvPicPr>
          <p:cNvPr id="26630" name="Picture 4" descr="http://www.frimg.ru/upload/iblock/c6b/sod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595314"/>
            <a:ext cx="32861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83881" y="960042"/>
            <a:ext cx="3000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entury Schoolbook"/>
              </a:rPr>
              <a:t>Питьевая  сода</a:t>
            </a:r>
          </a:p>
        </p:txBody>
      </p:sp>
      <p:pic>
        <p:nvPicPr>
          <p:cNvPr id="26632" name="Picture 5" descr="C:\Users\Hairullina\Pictures\Поташ карбонат кал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5434" r="7813" b="6706"/>
          <a:stretch>
            <a:fillRect/>
          </a:stretch>
        </p:blipFill>
        <p:spPr bwMode="auto">
          <a:xfrm>
            <a:off x="1524001" y="3071814"/>
            <a:ext cx="27146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9813" y="3857626"/>
            <a:ext cx="1357312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Поташ</a:t>
            </a:r>
          </a:p>
        </p:txBody>
      </p:sp>
      <p:pic>
        <p:nvPicPr>
          <p:cNvPr id="26634" name="Picture 7" descr="http://i.pamjatnikiuga.ru/u/7a/124a4a56da11e38fcfe8aa87cd4527/-/Tverdyiy-belyiy-mramoru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4" y="4357688"/>
            <a:ext cx="33162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81875" y="6429376"/>
            <a:ext cx="150018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Century Schoolbook"/>
              </a:rPr>
              <a:t>Мрамор</a:t>
            </a:r>
          </a:p>
        </p:txBody>
      </p:sp>
      <p:pic>
        <p:nvPicPr>
          <p:cNvPr id="26636" name="Picture 9" descr="http://z-magazine.nethouse.ru/static/img/0000/0001/8918/18918224.qqtkij7wh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t="12195" r="5013" b="7317"/>
          <a:stretch>
            <a:fillRect/>
          </a:stretch>
        </p:blipFill>
        <p:spPr bwMode="auto">
          <a:xfrm>
            <a:off x="4238625" y="2714625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81500" y="2786064"/>
            <a:ext cx="150018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Century Schoolbook"/>
              </a:rPr>
              <a:t>Магнезит</a:t>
            </a:r>
          </a:p>
        </p:txBody>
      </p:sp>
      <p:pic>
        <p:nvPicPr>
          <p:cNvPr id="26638" name="Picture 11" descr="http://www.trabzonticaret.net/resimler/haber/1709100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2500313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524750" y="2571751"/>
            <a:ext cx="150018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Century Schoolbook"/>
              </a:rPr>
              <a:t>Доломит</a:t>
            </a:r>
          </a:p>
        </p:txBody>
      </p:sp>
      <p:pic>
        <p:nvPicPr>
          <p:cNvPr id="26640" name="Picture 13" descr="http://pro-kamni.ru/wp-content/uploads/2011/12/Siderit-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72064"/>
            <a:ext cx="2928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5" descr="http://900igr.net/datas/tsvet-i-forma/TSveta-zeljonyj.files/0001-001-Zeljonyj-tsve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2654" r="9259" b="5679"/>
          <a:stretch>
            <a:fillRect/>
          </a:stretch>
        </p:blipFill>
        <p:spPr bwMode="auto">
          <a:xfrm>
            <a:off x="4452939" y="4906964"/>
            <a:ext cx="2928937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52939" y="6072189"/>
            <a:ext cx="3000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Малахит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24001" y="6000751"/>
            <a:ext cx="3000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Century Schoolbook"/>
              </a:rPr>
              <a:t>Шпатовый железняк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8070"/>
            <a:ext cx="12199153" cy="5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6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23" y="1054706"/>
            <a:ext cx="914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4676775" y="333375"/>
            <a:ext cx="28384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</a:t>
            </a:r>
          </a:p>
        </p:txBody>
      </p:sp>
      <p:sp>
        <p:nvSpPr>
          <p:cNvPr id="3072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96451" y="6454775"/>
            <a:ext cx="792163" cy="287338"/>
          </a:xfrm>
          <a:prstGeom prst="lef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z-Cyrl-UZ" altLang="uz-Cyrl-UZ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53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2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500042"/>
            <a:ext cx="8186766" cy="6857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солей угольной кислоты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130816"/>
              </p:ext>
            </p:extLst>
          </p:nvPr>
        </p:nvGraphicFramePr>
        <p:xfrm>
          <a:off x="1214437" y="1000110"/>
          <a:ext cx="10144127" cy="5672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2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6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36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9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ХИМИЧЕСКАЯ  ФОРМУЛА  ВЕЩЕСТВА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ТРИВИАЛЬНОЕ  (ИСТОРИЧЕСКОЕ)  НАЗВАНИЕ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СОВРЕМЕННОЕ  НАЗВАНИЕ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ПРИМЕНЕНИЕ  ВЕЩЕСТВА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ZnCO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Галмей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Карбонат  цинка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Производство 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красок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Кальцинированная  сода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Карбонат  натрия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Умягчение 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воды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производство 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стекла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NaHCO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Питьевая  сода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Гидрокарбонат  натрия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 пищевой  про-</a:t>
                      </a:r>
                      <a:r>
                        <a:rPr lang="ru-RU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мышленности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в 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медицине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·10H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Кристаллическая  сода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Десятиводный  гидрат карбоната  натрия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Для  умягчения  воды  при  стирке 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белья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MgCO</a:t>
                      </a:r>
                      <a:r>
                        <a:rPr lang="en-US" sz="14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Жжённая  магнезия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Карбонат  магния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 медицине.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2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Смесь  </a:t>
                      </a: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MgCO</a:t>
                      </a:r>
                      <a:r>
                        <a:rPr lang="en-US" sz="14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 </a:t>
                      </a: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CaCO</a:t>
                      </a:r>
                      <a:r>
                        <a:rPr lang="en-US" sz="14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(1:1)</a:t>
                      </a:r>
                      <a:endParaRPr lang="ru-RU" sz="14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Доломит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Смесь карбонатов  магния  и  кальция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строительстве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2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(CuOH)</a:t>
                      </a:r>
                      <a:r>
                        <a:rPr lang="en-US" sz="14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4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Малахит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Основной карбонат  меди  (</a:t>
                      </a: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II)</a:t>
                      </a:r>
                      <a:endParaRPr lang="ru-RU" sz="14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Поделки,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ювелирные 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украшения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4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Поташ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Карбонат  калия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Производство  стекла, керамики, цемента,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удобрение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Мел, мрамор, известняк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Карбонат  кальция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Производство  строительных 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материалов</a:t>
                      </a:r>
                      <a:endParaRPr lang="ru-RU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099576" y="1458914"/>
            <a:ext cx="4943475" cy="4954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Знаете ли вы, что…..?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апреля 1833 года в США была запатентована газированная содовая вода. Впервые газированный напиток был получен в 1767 году гениальным английским химиком Джозефом Пристли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 открыл одно из свойств диоксида углерода, с помощью которого и стало возможным производство газированной воды.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095" y="1458914"/>
            <a:ext cx="428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52" y="810838"/>
            <a:ext cx="10572749" cy="6067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газированной 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Газированную воду в бутылках обогащают СО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который очищает воду от микробов. Углекислый газ также способствует увеличению сроков хранения воды и играет роль консерванта. Наличие в напитке или воде двуокиси углерода как консерванта отмечается на этикетке кодом Е290.</a:t>
            </a:r>
          </a:p>
          <a:p>
            <a:pPr fontAlgn="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соединении углекислого газа с водой образуется угольная кислота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84865" y="908050"/>
            <a:ext cx="10061356" cy="5191125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Уголь – ценнейшее из полезных ископаемых, – ответил инженер, - и природа как будто решила доказать это, создав алмаз, ибо он, в сущности, не что иное, как кристаллический углерод. 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Ж.Верн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«Таинственный остров»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1145956" y="2907261"/>
            <a:ext cx="970121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вещество из перечисленных не относится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аллотропным модификациям углерода?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А) озон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Б) графит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В)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карбин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Г)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фуллерен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8108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9908" y="82253"/>
            <a:ext cx="8717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08" lvl="0" defTabSz="1951795">
              <a:spcBef>
                <a:spcPts val="244"/>
              </a:spcBef>
              <a:defRPr/>
            </a:pPr>
            <a:r>
              <a:rPr lang="ru-RU" sz="3600" b="1" kern="0" spc="10" dirty="0" smtClean="0">
                <a:solidFill>
                  <a:sysClr val="window" lastClr="FFFFFF"/>
                </a:solidFill>
                <a:latin typeface="Arial"/>
                <a:cs typeface="Arial"/>
              </a:rPr>
              <a:t>Повторение пройденного материала</a:t>
            </a:r>
            <a:endParaRPr lang="en-US" sz="3600" b="1" kern="0" spc="1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2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onixtour.com.ua/sites/all/themes/onix/images/emine/p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30189" y="2456287"/>
            <a:ext cx="4010019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1013" y="853021"/>
            <a:ext cx="10942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Здесь, среди миллионов кристаллов кальцита и арагонита человеку сложно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понять, какие 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силы природы смогли создать это каменное чудо.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2929" y="1513610"/>
            <a:ext cx="61373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Дождевая вода, просачиваясь через свод известняковой пещеры, растворяет в себе содержащийся в горной породе известняк. Разумеется, вода не стекает со свода пещеры ручьём, а очень медленно капает, настолько медленно, что часть её успевает испариться,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растворённый в ней известняк снова кристаллизуется в виде свисающих с потолка каменных «сосулек». Так образуются сталактиты.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Упавшие вниз капли известковой воды тоже испаряются, а растворённый в них известняк остаётся в месте падения капель, образуя вертикальные конусообразные наросты – сталагмиты.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53" y="-31546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49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93" y="771958"/>
            <a:ext cx="11038923" cy="106293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Установите соответствие между левыми и правыми частями уравнений</a:t>
            </a:r>
          </a:p>
        </p:txBody>
      </p:sp>
      <p:sp>
        <p:nvSpPr>
          <p:cNvPr id="4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6456040" y="1556792"/>
            <a:ext cx="4966464" cy="489654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правые части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+ 2CO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Ca(HC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2NaCI + 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ru-RU" dirty="0"/>
          </a:p>
          <a:p>
            <a:pPr>
              <a:buNone/>
              <a:defRPr/>
            </a:pPr>
            <a:endParaRPr lang="ru-RU" baseline="-25000" dirty="0"/>
          </a:p>
          <a:p>
            <a:pPr eaLnBrk="1" hangingPunct="1">
              <a:lnSpc>
                <a:spcPct val="90000"/>
              </a:lnSpc>
              <a:defRPr/>
            </a:pPr>
            <a:endParaRPr lang="ru-RU" baseline="-25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aseline="-25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5" name="Rectangle 5"/>
          <p:cNvSpPr txBox="1">
            <a:spLocks noRot="1" noChangeArrowheads="1"/>
          </p:cNvSpPr>
          <p:nvPr/>
        </p:nvSpPr>
        <p:spPr>
          <a:xfrm>
            <a:off x="1094282" y="1676401"/>
            <a:ext cx="4922343" cy="451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левые части уравнений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t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2KHCO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533400" indent="-533400">
              <a:buNone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t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2)CaCO</a:t>
            </a:r>
            <a:r>
              <a:rPr lang="en-US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533400" indent="-533400"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3)Na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+ 2HCI =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+CO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5)2KHCO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8108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89914" y="125627"/>
            <a:ext cx="5849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08" lvl="0" defTabSz="1951795">
              <a:spcBef>
                <a:spcPts val="244"/>
              </a:spcBef>
              <a:defRPr/>
            </a:pPr>
            <a:r>
              <a:rPr lang="ru-RU" sz="3600" b="1" kern="0" spc="10" dirty="0" smtClean="0">
                <a:solidFill>
                  <a:sysClr val="window" lastClr="FFFFFF"/>
                </a:solidFill>
                <a:latin typeface="Arial"/>
                <a:cs typeface="Arial"/>
              </a:rPr>
              <a:t>Задание на закрепление</a:t>
            </a:r>
            <a:endParaRPr lang="en-US" sz="3600" b="1" kern="0" spc="1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5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8381" y="1871086"/>
            <a:ext cx="10180508" cy="498691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§11 на стр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52-55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и упражнения 3-9 на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endParaRPr lang="uz-Cyrl-U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8003" y="116894"/>
            <a:ext cx="9211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08" lvl="0" defTabSz="1951795">
              <a:spcBef>
                <a:spcPts val="244"/>
              </a:spcBef>
              <a:defRPr/>
            </a:pPr>
            <a:r>
              <a:rPr lang="ru-RU" sz="3600" b="1" kern="0" spc="10" dirty="0" smtClean="0">
                <a:solidFill>
                  <a:sysClr val="window" lastClr="FFFFFF"/>
                </a:solidFill>
                <a:latin typeface="Arial"/>
                <a:cs typeface="Arial"/>
              </a:rPr>
              <a:t>Задание для самостоятельной работы</a:t>
            </a:r>
            <a:endParaRPr lang="en-US" sz="3600" b="1" kern="0" spc="1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0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85813" y="761673"/>
            <a:ext cx="10358437" cy="53848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.Между тем Рукодельница воротится, воду процедит, в кувшины нальет, да еще какая затейница: коли вода нечиста, так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свернёт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лист бумаги, положит в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неё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угольков да песку крупного насыплет, вставит ту бумагу в кувшин да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нальёт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неё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воды, а вода-то, знай проходит сквозь песок да сквозь уголья и капает в кувшин чистая, словно хрустальная. 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Русская народная сказка «Мороз Иванович»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942975" y="3586163"/>
            <a:ext cx="9715501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методы очистки использует Рукодельница?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А) фильтрование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Б) дистилляция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В) адсорбция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Г) кристаллизация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23259" y="826604"/>
            <a:ext cx="10322965" cy="5288337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Угарный газ! – вскричал Холмс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Подождите немного. Сейчас он уйдет.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  Заглянув в дверь, мы увидели, что комнату освещает только тусклое синее пламя, мерцающее в маленькой медной жаровне посредине… В раскрытую дверь тянуло страшным ядовитым чадом, от которого мы задыхались и кашляли.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А.К.Дойл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«Случай с переводчиком»</a:t>
            </a:r>
            <a:r>
              <a:rPr lang="ru-RU" sz="2000" dirty="0"/>
              <a:t> 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942975" y="3629025"/>
            <a:ext cx="10155949" cy="266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химические ошибки в прочитанном отрывке. Почему Холмс и его спутники не могли по описанным признакам определить присутствие угарного газа в помещении?</a:t>
            </a:r>
          </a:p>
          <a:p>
            <a:pPr marL="993775" indent="11113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угарный газ не имеет запаха</a:t>
            </a:r>
          </a:p>
          <a:p>
            <a:pPr marL="993775" indent="11113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угарный газ имеет приятный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запах</a:t>
            </a:r>
          </a:p>
          <a:p>
            <a:pPr marL="993775" indent="11113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при отравлении угарным газом человек не кашляет</a:t>
            </a:r>
          </a:p>
          <a:p>
            <a:pPr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108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" y="642938"/>
            <a:ext cx="10572749" cy="7747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Угольная кислота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7" y="1214422"/>
            <a:ext cx="10387013" cy="5286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Химическая формула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</a:p>
          <a:p>
            <a:pPr marL="0" indent="0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Структурная формула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– все связи ковалентные полярные 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5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Кислота слабая, существует только в водном растворе, очень непрочная, разлагается на углекислый газ и воду:</a:t>
            </a: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+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↔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ионных уравнениях записываем </a:t>
            </a:r>
          </a:p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↔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</p:txBody>
      </p:sp>
      <p:pic>
        <p:nvPicPr>
          <p:cNvPr id="1026" name="Рисунок 4" descr="https://sites.google.com/site/himulacom/_/rsrc/1315460264293/zvonok-na-urok/9-klass---vtoroj-god-obucenia/urok-no40-uglekislyj-gaz-ugolnaa-kislota-i-ee-soli/img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788" y="2330220"/>
            <a:ext cx="2007410" cy="95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53" y="-66308"/>
            <a:ext cx="12199153" cy="810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32643" y="15945"/>
            <a:ext cx="4333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08" lvl="0" defTabSz="1951795">
              <a:spcBef>
                <a:spcPts val="244"/>
              </a:spcBef>
              <a:defRPr/>
            </a:pPr>
            <a:r>
              <a:rPr lang="ru-RU" sz="3600" b="1" kern="0" spc="10" dirty="0" smtClean="0">
                <a:solidFill>
                  <a:sysClr val="window" lastClr="FFFFFF"/>
                </a:solidFill>
                <a:latin typeface="Arial"/>
                <a:cs typeface="Arial"/>
              </a:rPr>
              <a:t>Угольная кислота</a:t>
            </a:r>
            <a:endParaRPr lang="en-US" sz="3600" b="1" kern="0" spc="1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8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0150" y="1142999"/>
            <a:ext cx="8700595" cy="5330825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800" dirty="0"/>
              <a:t>Угольная кислота незначительно </a:t>
            </a:r>
            <a:r>
              <a:rPr lang="ru-RU" sz="2800" dirty="0" err="1"/>
              <a:t>диссоциирует</a:t>
            </a:r>
            <a:r>
              <a:rPr lang="ru-RU" sz="2800" dirty="0"/>
              <a:t> на ионы и относится к очень слабым </a:t>
            </a:r>
            <a:r>
              <a:rPr lang="ru-RU" sz="2800" dirty="0" smtClean="0"/>
              <a:t>электролитам:</a:t>
            </a:r>
            <a:endParaRPr lang="ru-RU" sz="2800" dirty="0"/>
          </a:p>
          <a:p>
            <a:pPr marL="457200" indent="-457200" algn="just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↔ H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n-US" sz="2800" dirty="0">
                <a:latin typeface="Times New Roman"/>
                <a:cs typeface="Times New Roman"/>
              </a:rPr>
              <a:t> + HCO</a:t>
            </a:r>
            <a:r>
              <a:rPr lang="en-US" sz="2800" baseline="-25000" dirty="0">
                <a:latin typeface="Times New Roman"/>
                <a:cs typeface="Times New Roman"/>
              </a:rPr>
              <a:t>3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</a:p>
          <a:p>
            <a:pPr marL="457200" indent="-457200" algn="just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en-US" sz="2800" dirty="0">
                <a:latin typeface="Times New Roman"/>
                <a:cs typeface="Times New Roman"/>
              </a:rPr>
              <a:t>HCO</a:t>
            </a:r>
            <a:r>
              <a:rPr lang="en-US" sz="2800" baseline="-25000" dirty="0">
                <a:latin typeface="Times New Roman"/>
                <a:cs typeface="Times New Roman"/>
              </a:rPr>
              <a:t>3</a:t>
            </a:r>
            <a:r>
              <a:rPr lang="en-US" sz="2800" baseline="30000" dirty="0">
                <a:latin typeface="Times New Roman"/>
                <a:cs typeface="Times New Roman"/>
              </a:rPr>
              <a:t>-  </a:t>
            </a:r>
            <a:r>
              <a:rPr lang="en-US" sz="2800" dirty="0">
                <a:latin typeface="Times New Roman"/>
                <a:cs typeface="Times New Roman"/>
              </a:rPr>
              <a:t>↔ H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n-US" sz="2800" dirty="0">
                <a:latin typeface="Times New Roman"/>
                <a:cs typeface="Times New Roman"/>
              </a:rPr>
              <a:t> + CO</a:t>
            </a:r>
            <a:r>
              <a:rPr lang="en-US" sz="2800" baseline="-25000" dirty="0">
                <a:latin typeface="Times New Roman"/>
                <a:cs typeface="Times New Roman"/>
              </a:rPr>
              <a:t>3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 algn="just" fontAlgn="auto">
              <a:spcAft>
                <a:spcPts val="0"/>
              </a:spcAft>
              <a:buNone/>
              <a:defRPr/>
            </a:pPr>
            <a:endParaRPr lang="ru-RU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57200" indent="-457200" algn="just" fontAlgn="auto"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Вторая  стадия </a:t>
            </a:r>
            <a:r>
              <a:rPr lang="ru-RU" sz="2800" dirty="0" smtClean="0">
                <a:solidFill>
                  <a:srgbClr val="FF0000"/>
                </a:solidFill>
              </a:rPr>
              <a:t>практически </a:t>
            </a:r>
            <a:r>
              <a:rPr lang="ru-RU" sz="2800" dirty="0">
                <a:solidFill>
                  <a:srgbClr val="FF0000"/>
                </a:solidFill>
              </a:rPr>
              <a:t>не </a:t>
            </a:r>
            <a:r>
              <a:rPr lang="ru-RU" sz="2800" dirty="0" smtClean="0">
                <a:solidFill>
                  <a:srgbClr val="FF0000"/>
                </a:solidFill>
              </a:rPr>
              <a:t>идет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4579" name="Picture 2" descr="C:\Users\Hairullina\Pictures\chemical_reaction_wapday-co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2" y="2148680"/>
            <a:ext cx="18288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64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2"/>
          <a:stretch>
            <a:fillRect/>
          </a:stretch>
        </p:blipFill>
        <p:spPr bwMode="auto">
          <a:xfrm>
            <a:off x="1524000" y="2636838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74825" y="1093789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cs typeface="Arial" panose="020B0604020202020204" pitchFamily="34" charset="0"/>
              </a:rPr>
              <a:t>В водных растворах карбонаты и гидрокарбонаты подвергаются гидролизу по аниону: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4"/>
          <p:cNvSpPr>
            <a:spLocks noGrp="1"/>
          </p:cNvSpPr>
          <p:nvPr>
            <p:ph idx="1"/>
          </p:nvPr>
        </p:nvSpPr>
        <p:spPr>
          <a:xfrm>
            <a:off x="1214439" y="914399"/>
            <a:ext cx="9901236" cy="55594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uz-Cyrl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Угольная кислота обладает свойствами, характерными для кислот</a:t>
            </a:r>
          </a:p>
          <a:p>
            <a:pPr marL="0" indent="0" algn="ctr">
              <a:buNone/>
            </a:pPr>
            <a:endParaRPr lang="ru-RU" altLang="uz-Cyrl-UZ" dirty="0" smtClean="0"/>
          </a:p>
          <a:p>
            <a:pPr marL="0" indent="0" algn="ctr">
              <a:buNone/>
            </a:pPr>
            <a:endParaRPr lang="ru-RU" altLang="uz-Cyrl-UZ" dirty="0" smtClean="0"/>
          </a:p>
          <a:p>
            <a:pPr marL="0" indent="0" algn="ctr">
              <a:buNone/>
            </a:pPr>
            <a:endParaRPr lang="ru-RU" altLang="uz-Cyrl-UZ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24376" y="3714750"/>
            <a:ext cx="30718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Schoolbook"/>
              </a:rPr>
              <a:t>УГОЛЬНАЯ КИСЛОТА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2024064" y="1643063"/>
            <a:ext cx="3571875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entury Schoolbook"/>
              </a:rPr>
              <a:t>Изменяет окраску индикаторов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6524625" y="1571626"/>
            <a:ext cx="3500438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entury Schoolbook"/>
              </a:rPr>
              <a:t>С основаниями</a:t>
            </a:r>
          </a:p>
        </p:txBody>
      </p:sp>
      <p:sp>
        <p:nvSpPr>
          <p:cNvPr id="9" name="Овал 8"/>
          <p:cNvSpPr/>
          <p:nvPr/>
        </p:nvSpPr>
        <p:spPr>
          <a:xfrm>
            <a:off x="4310063" y="5357814"/>
            <a:ext cx="3643312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entury Schoolbook"/>
              </a:rPr>
              <a:t>С солями</a:t>
            </a:r>
          </a:p>
        </p:txBody>
      </p:sp>
      <p:sp>
        <p:nvSpPr>
          <p:cNvPr id="10" name="Стрелка вниз 9"/>
          <p:cNvSpPr/>
          <p:nvPr/>
        </p:nvSpPr>
        <p:spPr>
          <a:xfrm rot="13742535">
            <a:off x="6540501" y="2930526"/>
            <a:ext cx="714375" cy="727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8425180">
            <a:off x="5026026" y="2932113"/>
            <a:ext cx="714375" cy="709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738814" y="4572001"/>
            <a:ext cx="714375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School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19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5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" y="810837"/>
            <a:ext cx="10572749" cy="646487"/>
          </a:xfrm>
        </p:spPr>
        <p:txBody>
          <a:bodyPr/>
          <a:lstStyle/>
          <a:p>
            <a:r>
              <a:rPr lang="ru-RU" dirty="0" smtClean="0"/>
              <a:t>Угольная кислота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2920" y="1600203"/>
            <a:ext cx="983177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Двухосновная, образует соли: 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карбонаты (ионы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кислые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гидрокарбонаты (ионы Н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f9e77d79c77f6f96e44317bb0afbf44899f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Ppt0000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854</Words>
  <Application>Microsoft Office PowerPoint</Application>
  <PresentationFormat>Широкоэкранный</PresentationFormat>
  <Paragraphs>181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Times New Roman</vt:lpstr>
      <vt:lpstr>Verdana</vt:lpstr>
      <vt:lpstr>Wingdings</vt:lpstr>
      <vt:lpstr>Ppt0000003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Угольная кислота </vt:lpstr>
      <vt:lpstr>Презентация PowerPoint</vt:lpstr>
      <vt:lpstr>Презентация PowerPoint</vt:lpstr>
      <vt:lpstr>Презентация PowerPoint</vt:lpstr>
      <vt:lpstr>Угольная кислота </vt:lpstr>
      <vt:lpstr>Соли угольной кислоты</vt:lpstr>
      <vt:lpstr>Презентация PowerPoint</vt:lpstr>
      <vt:lpstr>Презентация PowerPoint</vt:lpstr>
      <vt:lpstr>Химические свойства карбонатов и гидрокарбонатов</vt:lpstr>
      <vt:lpstr>Презентация PowerPoint</vt:lpstr>
      <vt:lpstr>Презентация PowerPoint</vt:lpstr>
      <vt:lpstr>Презентация PowerPoint</vt:lpstr>
      <vt:lpstr>Применение солей угольной кислоты </vt:lpstr>
      <vt:lpstr>Презентация PowerPoint</vt:lpstr>
      <vt:lpstr>Состав газированной воды</vt:lpstr>
      <vt:lpstr>Презентация PowerPoint</vt:lpstr>
      <vt:lpstr>Установите соответствие между левыми и правыми частями уравнений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Заманбеков</dc:creator>
  <cp:lastModifiedBy>Закирова Ф.М</cp:lastModifiedBy>
  <cp:revision>17</cp:revision>
  <dcterms:created xsi:type="dcterms:W3CDTF">2020-10-18T15:57:34Z</dcterms:created>
  <dcterms:modified xsi:type="dcterms:W3CDTF">2020-10-27T18:09:49Z</dcterms:modified>
</cp:coreProperties>
</file>