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0" r:id="rId3"/>
    <p:sldId id="260" r:id="rId4"/>
    <p:sldId id="258" r:id="rId5"/>
    <p:sldId id="267" r:id="rId6"/>
    <p:sldId id="259" r:id="rId7"/>
    <p:sldId id="268" r:id="rId8"/>
    <p:sldId id="262" r:id="rId9"/>
    <p:sldId id="278" r:id="rId10"/>
    <p:sldId id="269" r:id="rId11"/>
    <p:sldId id="279" r:id="rId12"/>
    <p:sldId id="270" r:id="rId13"/>
    <p:sldId id="261" r:id="rId14"/>
    <p:sldId id="271" r:id="rId15"/>
    <p:sldId id="272" r:id="rId16"/>
    <p:sldId id="263" r:id="rId17"/>
    <p:sldId id="274" r:id="rId18"/>
    <p:sldId id="273" r:id="rId19"/>
    <p:sldId id="275" r:id="rId20"/>
    <p:sldId id="276" r:id="rId21"/>
    <p:sldId id="277" r:id="rId22"/>
    <p:sldId id="281" r:id="rId23"/>
    <p:sldId id="257" r:id="rId24"/>
    <p:sldId id="282" r:id="rId25"/>
    <p:sldId id="266" r:id="rId26"/>
  </p:sldIdLst>
  <p:sldSz cx="12192000" cy="6858000"/>
  <p:notesSz cx="6858000" cy="9144000"/>
  <p:custDataLst>
    <p:tags r:id="rId27"/>
  </p:custDataLst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audio" Target="../media/audio1.wav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audio" Target="../media/audio1.wav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audio" Target="../media/audio1.wav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audio" Target="../media/audio1.wav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13" y="1285861"/>
            <a:ext cx="103632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720" y="357187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E19F-EB3C-4C70-8AAC-30133F927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EEAD-0DB7-4AF1-82A6-999A28B690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FA6-BBE7-4D72-9462-5AB7531BB4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CFDCE-A759-43C5-9CA3-6CBFBEBE7D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9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014A-27B5-4A85-8A13-794C570FF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CB1-662E-4ED8-AD6D-94F730E67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921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043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9903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8634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2142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6558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F6FD-DC1D-4B80-9666-91B8D251CD90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2B4AC-905A-4859-9DE9-A124141FB51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5630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2967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2FFA-326F-42EC-BCF8-11F013DDA0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9BDD-0D05-4D5E-8477-6A160B0A1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1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849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541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0167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6331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8193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5881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540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5838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EA1DB-663F-4619-8F45-BD8BA4A7E9BD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28166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242" y="274563"/>
            <a:ext cx="10973517" cy="5851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z-Cyrl-UZ" altLang="uz-Cyrl-U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z-Cyrl-UZ" altLang="uz-Cyrl-U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83F2-C1D2-4E4D-B2C3-19A92907B3C9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90460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00990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33C1-9D53-47EF-9CE1-17E065297C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DE7B-C10B-408E-87D9-0315AFA2CC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5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7"/>
            <a:ext cx="10363202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7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43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0CC0B-09D4-46B9-B9F9-4CEE87835FE9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034460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7"/>
            <a:ext cx="10363202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7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702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13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B1EC-41F1-47EC-84D1-222F3021F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193A-BA0D-44FE-8F0B-8EA0CDF0E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13" y="1535113"/>
            <a:ext cx="513930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13" y="2174875"/>
            <a:ext cx="513930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14142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1414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6A30-B800-4D2C-A19A-4D6AAAA8B9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C673-31CC-48B7-B510-4F5C435C5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8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357166"/>
            <a:ext cx="10572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937C-D4FA-4F98-85F2-6102326805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E0CCA-0294-490B-92AA-C1FCED91F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389A-68C7-4EFB-AAD1-8847299D9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8BF7D-D2C9-4829-BAAB-BA7E9A8DDE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3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5" y="714356"/>
            <a:ext cx="3763471" cy="72074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14359"/>
            <a:ext cx="6568053" cy="54118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15" y="1500177"/>
            <a:ext cx="3763471" cy="462598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96B0-846A-47A6-898F-ED81B319B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E413-BE45-47A0-AB92-6F1079FB96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57234"/>
            <a:ext cx="73152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99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5567-768F-4E4B-84C6-01F98F9E8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28A4-D87C-4A92-8CD7-3DD6061B41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9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2" y="274638"/>
            <a:ext cx="105727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1" y="1600203"/>
            <a:ext cx="10477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77CFA-DCB8-4298-AB60-0226525308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5F600-13E9-424D-93AE-973F83E49D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65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660" r:id="rId3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ews-mining.ru/userfiles/news/1189_zafiksirovana_rekordnaya_ko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CER-3613LC\&#1056;&#1072;&#1073;&#1086;&#1095;&#1080;&#1081;%20&#1089;&#1090;&#1086;&#1083;\&#1061;&#1080;&#1084;&#1080;&#1103;%20&#1101;&#1083;&#1077;&#1084;&#1077;&#1085;&#1090;&#1086;&#1074;2\&#1059;&#1075;&#1083;&#1077;&#1088;&#1086;&#1076;%20&#1080;%20&#1077;&#1075;&#1086;%20&#1089;&#1086;&#1077;&#1076;&#1080;&#1085;&#1077;&#1085;&#1080;&#1103;\&#1057;&#1054;2%20&#1089;%20&#1080;&#1079;&#1074;.&#1074;.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space_-_just_blue_radio_edit_(zaycev.net).mp3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ntext.crimea.ua/static/media/publications/22635/boyut98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hyperlink" Target="http://svit24.net/images/stories/articles/2013/Events/01-2013/01/ygarnuj_gaz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3175" y="0"/>
            <a:ext cx="12188825" cy="1954213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2147483646 h 1021080"/>
              <a:gd name="T6" fmla="*/ 2147483646 w 5760085"/>
              <a:gd name="T7" fmla="*/ 2147483646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object 9"/>
          <p:cNvSpPr>
            <a:spLocks/>
          </p:cNvSpPr>
          <p:nvPr/>
        </p:nvSpPr>
        <p:spPr bwMode="auto">
          <a:xfrm>
            <a:off x="9959975" y="350838"/>
            <a:ext cx="1630363" cy="936625"/>
          </a:xfrm>
          <a:custGeom>
            <a:avLst/>
            <a:gdLst>
              <a:gd name="T0" fmla="*/ 2147483646 w 603885"/>
              <a:gd name="T1" fmla="*/ 0 h 603885"/>
              <a:gd name="T2" fmla="*/ 0 w 603885"/>
              <a:gd name="T3" fmla="*/ 0 h 603885"/>
              <a:gd name="T4" fmla="*/ 0 w 603885"/>
              <a:gd name="T5" fmla="*/ 1256155184 h 603885"/>
              <a:gd name="T6" fmla="*/ 2147483646 w 603885"/>
              <a:gd name="T7" fmla="*/ 1256155184 h 603885"/>
              <a:gd name="T8" fmla="*/ 214748364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59975" y="315913"/>
            <a:ext cx="1585913" cy="1057275"/>
          </a:xfrm>
          <a:prstGeom prst="rect">
            <a:avLst/>
          </a:prstGeom>
        </p:spPr>
        <p:txBody>
          <a:bodyPr lIns="0" tIns="33836" rIns="0" bIns="0">
            <a:spAutoFit/>
          </a:bodyPr>
          <a:lstStyle/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</a:p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класс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3503613" y="668338"/>
            <a:ext cx="6316662" cy="852487"/>
          </a:xfrm>
          <a:prstGeom prst="rect">
            <a:avLst/>
          </a:prstGeom>
        </p:spPr>
        <p:txBody>
          <a:bodyPr lIns="0" tIns="31172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108" marR="0" lvl="0" indent="0" algn="l" defTabSz="1951795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6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Химия</a:t>
            </a:r>
            <a:endParaRPr kumimoji="0" lang="en-US" sz="5336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198" name="object 4"/>
          <p:cNvSpPr txBox="1">
            <a:spLocks noChangeArrowheads="1"/>
          </p:cNvSpPr>
          <p:nvPr/>
        </p:nvSpPr>
        <p:spPr bwMode="auto">
          <a:xfrm>
            <a:off x="1156359" y="2622551"/>
            <a:ext cx="7967004" cy="2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42" rIns="0" bIns="0">
            <a:spAutoFit/>
          </a:bodyPr>
          <a:lstStyle>
            <a:lvl1pPr marL="17463"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kumimoji="0" lang="ru-RU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Тема: </a:t>
            </a:r>
            <a:endParaRPr kumimoji="0" lang="en-US" altLang="uk-UA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Важнейшие соединения 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endParaRPr kumimoji="0" lang="uz-Latn-UZ" altLang="uz-Cyrl-UZ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>
            <a:extLst/>
          </p:cNvPr>
          <p:cNvSpPr/>
          <p:nvPr/>
        </p:nvSpPr>
        <p:spPr>
          <a:xfrm>
            <a:off x="501650" y="2717800"/>
            <a:ext cx="485775" cy="16843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marL="0" marR="0" lvl="0" indent="0" algn="l" defTabSz="109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23363" y="5554663"/>
            <a:ext cx="814387" cy="619125"/>
          </a:xfrm>
          <a:prstGeom prst="roundRect">
            <a:avLst>
              <a:gd name="adj" fmla="val 42615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51" tIns="46027" rIns="92051" bIns="46027" anchor="ctr"/>
          <a:lstStyle/>
          <a:p>
            <a:pPr marL="0" marR="0" lvl="0" indent="0" algn="ctr" defTabSz="1096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501650" y="4841875"/>
            <a:ext cx="485775" cy="15446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marL="0" marR="0" lvl="0" indent="0" algn="l" defTabSz="1181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863" y="3023394"/>
            <a:ext cx="2847975" cy="1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_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b="6908"/>
          <a:stretch>
            <a:fillRect/>
          </a:stretch>
        </p:blipFill>
        <p:spPr bwMode="auto">
          <a:xfrm>
            <a:off x="1992313" y="1010862"/>
            <a:ext cx="8351837" cy="51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8_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8" b="74792"/>
          <a:stretch>
            <a:fillRect/>
          </a:stretch>
        </p:blipFill>
        <p:spPr bwMode="auto">
          <a:xfrm>
            <a:off x="1992313" y="4371975"/>
            <a:ext cx="38782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50" y="14287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7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263" y="810838"/>
            <a:ext cx="100313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угарного газа на живые организмы</a:t>
            </a:r>
            <a:r>
              <a:rPr lang="ru-RU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Угарный газ опасен, потому что он лишает возможности кровь нести кислород к жизненно важным органам, таким как сердце и мозг. Угарный газ объединяется с гемоглобином, который переносит кислород к клеткам организма, в следствии чего тот становится непригодным для транспортировки кислорода. В зависимости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вдыхаемого количества, угарный газ ухудшает координацию, обостряет сердечно-сосудистые заболевания и вызывает усталость, головную боль, слабость, Влияние угарного газа на здоровье человека зависит от его концентрации и времени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воздействия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организм. Концентрация угарного газа в воздухе более 0,1% приводит к смерти в течение одного часа, а концентрация более 1,2% в течении трех минут.</a:t>
            </a:r>
            <a:endParaRPr lang="uz-Cyrl-U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9" y="1589928"/>
            <a:ext cx="896461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2881312" y="864440"/>
            <a:ext cx="6429375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Применение  СО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810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700" y="4777521"/>
            <a:ext cx="10315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Главным образом угарный газ применяют, как горючий газ в смеси с азотом, так называемый генераторный или воздушный газ, или же в смеси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водородом водяной газ. В металлургии для восстановления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 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руд</a:t>
            </a:r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5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0764" y="882900"/>
            <a:ext cx="6219732" cy="96087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Степень окисления +4</a:t>
            </a:r>
          </a:p>
        </p:txBody>
      </p:sp>
      <p:sp>
        <p:nvSpPr>
          <p:cNvPr id="3" name="Овал 2"/>
          <p:cNvSpPr/>
          <p:nvPr/>
        </p:nvSpPr>
        <p:spPr>
          <a:xfrm>
            <a:off x="3797966" y="4457551"/>
            <a:ext cx="3941108" cy="157163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2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ru-RU" sz="32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угольная кислота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905388" y="1915835"/>
            <a:ext cx="169122" cy="25673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993871" y="4405744"/>
            <a:ext cx="4011412" cy="163788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Соли угольной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кислоты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" y="4405744"/>
            <a:ext cx="3595196" cy="12676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en-US" sz="3200" b="1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углекислый газ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90630" y="1843773"/>
            <a:ext cx="1866410" cy="24696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81932" y="1843773"/>
            <a:ext cx="1403035" cy="25417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news-mining.ru/userfiles/news/1189_zafiksirovana_rekordnaya_ko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07" y="1270826"/>
            <a:ext cx="2554867" cy="1935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66" y="0"/>
            <a:ext cx="12199153" cy="8108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64742" y="92445"/>
            <a:ext cx="3808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Углекислый </a:t>
            </a:r>
            <a:r>
              <a:rPr lang="ru-RU" sz="3600" b="1" kern="0" spc="10" dirty="0">
                <a:solidFill>
                  <a:sysClr val="window" lastClr="FFFFFF"/>
                </a:solidFill>
                <a:latin typeface="Arial"/>
                <a:cs typeface="Arial"/>
              </a:rPr>
              <a:t>газ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28713" y="529381"/>
            <a:ext cx="99869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без цвета и 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запаха, тяжелее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воздуха; 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твёрдый CO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называется "сухой лёд"); не поддерживает горение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Углекислый газ имеет следующие электронную и структурную формулы - 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O=C=O</a:t>
            </a:r>
            <a:endParaRPr lang="ru-RU" altLang="uz-Cyrl-U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altLang="uz-Cyrl-UZ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кислотный оксид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ему соответствует двухосновная угольная кислота.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Растворение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оксида углерода (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обратимый процесс:</a:t>
            </a:r>
            <a:endParaRPr lang="en-US" altLang="uz-Cyrl-U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ru-RU" altLang="uz-Cyrl-UZ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baseline="-25000" dirty="0">
              <a:solidFill>
                <a:srgbClr val="009D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углекислого газа не характерны ни окислительные, </a:t>
            </a:r>
            <a:r>
              <a:rPr lang="en-US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восстановительные свойства, хотя некоторые наиболее активные металлы горят в оксиде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altLang="uz-Cyrl-UZ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57" y="1825027"/>
            <a:ext cx="8396287" cy="46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47056" y="902434"/>
            <a:ext cx="849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cs typeface="Arial" panose="020B0604020202020204" pitchFamily="34" charset="0"/>
              </a:rPr>
              <a:t>Являясь кислотным оксидом, СО</a:t>
            </a:r>
            <a:r>
              <a:rPr lang="ru-RU" altLang="uz-Cyrl-UZ" sz="24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prstClr val="black"/>
                </a:solidFill>
                <a:cs typeface="Arial" panose="020B0604020202020204" pitchFamily="34" charset="0"/>
              </a:rPr>
              <a:t> проявляет характерные свойства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20457" y="894312"/>
            <a:ext cx="8143932" cy="104652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Химические свойства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800" b="1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кислотный оксид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37855" y="2024312"/>
            <a:ext cx="9268689" cy="416866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.Реагирует с водой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= H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.Реагирует с основными оксидами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CaCO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Реагирует с щелочами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+ 2KOH = K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4.Реагирует с углеродом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26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C = 2CO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8_3_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3197" r="5402" b="26730"/>
          <a:stretch>
            <a:fillRect/>
          </a:stretch>
        </p:blipFill>
        <p:spPr bwMode="auto">
          <a:xfrm>
            <a:off x="2825751" y="834200"/>
            <a:ext cx="6911975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-37726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  <p:pic>
        <p:nvPicPr>
          <p:cNvPr id="16386" name="Picture 2" descr="8_3_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r="5266"/>
          <a:stretch>
            <a:fillRect/>
          </a:stretch>
        </p:blipFill>
        <p:spPr bwMode="auto">
          <a:xfrm>
            <a:off x="1828800" y="353635"/>
            <a:ext cx="8782049" cy="592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5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43001" y="1606550"/>
            <a:ext cx="877252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лаборатории оксид углерода (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получают взаимодействием карбоната кальция (мел, мрамор)</a:t>
            </a:r>
            <a:b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соляной кислотой в аппаратах </a:t>
            </a:r>
            <a:r>
              <a:rPr lang="ru-RU" altLang="uz-Cyrl-UZ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Киппа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uz-Cyrl-U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uz-Cyrl-U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altLang="uz-Cyrl-U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ru-RU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uz-Cyrl-U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ru-RU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baseline="-25000" dirty="0">
              <a:solidFill>
                <a:srgbClr val="009D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промышленности этот оксид получают сжиганием угля и при обжиге известняка: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uz-Cyrl-U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US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CO</a:t>
            </a:r>
            <a:r>
              <a:rPr lang="en-US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altLang="uz-Cyrl-U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uz-Cyrl-U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uz-Cyrl-UZ" sz="2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uz-Cyrl-UZ" sz="2400" b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медленном окислении в биохимических процессах (дыхание, гниение, брожение)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85626" y="842588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800" b="1" dirty="0">
                <a:solidFill>
                  <a:srgbClr val="006600"/>
                </a:solidFill>
                <a:cs typeface="Arial" panose="020B0604020202020204" pitchFamily="34" charset="0"/>
              </a:rPr>
              <a:t>Получение СО</a:t>
            </a:r>
            <a:r>
              <a:rPr lang="ru-RU" altLang="uz-Cyrl-UZ" sz="2800" b="1" baseline="-25000" dirty="0">
                <a:solidFill>
                  <a:srgbClr val="006600"/>
                </a:solidFill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436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8" y="985286"/>
            <a:ext cx="2390120" cy="29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Hairullina\Pictures\056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164990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7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78594"/>
            <a:ext cx="10687050" cy="5843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55699" y="810838"/>
            <a:ext cx="1014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 СО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известковой водой (помутнение раствора из-за образования осадка СаСО</a:t>
            </a:r>
            <a:r>
              <a:rPr lang="ru-RU" altLang="uz-Cyrl-UZ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является </a:t>
            </a:r>
            <a:r>
              <a:rPr lang="ru-RU" altLang="uz-Cyrl-U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качественной реакцией.</a:t>
            </a:r>
          </a:p>
        </p:txBody>
      </p:sp>
      <p:pic>
        <p:nvPicPr>
          <p:cNvPr id="19459" name="Picture 6" descr="f63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9" b="12637"/>
          <a:stretch>
            <a:fillRect/>
          </a:stretch>
        </p:blipFill>
        <p:spPr bwMode="auto">
          <a:xfrm>
            <a:off x="2343149" y="5357814"/>
            <a:ext cx="7670525" cy="10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СО2 с изв.в.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2" y="1859208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3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8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171700" y="8108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СО</a:t>
            </a:r>
            <a:r>
              <a:rPr lang="ru-RU" altLang="uz-Cyrl-UZ" sz="2400" b="1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483" name="Picture 2" descr="http://festival.1september.ru/articles/616877/presentation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85888"/>
            <a:ext cx="8115300" cy="46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774825" y="981075"/>
            <a:ext cx="8642350" cy="0"/>
          </a:xfrm>
          <a:prstGeom prst="line">
            <a:avLst/>
          </a:prstGeom>
          <a:noFill/>
          <a:ln w="63500">
            <a:solidFill>
              <a:srgbClr val="0066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z-Cyrl-U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774825" y="1989138"/>
            <a:ext cx="1657350" cy="0"/>
          </a:xfrm>
          <a:prstGeom prst="line">
            <a:avLst/>
          </a:prstGeom>
          <a:noFill/>
          <a:ln w="63500">
            <a:solidFill>
              <a:srgbClr val="0066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z-Cyrl-U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2260600" y="1202930"/>
            <a:ext cx="2952750" cy="49291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srgbClr val="000000"/>
                </a:solidFill>
              </a:rPr>
              <a:t>Оксид углерода (</a:t>
            </a:r>
            <a:r>
              <a:rPr lang="en-US" altLang="uz-Cyrl-U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II</a:t>
            </a:r>
            <a:r>
              <a:rPr lang="ru-RU" altLang="uz-Cyrl-U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uz-Cyrl-UZ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6715126" y="1232695"/>
            <a:ext cx="3354388" cy="46315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srgbClr val="000000"/>
                </a:solidFill>
              </a:rPr>
              <a:t>Оксид углерода (</a:t>
            </a:r>
            <a:r>
              <a:rPr lang="en-US" altLang="uz-Cyrl-U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uz-Cyrl-UZ" sz="2400" b="1" dirty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ru-RU" altLang="uz-Cyrl-U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uz-Cyrl-UZ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774825" y="1770461"/>
            <a:ext cx="8642350" cy="0"/>
          </a:xfrm>
          <a:prstGeom prst="line">
            <a:avLst/>
          </a:prstGeom>
          <a:noFill/>
          <a:ln w="12700">
            <a:solidFill>
              <a:srgbClr val="0066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z-Cyrl-U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000125" y="1989138"/>
            <a:ext cx="522049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b="1" dirty="0">
                <a:solidFill>
                  <a:srgbClr val="000000"/>
                </a:solidFill>
              </a:rPr>
              <a:t>      </a:t>
            </a:r>
            <a:r>
              <a:rPr lang="ru-RU" altLang="uz-Cyrl-UZ" sz="2000" b="1" dirty="0">
                <a:solidFill>
                  <a:srgbClr val="FF0000"/>
                </a:solidFill>
              </a:rPr>
              <a:t>ЯД!</a:t>
            </a:r>
            <a:r>
              <a:rPr lang="ru-RU" altLang="uz-Cyrl-UZ" sz="2000" b="1" dirty="0">
                <a:solidFill>
                  <a:srgbClr val="000000"/>
                </a:solidFill>
              </a:rPr>
              <a:t>   Он соединяется с </a:t>
            </a:r>
            <a:r>
              <a:rPr lang="ru-RU" altLang="uz-Cyrl-UZ" sz="2000" b="1" u="sng" dirty="0">
                <a:solidFill>
                  <a:srgbClr val="000000"/>
                </a:solidFill>
              </a:rPr>
              <a:t>гемоглобином</a:t>
            </a:r>
            <a:r>
              <a:rPr lang="ru-RU" altLang="uz-Cyrl-UZ" sz="2000" b="1" dirty="0">
                <a:solidFill>
                  <a:srgbClr val="000000"/>
                </a:solidFill>
              </a:rPr>
              <a:t>, нарушая тканевое </a:t>
            </a:r>
            <a:r>
              <a:rPr lang="ru-RU" altLang="uz-Cyrl-UZ" sz="2000" b="1" u="sng" dirty="0">
                <a:solidFill>
                  <a:srgbClr val="000000"/>
                </a:solidFill>
              </a:rPr>
              <a:t>дыхание</a:t>
            </a:r>
            <a:r>
              <a:rPr lang="ru-RU" altLang="uz-Cyrl-UZ" sz="2000" b="1" dirty="0">
                <a:solidFill>
                  <a:srgbClr val="000000"/>
                </a:solidFill>
              </a:rPr>
              <a:t>  и вызывая кислородное голодание </a:t>
            </a:r>
            <a:r>
              <a:rPr lang="ru-RU" altLang="uz-Cyrl-UZ" sz="2000" b="1" u="sng" dirty="0">
                <a:solidFill>
                  <a:srgbClr val="000000"/>
                </a:solidFill>
              </a:rPr>
              <a:t>тканей</a:t>
            </a:r>
            <a:r>
              <a:rPr lang="ru-RU" altLang="uz-Cyrl-UZ" sz="2000" b="1" dirty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sz="2000" b="1" i="1" dirty="0">
                <a:solidFill>
                  <a:srgbClr val="FF0000"/>
                </a:solidFill>
              </a:rPr>
              <a:t>Физиологическое воздействие на человека: </a:t>
            </a:r>
            <a:r>
              <a:rPr lang="ru-RU" altLang="uz-Cyrl-UZ" sz="2000" b="1" i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0,01 - до 480 мин. - слабая                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 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                        головная боль; </a:t>
            </a:r>
            <a:br>
              <a:rPr lang="ru-RU" altLang="uz-Cyrl-UZ" sz="2000" b="1" dirty="0" smtClean="0">
                <a:solidFill>
                  <a:srgbClr val="000000"/>
                </a:solidFill>
              </a:rPr>
            </a:br>
            <a:r>
              <a:rPr lang="ru-RU" altLang="uz-Cyrl-UZ" sz="2000" b="1" dirty="0" smtClean="0">
                <a:solidFill>
                  <a:srgbClr val="000000"/>
                </a:solidFill>
              </a:rPr>
              <a:t>0,05 - до 60 мин. - тошнота,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     .  . .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      усиленное сердцебиение; </a:t>
            </a:r>
            <a:br>
              <a:rPr lang="ru-RU" altLang="uz-Cyrl-UZ" sz="2000" b="1" dirty="0" smtClean="0">
                <a:solidFill>
                  <a:srgbClr val="000000"/>
                </a:solidFill>
              </a:rPr>
            </a:br>
            <a:r>
              <a:rPr lang="ru-RU" altLang="uz-Cyrl-UZ" sz="2000" b="1" dirty="0" smtClean="0">
                <a:solidFill>
                  <a:srgbClr val="000000"/>
                </a:solidFill>
              </a:rPr>
              <a:t>0,1 - до 60 мин. - рвота, потеря     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                                   сознания; </a:t>
            </a:r>
            <a:br>
              <a:rPr lang="ru-RU" altLang="uz-Cyrl-UZ" sz="2000" b="1" dirty="0" smtClean="0">
                <a:solidFill>
                  <a:srgbClr val="000000"/>
                </a:solidFill>
              </a:rPr>
            </a:br>
            <a:r>
              <a:rPr lang="ru-RU" altLang="uz-Cyrl-UZ" sz="2000" b="1" dirty="0" smtClean="0">
                <a:solidFill>
                  <a:srgbClr val="000000"/>
                </a:solidFill>
              </a:rPr>
              <a:t>0,5 - до 20-30 мин. - смертельное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 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                            </a:t>
            </a:r>
            <a:r>
              <a:rPr lang="ru-RU" altLang="uz-Cyrl-UZ" sz="2000" b="1" dirty="0" smtClean="0">
                <a:solidFill>
                  <a:srgbClr val="C3FDCA"/>
                </a:solidFill>
              </a:rPr>
              <a:t>. </a:t>
            </a:r>
            <a:r>
              <a:rPr lang="ru-RU" altLang="uz-Cyrl-UZ" sz="2000" b="1" dirty="0" smtClean="0">
                <a:solidFill>
                  <a:srgbClr val="000000"/>
                </a:solidFill>
              </a:rPr>
              <a:t>                                     отравление.</a:t>
            </a:r>
            <a:r>
              <a:rPr lang="ru-RU" altLang="uz-Cyrl-UZ" sz="2000" dirty="0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z-Cyrl-UZ" b="1" i="1" dirty="0">
              <a:solidFill>
                <a:srgbClr val="000000"/>
              </a:solidFill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275388" y="2060575"/>
            <a:ext cx="49831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uz-Cyrl-UZ" sz="2000" b="1" dirty="0">
                <a:solidFill>
                  <a:srgbClr val="000000"/>
                </a:solidFill>
              </a:rPr>
              <a:t>   Не токсичен, но не поддерживает дыхание. 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ru-RU" altLang="uz-Cyrl-UZ" sz="2000" b="1" i="1" dirty="0" smtClean="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uz-Cyrl-UZ" sz="2000" b="1" i="1" dirty="0" smtClean="0">
                <a:solidFill>
                  <a:srgbClr val="FF0000"/>
                </a:solidFill>
              </a:rPr>
              <a:t>Физиологическое </a:t>
            </a:r>
            <a:r>
              <a:rPr lang="ru-RU" altLang="uz-Cyrl-UZ" sz="2000" b="1" i="1" dirty="0">
                <a:solidFill>
                  <a:srgbClr val="FF0000"/>
                </a:solidFill>
              </a:rPr>
              <a:t>воздействие на человека: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sz="2000" b="1" dirty="0">
                <a:solidFill>
                  <a:srgbClr val="000000"/>
                </a:solidFill>
              </a:rPr>
              <a:t>до 2% - до 480 мин. - учащается дыхание; </a:t>
            </a:r>
            <a:br>
              <a:rPr lang="ru-RU" altLang="uz-Cyrl-UZ" sz="2000" b="1" dirty="0">
                <a:solidFill>
                  <a:srgbClr val="000000"/>
                </a:solidFill>
              </a:rPr>
            </a:br>
            <a:r>
              <a:rPr lang="ru-RU" altLang="uz-Cyrl-UZ" sz="2000" b="1" dirty="0">
                <a:solidFill>
                  <a:srgbClr val="000000"/>
                </a:solidFill>
              </a:rPr>
              <a:t>2 - 5% - до 30 мин. -появляется шум в ушах, учащается пульс;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z-Cyrl-UZ" sz="2000" b="1" dirty="0">
                <a:solidFill>
                  <a:srgbClr val="000000"/>
                </a:solidFill>
              </a:rPr>
              <a:t>5 - 8 % -   5 - 10 мин. - сильные  головные боли, недомогание; </a:t>
            </a:r>
            <a:br>
              <a:rPr lang="ru-RU" altLang="uz-Cyrl-UZ" sz="2000" b="1" dirty="0">
                <a:solidFill>
                  <a:srgbClr val="000000"/>
                </a:solidFill>
              </a:rPr>
            </a:br>
            <a:r>
              <a:rPr lang="ru-RU" altLang="uz-Cyrl-UZ" sz="2000" b="1" dirty="0">
                <a:solidFill>
                  <a:srgbClr val="000000"/>
                </a:solidFill>
              </a:rPr>
              <a:t>Свыше 10% - 1-2 мин. - потеря сознания, смерть.</a:t>
            </a:r>
            <a:endParaRPr lang="ru-RU" altLang="uz-Cyrl-UZ" sz="20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7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401272" y="1279500"/>
            <a:ext cx="582806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onstantia" pitchFamily="18" charset="0"/>
                <a:cs typeface="Arial" panose="020B0604020202020204" pitchFamily="34" charset="0"/>
              </a:rPr>
              <a:t>    В некоторых местах земного шара углекислый газ постоянно в больших количествах выделяется из глубины земли. Около двадцати столетий известна человечеству «Собачья пещера» возле Неаполя. Собаки, попадающие в эту пещеру, задыхаются и погибают, хотя для человека пребывание в пещере безопасно. Отсюда и название  пещеры произошло.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5560" y="1340768"/>
            <a:ext cx="259228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C:\Users\я\Desktop\dogca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954" y="932318"/>
            <a:ext cx="3549499" cy="499336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059872" y="976746"/>
            <a:ext cx="966068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Отравление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лорда.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Один богатый лорд, проживающий в своём родовом поместье, обратил внимание на то, что как только он, поужинав, садится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книгой у камина, тотчас чувствует головокружение и тошноту. Поэтому он послал знаменитому сыщику письмо, суть которого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следующем: « Меня кто-то пытается отравить, постепенно подсыпая в ужин небольшими порциями яд. Правда прогулка на свежем воздухе облегчает моё состояние. Прошу – помогите! Найдите неведомого убийцу!». На что Шерлок Холмс ему кратко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ответил: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Обследуйте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камин! Убийца скорее всего прячется там.»</a:t>
            </a:r>
          </a:p>
          <a:p>
            <a:pPr marL="725488"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Назовите имя убийцы и объясните, как он оказался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камине?</a:t>
            </a:r>
          </a:p>
          <a:p>
            <a:pPr marL="725488"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 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Почему убийца очень безжалостен к людям?</a:t>
            </a:r>
          </a:p>
        </p:txBody>
      </p:sp>
      <p:pic>
        <p:nvPicPr>
          <p:cNvPr id="5" name="space_-_just_blue_radio_edit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53600" y="6324600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4491" y="164507"/>
            <a:ext cx="9224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Задания для самостоятельной работы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9434" y="2283883"/>
            <a:ext cx="85710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параграф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ыполнить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1-9 на стр.52</a:t>
            </a:r>
          </a:p>
        </p:txBody>
      </p:sp>
    </p:spTree>
    <p:extLst>
      <p:ext uri="{BB962C8B-B14F-4D97-AF65-F5344CB8AC3E}">
        <p14:creationId xmlns:p14="http://schemas.microsoft.com/office/powerpoint/2010/main" val="10227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431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81224" y="882276"/>
            <a:ext cx="7581930" cy="185020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углерода в сложных соединениях характерны следующие степени окисления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489150" y="3102192"/>
            <a:ext cx="1946686" cy="928694"/>
          </a:xfrm>
          <a:prstGeom prst="straightConnector1">
            <a:avLst/>
          </a:prstGeom>
          <a:ln w="793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583680" y="4564896"/>
            <a:ext cx="2343160" cy="8572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08038" y="4564896"/>
            <a:ext cx="2128846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+4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38679" y="4650611"/>
            <a:ext cx="285752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058954" y="3650479"/>
            <a:ext cx="1928826" cy="7143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8007982" y="2986105"/>
            <a:ext cx="1857388" cy="107157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16877" y="545329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низшая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1967" y="5494066"/>
            <a:ext cx="324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промежуточная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6330" y="5407812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высшая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0110" y="814362"/>
            <a:ext cx="5349540" cy="1243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Степень окисления  -4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4728" y="2385924"/>
            <a:ext cx="2612271" cy="1114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газ метан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4483" y="2285925"/>
            <a:ext cx="2786082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карбид алюминия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390268" y="1689567"/>
            <a:ext cx="857256" cy="5000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90864" y="1808236"/>
            <a:ext cx="647682" cy="4982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08389" y="4300424"/>
            <a:ext cx="5691187" cy="11002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Сгорание: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+ 2O</a:t>
            </a:r>
            <a:r>
              <a:rPr lang="en-US" sz="28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28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61434" y="3939607"/>
            <a:ext cx="5362586" cy="20717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Реакции с водой и с кислотой:</a:t>
            </a:r>
          </a:p>
          <a:p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+ 12H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O=3CH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4AL(OH)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12HCl = 3CH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+ 4AlCl</a:t>
            </a:r>
            <a:r>
              <a:rPr lang="en-US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265239"/>
            <a:ext cx="9901237" cy="48736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возможными степенями окисления, атом углерода образует два оксида</a:t>
            </a:r>
          </a:p>
          <a:p>
            <a:pPr marL="0" indent="0" algn="ctr">
              <a:buNone/>
            </a:pPr>
            <a:endParaRPr lang="ru-RU" alt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оксид </a:t>
            </a: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углерода (</a:t>
            </a:r>
            <a:r>
              <a:rPr lang="en-US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)              </a:t>
            </a:r>
            <a:r>
              <a:rPr lang="ru-RU" alt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оксид </a:t>
            </a: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углерода (</a:t>
            </a:r>
            <a:r>
              <a:rPr lang="en-US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СО                                          </a:t>
            </a:r>
            <a:r>
              <a:rPr lang="ru-RU" alt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RU" altLang="uz-Cyrl-U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uz-Cyrl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524251" y="2571751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7167564" y="2571751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Hairullina\Pictures\056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525170"/>
            <a:ext cx="16605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Hairullina\Pictures\DETAIL_PICTURE__74084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7" y="4252913"/>
            <a:ext cx="26431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7" y="-14287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4167174" y="2214554"/>
            <a:ext cx="2000264" cy="1714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52398" y="801857"/>
            <a:ext cx="4071966" cy="1785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Степень окисления +2</a:t>
            </a:r>
          </a:p>
        </p:txBody>
      </p:sp>
      <p:sp>
        <p:nvSpPr>
          <p:cNvPr id="20" name="Овал 19"/>
          <p:cNvSpPr/>
          <p:nvPr/>
        </p:nvSpPr>
        <p:spPr>
          <a:xfrm>
            <a:off x="2095470" y="3929066"/>
            <a:ext cx="8572560" cy="25717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угарный газ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яд, опасный для жизни и здоровья человека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несолеобразующий  </a:t>
            </a:r>
            <a:r>
              <a:rPr lang="ru-RU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uz-Cyrl-UZ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индифферентный</a:t>
            </a:r>
            <a:endParaRPr lang="ru-RU" altLang="uz-Cyrl-UZ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оксид)</a:t>
            </a:r>
            <a:endParaRPr lang="ru-RU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ontext.crimea.ua/static/media/publications/22635/boyut98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240" y="1079576"/>
            <a:ext cx="2214578" cy="1657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svit24.net/images/stories/articles/2013/Events/01-2013/01/ygarnuj_ga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8903" y="1079576"/>
            <a:ext cx="2976306" cy="1984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53" y="-8981"/>
            <a:ext cx="12199153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2222" y="50062"/>
            <a:ext cx="3007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08" lvl="0" defTabSz="1951795">
              <a:spcBef>
                <a:spcPts val="244"/>
              </a:spcBef>
              <a:defRPr/>
            </a:pPr>
            <a:r>
              <a:rPr lang="ru-RU" sz="3600" b="1" kern="0" spc="10" dirty="0" smtClean="0">
                <a:solidFill>
                  <a:sysClr val="window" lastClr="FFFFFF"/>
                </a:solidFill>
                <a:latin typeface="Arial"/>
                <a:cs typeface="Arial"/>
              </a:rPr>
              <a:t>Угарный газ</a:t>
            </a:r>
            <a:endParaRPr lang="en-US" sz="3600" b="1" kern="0" spc="1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57263" y="615106"/>
            <a:ext cx="1047273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dirty="0">
              <a:solidFill>
                <a:srgbClr val="009DD9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есцветный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ядовитый газ без вкуса и запаха, горит голубоватым пламенем, легче воздуха, плохо растворим в воде. Концентрация угарного газа в воздухе 12,5—74 % взрывоопасна. </a:t>
            </a:r>
            <a:endParaRPr lang="ru-RU" altLang="uz-Cyrl-UZ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Молекулы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очень прочны, поскольку связь между атомами углерода и кислорода в них тройная. При обычных условиях СО не взаимодействует с водой, щелочами или кислотами.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оксида углерода (</a:t>
            </a:r>
            <a:r>
              <a:rPr lang="en-US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характерны восстановительные свойства. Например, он восстанавливает металлы из оксидов:</a:t>
            </a:r>
            <a:endParaRPr lang="en-US" altLang="uz-Cyrl-U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altLang="uz-Cyrl-UZ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ru-RU" altLang="uz-Cyrl-U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z-Cyrl-UZ" sz="24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воздухе угарный газ горит: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z-Cyrl-U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uz-Cyrl-UZ" sz="2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altLang="uz-Cyrl-U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uz-Cyrl-UZ" sz="2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267" name="Picture 5" descr="8_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50319" r="6026" b="11563"/>
          <a:stretch>
            <a:fillRect/>
          </a:stretch>
        </p:blipFill>
        <p:spPr bwMode="auto">
          <a:xfrm>
            <a:off x="6787505" y="4335557"/>
            <a:ext cx="4000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Hairullina\Pictures\Monóxido_de_Carbono_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45" y="2901188"/>
            <a:ext cx="1765447" cy="7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7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28800" y="2250105"/>
            <a:ext cx="8728364" cy="417929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.Реагирует с кислородом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2CO + O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=CO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Является восстановителем металлов из их оксидов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ZnO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CO = Zn +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i="1" baseline="-250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3.Реагирует  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с хлором (на свету</a:t>
            </a: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 + Cl2  свет → COCl2 (фосген – ядовитый газ)</a:t>
            </a:r>
          </a:p>
          <a:p>
            <a:pPr lvl="0" algn="ctr">
              <a:defRPr/>
            </a:pP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4. реагирует 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с расплавами щелочей (под давлением</a:t>
            </a:r>
            <a:r>
              <a:rPr lang="ru-RU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CO + </a:t>
            </a:r>
            <a:r>
              <a:rPr lang="ru-RU" sz="20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P →  </a:t>
            </a:r>
            <a:r>
              <a:rPr lang="ru-RU" sz="20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HCOONa</a:t>
            </a:r>
            <a:r>
              <a:rPr lang="ru-RU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(формиат натрия)</a:t>
            </a:r>
            <a:endParaRPr kumimoji="0" lang="ru-RU" sz="2000" b="1" i="1" u="none" strike="noStrike" kern="1200" cap="none" spc="0" normalizeH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74067" y="1003542"/>
            <a:ext cx="7643866" cy="105385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Химические свойства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905434"/>
            <a:ext cx="101293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</a:t>
            </a:r>
            <a:r>
              <a:rPr lang="ru-RU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71563"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Основным антропогенным источником угарного газа CO в настоящее время служат выхлопные газы двигателей внутреннего сгорания. Угарный газ образуется при сгорании топлива в двигателях внутреннего сгорания при недостаточных температурах или плохой настройке системы подачи воздуха (подается недостаточное количество кислорода для окисления угарного газа CO в углекислый газ 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). В естественных условиях, на поверхности Земли, угарный газ CO образуется при неполном анаэробном разложении органических соединений и при сгорании биомассы, в основном в ходе лесных и степных пожаров.</a:t>
            </a:r>
            <a:endParaRPr lang="uz-Cyrl-U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0"/>
            <a:ext cx="1220525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e22355c7e3650d422baf98340fbea65b89edb7"/>
</p:tagLst>
</file>

<file path=ppt/theme/theme1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987</Words>
  <Application>Microsoft Office PowerPoint</Application>
  <PresentationFormat>Широкоэкранный</PresentationFormat>
  <Paragraphs>118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Schoolbook</vt:lpstr>
      <vt:lpstr>Constantia</vt:lpstr>
      <vt:lpstr>Symbol</vt:lpstr>
      <vt:lpstr>Times New Roman</vt:lpstr>
      <vt:lpstr>Verdana</vt:lpstr>
      <vt:lpstr>Ppt0000003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Заманбеков</dc:creator>
  <cp:lastModifiedBy>Закирова Ф.М</cp:lastModifiedBy>
  <cp:revision>29</cp:revision>
  <dcterms:created xsi:type="dcterms:W3CDTF">2020-10-14T15:00:15Z</dcterms:created>
  <dcterms:modified xsi:type="dcterms:W3CDTF">2020-10-27T17:49:23Z</dcterms:modified>
</cp:coreProperties>
</file>