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  <p:sldMasterId id="2147484012" r:id="rId2"/>
  </p:sldMasterIdLst>
  <p:notesMasterIdLst>
    <p:notesMasterId r:id="rId24"/>
  </p:notesMasterIdLst>
  <p:sldIdLst>
    <p:sldId id="272" r:id="rId3"/>
    <p:sldId id="270" r:id="rId4"/>
    <p:sldId id="271" r:id="rId5"/>
    <p:sldId id="295" r:id="rId6"/>
    <p:sldId id="278" r:id="rId7"/>
    <p:sldId id="296" r:id="rId8"/>
    <p:sldId id="298" r:id="rId9"/>
    <p:sldId id="299" r:id="rId10"/>
    <p:sldId id="261" r:id="rId11"/>
    <p:sldId id="297" r:id="rId12"/>
    <p:sldId id="301" r:id="rId13"/>
    <p:sldId id="300" r:id="rId14"/>
    <p:sldId id="302" r:id="rId15"/>
    <p:sldId id="303" r:id="rId16"/>
    <p:sldId id="304" r:id="rId17"/>
    <p:sldId id="305" r:id="rId18"/>
    <p:sldId id="286" r:id="rId19"/>
    <p:sldId id="293" r:id="rId20"/>
    <p:sldId id="287" r:id="rId21"/>
    <p:sldId id="306" r:id="rId22"/>
    <p:sldId id="294" r:id="rId23"/>
  </p:sldIdLst>
  <p:sldSz cx="12192000" cy="6858000"/>
  <p:notesSz cx="6858000" cy="914400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00" autoAdjust="0"/>
  </p:normalViewPr>
  <p:slideViewPr>
    <p:cSldViewPr>
      <p:cViewPr varScale="1">
        <p:scale>
          <a:sx n="49" d="100"/>
          <a:sy n="49" d="100"/>
        </p:scale>
        <p:origin x="778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332BD-6032-4AFA-B7A9-EA9B67ADF93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F4838-E219-4B2B-893F-CCA35808EB47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815847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audio" Target="../media/audio1.wav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audio" Target="../media/audio1.wav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audio" Target="../media/audio1.wav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audio" Target="../media/audio1.wav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audio" Target="../media/audio1.wav"/><Relationship Id="rId2" Type="http://schemas.openxmlformats.org/officeDocument/2006/relationships/diagramData" Target="../diagrams/data5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1F8-C9B4-4EDE-8BDC-88A15FAF1FD6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2F975-22FB-46C8-A846-29D790449C5C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08260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9B411-1F09-43D4-B976-B89FD1FD9622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87D93-95B2-405F-84DE-F28B77C98AF6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3824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E7D3-0508-49EC-A215-A9A28CE14DAC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65254-3909-46F6-8260-668885E5B2D1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6441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2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3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7"/>
            <a:ext cx="10363202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47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58713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13" y="1285861"/>
            <a:ext cx="103632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9720" y="357187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E19F-EB3C-4C70-8AAC-30133F927EE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BEEAD-0DB7-4AF1-82A6-999A28B690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700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C2FFA-326F-42EC-BCF8-11F013DDA0E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9BDD-0D05-4D5E-8477-6A160B0A13F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30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rgbClr val="00990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33C1-9D53-47EF-9CE1-17E065297C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ADE7B-C10B-408E-87D9-0315AFA2CC2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73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13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1B1EC-41F1-47EC-84D1-222F3021FD8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193A-BA0D-44FE-8F0B-8EA0CDF0E2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009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13" y="1535113"/>
            <a:ext cx="5139304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13" y="2174875"/>
            <a:ext cx="5139304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14142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1414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66A30-B800-4D2C-A19A-4D6AAAA8B93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EC673-31CC-48B7-B510-4F5C435C5A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229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3" y="357166"/>
            <a:ext cx="10572824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9937C-D4FA-4F98-85F2-6102326805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E0CCA-0294-490B-92AA-C1FCED91FF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955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389A-68C7-4EFB-AAD1-8847299D95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8BF7D-D2C9-4829-BAAB-BA7E9A8DDE4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5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41EC4-FDC3-48E5-86A6-2537AD205363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A235A-12B6-470E-9744-00C180C8F269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1958259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5" y="714356"/>
            <a:ext cx="3763471" cy="72074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714359"/>
            <a:ext cx="6568053" cy="541180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15" y="1500177"/>
            <a:ext cx="3763471" cy="462598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96B0-846A-47A6-898F-ED81B319BEE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6E413-BE45-47A0-AB92-6F1079FB960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078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57234"/>
            <a:ext cx="7315200" cy="3870343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>
                <a:solidFill>
                  <a:srgbClr val="00990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45567-768F-4E4B-84C6-01F98F9E80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B28A4-D87C-4A92-8CD7-3DD6061B41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6173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FA6-BBE7-4D72-9462-5AB7531BB48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CFDCE-A759-43C5-9CA3-6CBFBEBE7D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378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014A-27B5-4A85-8A13-794C570FFD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ECB1-662E-4ED8-AD6D-94F730E67F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280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447630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984166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97630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8938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406461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77760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0FCC7-AE55-4873-9ADA-D27A881E710D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83425-E97E-4A8E-89A6-39E0E9FE4EA2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644599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6FD-DC1D-4B80-9666-91B8D251CD9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B4AC-905A-4859-9DE9-A124141FB51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73429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92673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08796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743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08573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37101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28718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01651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98918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81857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F8AB7-060C-469B-832E-5DD2455E1958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7277-B2EC-43EA-A697-86FD08AC7CE1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4481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BEDFA-69AE-43ED-8666-A7C84093EF2C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46D60-8C08-4D4C-9999-1B133C0867CB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0610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6C6F2-EC43-4272-BFE1-5F07A0DBCB5B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E7F68-E8DB-4EE3-A63E-60A12BD8E4D3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6194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ADA3F-BEAB-4588-9D59-475E422D82B2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B78D2-8AC2-41B8-9245-4A02330DB46B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9524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B75D7-0E57-4154-BA66-939D566F43AA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8EEAC-CE27-4879-8B70-F68BCBA774D9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9299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z-Cyrl-U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03531-626B-40DD-B82C-A0079F03BC47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9507-1C82-43A3-940F-38AB72278F97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1584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z-Cyrl-UZ" smtClean="0"/>
              <a:t>Образец заголовка</a:t>
            </a:r>
            <a:endParaRPr lang="uz-Cyrl-UZ" altLang="uz-Cyrl-UZ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z-Cyrl-UZ" smtClean="0"/>
              <a:t>Образец текста</a:t>
            </a:r>
          </a:p>
          <a:p>
            <a:pPr lvl="1"/>
            <a:r>
              <a:rPr lang="ru-RU" altLang="uz-Cyrl-UZ" smtClean="0"/>
              <a:t>Второй уровень</a:t>
            </a:r>
          </a:p>
          <a:p>
            <a:pPr lvl="2"/>
            <a:r>
              <a:rPr lang="ru-RU" altLang="uz-Cyrl-UZ" smtClean="0"/>
              <a:t>Третий уровень</a:t>
            </a:r>
          </a:p>
          <a:p>
            <a:pPr lvl="3"/>
            <a:r>
              <a:rPr lang="ru-RU" altLang="uz-Cyrl-UZ" smtClean="0"/>
              <a:t>Четвертый уровень</a:t>
            </a:r>
          </a:p>
          <a:p>
            <a:pPr lvl="4"/>
            <a:r>
              <a:rPr lang="ru-RU" altLang="uz-Cyrl-UZ" smtClean="0"/>
              <a:t>Пятый уровень</a:t>
            </a:r>
            <a:endParaRPr lang="uz-Cyrl-UZ" altLang="uz-Cyrl-UZ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5A1BDE-8386-4F32-9D80-A3EF588207BE}" type="datetimeFigureOut">
              <a:rPr lang="uz-Cyrl-UZ"/>
              <a:pPr>
                <a:defRPr/>
              </a:pPr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D324DD3-DC21-48F7-B144-59887A88D4AE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3233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  <p:sldLayoutId id="21474839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57252" y="274638"/>
            <a:ext cx="105727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7251" y="1600203"/>
            <a:ext cx="104775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777CFA-DCB8-4298-AB60-0226525308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5F600-13E9-424D-93AE-973F83E49D5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8980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  <p:sldLayoutId id="2147483991" r:id="rId13"/>
    <p:sldLayoutId id="2147483976" r:id="rId14"/>
    <p:sldLayoutId id="2147483977" r:id="rId15"/>
    <p:sldLayoutId id="2147484027" r:id="rId16"/>
    <p:sldLayoutId id="2147484028" r:id="rId17"/>
    <p:sldLayoutId id="2147484029" r:id="rId18"/>
    <p:sldLayoutId id="2147484031" r:id="rId19"/>
    <p:sldLayoutId id="2147484032" r:id="rId20"/>
    <p:sldLayoutId id="2147484033" r:id="rId21"/>
    <p:sldLayoutId id="2147484035" r:id="rId22"/>
    <p:sldLayoutId id="2147484036" r:id="rId23"/>
    <p:sldLayoutId id="2147484037" r:id="rId24"/>
    <p:sldLayoutId id="2147484039" r:id="rId25"/>
    <p:sldLayoutId id="2147484040" r:id="rId26"/>
    <p:sldLayoutId id="2147484041" r:id="rId27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D6009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gif"/><Relationship Id="rId5" Type="http://schemas.openxmlformats.org/officeDocument/2006/relationships/audio" Target="../media/audio1.wav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ject 2"/>
          <p:cNvSpPr>
            <a:spLocks/>
          </p:cNvSpPr>
          <p:nvPr/>
        </p:nvSpPr>
        <p:spPr bwMode="auto">
          <a:xfrm>
            <a:off x="3175" y="0"/>
            <a:ext cx="12188825" cy="1954213"/>
          </a:xfrm>
          <a:custGeom>
            <a:avLst/>
            <a:gdLst>
              <a:gd name="T0" fmla="*/ 2147483646 w 5760085"/>
              <a:gd name="T1" fmla="*/ 0 h 1021080"/>
              <a:gd name="T2" fmla="*/ 0 w 5760085"/>
              <a:gd name="T3" fmla="*/ 0 h 1021080"/>
              <a:gd name="T4" fmla="*/ 0 w 5760085"/>
              <a:gd name="T5" fmla="*/ 2147483646 h 1021080"/>
              <a:gd name="T6" fmla="*/ 2147483646 w 5760085"/>
              <a:gd name="T7" fmla="*/ 2147483646 h 1021080"/>
              <a:gd name="T8" fmla="*/ 2147483646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085"/>
              <a:gd name="T16" fmla="*/ 0 h 1021080"/>
              <a:gd name="T17" fmla="*/ 5760085 w 5760085"/>
              <a:gd name="T18" fmla="*/ 1021080 h 102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20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object 9"/>
          <p:cNvSpPr>
            <a:spLocks/>
          </p:cNvSpPr>
          <p:nvPr/>
        </p:nvSpPr>
        <p:spPr bwMode="auto">
          <a:xfrm>
            <a:off x="9959975" y="350838"/>
            <a:ext cx="1630363" cy="936625"/>
          </a:xfrm>
          <a:custGeom>
            <a:avLst/>
            <a:gdLst>
              <a:gd name="T0" fmla="*/ 2147483646 w 603885"/>
              <a:gd name="T1" fmla="*/ 0 h 603885"/>
              <a:gd name="T2" fmla="*/ 0 w 603885"/>
              <a:gd name="T3" fmla="*/ 0 h 603885"/>
              <a:gd name="T4" fmla="*/ 0 w 603885"/>
              <a:gd name="T5" fmla="*/ 1256155184 h 603885"/>
              <a:gd name="T6" fmla="*/ 2147483646 w 603885"/>
              <a:gd name="T7" fmla="*/ 1256155184 h 603885"/>
              <a:gd name="T8" fmla="*/ 214748364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3885"/>
              <a:gd name="T16" fmla="*/ 0 h 603885"/>
              <a:gd name="T17" fmla="*/ 603885 w 603885"/>
              <a:gd name="T18" fmla="*/ 603885 h 6038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9959975" y="315913"/>
            <a:ext cx="1585913" cy="1057275"/>
          </a:xfrm>
          <a:prstGeom prst="rect">
            <a:avLst/>
          </a:prstGeom>
        </p:spPr>
        <p:txBody>
          <a:bodyPr lIns="0" tIns="33836" rIns="0" bIns="0">
            <a:spAutoFit/>
          </a:bodyPr>
          <a:lstStyle/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</a:p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класс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3503613" y="668338"/>
            <a:ext cx="6316662" cy="852487"/>
          </a:xfrm>
          <a:prstGeom prst="rect">
            <a:avLst/>
          </a:prstGeom>
        </p:spPr>
        <p:txBody>
          <a:bodyPr lIns="0" tIns="31172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108" marR="0" lvl="0" indent="0" algn="l" defTabSz="1951795" rtl="0" eaLnBrk="1" fontAlgn="auto" latinLnBrk="0" hangingPunct="1">
              <a:lnSpc>
                <a:spcPct val="100000"/>
              </a:lnSpc>
              <a:spcBef>
                <a:spcPts val="24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336" b="1" i="0" u="none" strike="noStrike" kern="0" cap="none" spc="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Химия</a:t>
            </a:r>
            <a:endParaRPr kumimoji="0" lang="en-US" sz="5336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198" name="object 4"/>
          <p:cNvSpPr txBox="1">
            <a:spLocks noChangeArrowheads="1"/>
          </p:cNvSpPr>
          <p:nvPr/>
        </p:nvSpPr>
        <p:spPr bwMode="auto">
          <a:xfrm>
            <a:off x="1117600" y="2870200"/>
            <a:ext cx="7489825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4042" rIns="0" bIns="0">
            <a:spAutoFit/>
          </a:bodyPr>
          <a:lstStyle>
            <a:lvl1pPr marL="17463" defTabSz="10969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3" marR="0" lvl="0" indent="0" algn="l" defTabSz="1096963" rtl="0" eaLnBrk="1" fontAlgn="base" latinLnBrk="0" hangingPunct="1">
              <a:lnSpc>
                <a:spcPct val="100000"/>
              </a:lnSpc>
              <a:spcBef>
                <a:spcPts val="113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Тема: Гидролиз </a:t>
            </a:r>
            <a:r>
              <a:rPr kumimoji="0" lang="ru-RU" alt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солей</a:t>
            </a:r>
            <a:endParaRPr kumimoji="0" lang="uz-Latn-UZ" altLang="uz-Cyrl-UZ" sz="4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bject 5">
            <a:extLst/>
          </p:cNvPr>
          <p:cNvSpPr/>
          <p:nvPr/>
        </p:nvSpPr>
        <p:spPr>
          <a:xfrm>
            <a:off x="501650" y="2717800"/>
            <a:ext cx="485775" cy="16843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marL="0" marR="0" lvl="0" indent="0" algn="l" defTabSz="1097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3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51925" y="2563813"/>
            <a:ext cx="1182688" cy="5318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51" tIns="46027" rIns="92051" bIns="46027" anchor="ctr"/>
          <a:lstStyle/>
          <a:p>
            <a:pPr marL="0" marR="0" lvl="0" indent="0" algn="ctr" defTabSz="1096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123363" y="5554663"/>
            <a:ext cx="814387" cy="619125"/>
          </a:xfrm>
          <a:prstGeom prst="roundRect">
            <a:avLst>
              <a:gd name="adj" fmla="val 42615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51" tIns="46027" rIns="92051" bIns="46027" anchor="ctr"/>
          <a:lstStyle/>
          <a:p>
            <a:pPr marL="0" marR="0" lvl="0" indent="0" algn="ctr" defTabSz="1096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6">
            <a:extLst/>
          </p:cNvPr>
          <p:cNvSpPr/>
          <p:nvPr/>
        </p:nvSpPr>
        <p:spPr>
          <a:xfrm>
            <a:off x="501650" y="4841875"/>
            <a:ext cx="485775" cy="15446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marL="0" marR="0" lvl="0" indent="0" algn="l" defTabSz="11819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2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20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8" y="2870200"/>
            <a:ext cx="3652837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224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381750" y="4383860"/>
            <a:ext cx="3714750" cy="1454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Соль образована сильным основанием и сильной кислотой     </a:t>
            </a:r>
            <a:r>
              <a:rPr lang="ru-RU" altLang="uz-Cyrl-UZ" sz="20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   </a:t>
            </a: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не подвергается</a:t>
            </a:r>
            <a:endParaRPr lang="ru-RU" altLang="uz-Cyrl-UZ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1750" y="2407441"/>
            <a:ext cx="3714750" cy="142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Соль образована сильным основанием и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слабой кислотой</a:t>
            </a: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   </a:t>
            </a:r>
            <a:r>
              <a:rPr lang="ru-RU" altLang="uz-Cyrl-UZ" sz="20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  </a:t>
            </a: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 по аниону</a:t>
            </a:r>
            <a:endParaRPr lang="ru-RU" altLang="uz-Cyrl-UZ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5267" y="2383633"/>
            <a:ext cx="3714750" cy="14493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Соль образована 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слабым основанием</a:t>
            </a: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 и сильной кислотой    </a:t>
            </a:r>
            <a:r>
              <a:rPr lang="ru-RU" altLang="uz-Cyrl-UZ" sz="20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  </a:t>
            </a: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 по катиону</a:t>
            </a:r>
            <a:endParaRPr lang="ru-RU" altLang="uz-Cyrl-UZ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4792" y="4360884"/>
            <a:ext cx="3705225" cy="1447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Соль образована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слабым основанием </a:t>
            </a: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 и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слабой кислотой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    </a:t>
            </a:r>
            <a:r>
              <a:rPr lang="ru-RU" altLang="uz-Cyrl-UZ" sz="2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   </a:t>
            </a: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400" dirty="0">
                <a:solidFill>
                  <a:schemeClr val="tx2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по катиону и по аниону</a:t>
            </a:r>
            <a:endParaRPr lang="ru-RU" altLang="uz-Cyrl-UZ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83842" y="410336"/>
            <a:ext cx="39133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</a:t>
            </a:r>
            <a:r>
              <a:rPr lang="ru-RU" altLang="uz-Cyrl-UZ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гидролиза</a:t>
            </a:r>
          </a:p>
        </p:txBody>
      </p:sp>
    </p:spTree>
    <p:extLst>
      <p:ext uri="{BB962C8B-B14F-4D97-AF65-F5344CB8AC3E}">
        <p14:creationId xmlns:p14="http://schemas.microsoft.com/office/powerpoint/2010/main" val="267393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4882646" y="2319012"/>
            <a:ext cx="928688" cy="1143000"/>
          </a:xfrm>
          <a:prstGeom prst="wedgeRoundRectCallout">
            <a:avLst>
              <a:gd name="adj1" fmla="val 93872"/>
              <a:gd name="adj2" fmla="val -25984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" name="Капля 25"/>
          <p:cNvSpPr/>
          <p:nvPr/>
        </p:nvSpPr>
        <p:spPr>
          <a:xfrm rot="18798305">
            <a:off x="10920559" y="5591663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TextBox 7"/>
          <p:cNvSpPr txBox="1">
            <a:spLocks noChangeArrowheads="1"/>
          </p:cNvSpPr>
          <p:nvPr/>
        </p:nvSpPr>
        <p:spPr bwMode="auto">
          <a:xfrm>
            <a:off x="2632049" y="1422075"/>
            <a:ext cx="5500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К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28" name="Группа 8"/>
          <p:cNvGrpSpPr>
            <a:grpSpLocks/>
          </p:cNvGrpSpPr>
          <p:nvPr/>
        </p:nvGrpSpPr>
        <p:grpSpPr bwMode="auto">
          <a:xfrm>
            <a:off x="3859781" y="1393240"/>
            <a:ext cx="357187" cy="704850"/>
            <a:chOff x="2571736" y="1500174"/>
            <a:chExt cx="357190" cy="704856"/>
          </a:xfrm>
        </p:grpSpPr>
        <p:cxnSp>
          <p:nvCxnSpPr>
            <p:cNvPr id="29" name="Прямая со стрелкой 28"/>
            <p:cNvCxnSpPr/>
            <p:nvPr/>
          </p:nvCxnSpPr>
          <p:spPr>
            <a:xfrm rot="5400000" flipH="1" flipV="1">
              <a:off x="2571736" y="1500174"/>
              <a:ext cx="357191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H="1">
              <a:off x="2571736" y="1857365"/>
              <a:ext cx="347665" cy="3476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4284473" y="1293747"/>
            <a:ext cx="578643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KOH 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сильное основание</a:t>
            </a:r>
            <a:endParaRPr lang="en-US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слабая кислота</a:t>
            </a:r>
            <a:endParaRPr lang="ru-RU" altLang="uz-Cyrl-UZ" sz="32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2532856" y="2319012"/>
            <a:ext cx="457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К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= 2К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</a:t>
            </a:r>
            <a:r>
              <a:rPr lang="ru-RU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О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2-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 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 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+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+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954415" y="2234405"/>
            <a:ext cx="442912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Слабый электролит </a:t>
            </a:r>
            <a:r>
              <a:rPr lang="ru-RU" altLang="uz-Cyrl-UZ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подвергается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 аниону</a:t>
            </a:r>
            <a:endParaRPr lang="ru-RU" altLang="uz-Cyrl-UZ" sz="28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200565" y="3673764"/>
            <a:ext cx="7221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</a:t>
            </a:r>
            <a:r>
              <a:rPr lang="ru-RU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О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2- 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srgbClr val="0066CC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srgbClr val="0070C0"/>
                </a:solidFill>
                <a:latin typeface="Calibri" panose="020F0502020204030204" pitchFamily="34" charset="0"/>
              </a:rPr>
              <a:t>   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- 1 ступень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3260194" y="4265003"/>
            <a:ext cx="70564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[Н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&lt; [</a:t>
            </a: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srgbClr val="0066CC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]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– среда </a:t>
            </a:r>
            <a:r>
              <a:rPr lang="ru-RU" altLang="uz-Cyrl-UZ" sz="2800" dirty="0">
                <a:solidFill>
                  <a:srgbClr val="0066CC"/>
                </a:solidFill>
                <a:latin typeface="Calibri" panose="020F0502020204030204" pitchFamily="34" charset="0"/>
              </a:rPr>
              <a:t>щелочная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, рН &gt;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                             лакмус </a:t>
            </a:r>
            <a:r>
              <a:rPr lang="ru-RU" altLang="uz-Cyrl-UZ" sz="2800" dirty="0">
                <a:solidFill>
                  <a:srgbClr val="0066CC"/>
                </a:solidFill>
                <a:latin typeface="Calibri" panose="020F0502020204030204" pitchFamily="34" charset="0"/>
              </a:rPr>
              <a:t>синий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462648" y="5166388"/>
            <a:ext cx="63019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К</a:t>
            </a:r>
            <a:r>
              <a:rPr lang="en-US" altLang="uz-Cyrl-UZ" sz="3200" baseline="-25000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C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О</a:t>
            </a:r>
            <a:r>
              <a:rPr lang="ru-RU" altLang="uz-Cyrl-UZ" sz="3200" baseline="-25000" dirty="0">
                <a:solidFill>
                  <a:prstClr val="black"/>
                </a:solidFill>
                <a:cs typeface="Arial" panose="020B0604020202020204" pitchFamily="34" charset="0"/>
              </a:rPr>
              <a:t>3</a:t>
            </a:r>
            <a:r>
              <a:rPr lang="ru-RU" altLang="uz-Cyrl-UZ" sz="3200" baseline="30000" dirty="0">
                <a:solidFill>
                  <a:prstClr val="black"/>
                </a:solidFill>
                <a:cs typeface="Arial" panose="020B0604020202020204" pitchFamily="34" charset="0"/>
              </a:rPr>
              <a:t>  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 +  Н</a:t>
            </a:r>
            <a:r>
              <a:rPr lang="ru-RU" altLang="uz-Cyrl-UZ" sz="3200" baseline="-25000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О </a:t>
            </a:r>
            <a:r>
              <a:rPr lang="ru-RU" altLang="uz-Cyrl-UZ" sz="3200" dirty="0">
                <a:solidFill>
                  <a:prstClr val="black"/>
                </a:solidFill>
                <a:ea typeface="Cambria Math" panose="02040503050406030204" pitchFamily="18" charset="0"/>
                <a:cs typeface="Arial" panose="020B0604020202020204" pitchFamily="34" charset="0"/>
              </a:rPr>
              <a:t>⇄ К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Н</a:t>
            </a:r>
            <a:r>
              <a:rPr lang="en-US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C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О</a:t>
            </a:r>
            <a:r>
              <a:rPr lang="ru-RU" altLang="uz-Cyrl-UZ" sz="3200" baseline="-25000" dirty="0">
                <a:solidFill>
                  <a:prstClr val="black"/>
                </a:solidFill>
                <a:cs typeface="Arial" panose="020B0604020202020204" pitchFamily="34" charset="0"/>
              </a:rPr>
              <a:t>3</a:t>
            </a:r>
            <a:r>
              <a:rPr lang="ru-RU" altLang="uz-Cyrl-UZ" sz="3200" dirty="0">
                <a:solidFill>
                  <a:prstClr val="black"/>
                </a:solidFill>
                <a:cs typeface="Arial" panose="020B0604020202020204" pitchFamily="34" charset="0"/>
              </a:rPr>
              <a:t> + КОН </a:t>
            </a:r>
            <a:r>
              <a:rPr lang="ru-RU" altLang="uz-Cyrl-UZ" sz="3200" baseline="30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ru-RU" altLang="uz-Cyrl-UZ" sz="3200" baseline="300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endParaRPr lang="ru-RU" altLang="uz-Cyrl-UZ" sz="32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504141" y="5875060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6. Написать молекулярное уравнение гидролиза 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504141" y="5875060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5. Определить среду раствора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525540" y="5875060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Написать сокращенное ионное уравнение между слабым ионом и водой 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482742" y="5875059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 Определить возможность образования слабого электролита  и тип гидролиза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525540" y="5875059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2. Написать уравнения диссоциации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3471754" y="5875059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Определить состав соли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493153" y="5875059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Соли, образованные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сильным основанием и слабой кислотой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534679" y="3672176"/>
            <a:ext cx="7969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srgbClr val="0066CC"/>
                </a:solidFill>
                <a:latin typeface="Calibri" panose="020F0502020204030204" pitchFamily="34" charset="0"/>
              </a:rPr>
              <a:t>-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858079" y="381047"/>
            <a:ext cx="43064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 по аниону</a:t>
            </a:r>
          </a:p>
        </p:txBody>
      </p:sp>
    </p:spTree>
    <p:extLst>
      <p:ext uri="{BB962C8B-B14F-4D97-AF65-F5344CB8AC3E}">
        <p14:creationId xmlns:p14="http://schemas.microsoft.com/office/powerpoint/2010/main" val="245088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417 L -0.1681 0.0780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55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5" grpId="0" animBg="1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4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3287643" y="5980964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6. Написать молекулярное уравнение гидролиза  </a:t>
            </a: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4113274" y="2349501"/>
            <a:ext cx="928688" cy="1143000"/>
          </a:xfrm>
          <a:prstGeom prst="wedgeRoundRectCallout">
            <a:avLst>
              <a:gd name="adj1" fmla="val 66876"/>
              <a:gd name="adj2" fmla="val 4240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2734470" y="4294675"/>
            <a:ext cx="72151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[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&gt; [ОН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– среда </a:t>
            </a:r>
            <a:r>
              <a:rPr lang="ru-RU" altLang="uz-Cyrl-UZ" sz="2800" dirty="0">
                <a:solidFill>
                  <a:srgbClr val="C00000"/>
                </a:solidFill>
                <a:latin typeface="Calibri" panose="020F0502020204030204" pitchFamily="34" charset="0"/>
              </a:rPr>
              <a:t>кислая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, рН &lt;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                             лакмус </a:t>
            </a:r>
            <a:r>
              <a:rPr lang="ru-RU" altLang="uz-Cyrl-UZ" sz="2800" dirty="0">
                <a:solidFill>
                  <a:srgbClr val="C00000"/>
                </a:solidFill>
                <a:latin typeface="Calibri" panose="020F0502020204030204" pitchFamily="34" charset="0"/>
              </a:rPr>
              <a:t>красный </a:t>
            </a:r>
          </a:p>
        </p:txBody>
      </p:sp>
      <p:sp>
        <p:nvSpPr>
          <p:cNvPr id="24" name="Капля 23"/>
          <p:cNvSpPr/>
          <p:nvPr/>
        </p:nvSpPr>
        <p:spPr>
          <a:xfrm rot="18798305">
            <a:off x="10695269" y="5716032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Прямоугольник 10"/>
          <p:cNvSpPr>
            <a:spLocks noChangeArrowheads="1"/>
          </p:cNvSpPr>
          <p:nvPr/>
        </p:nvSpPr>
        <p:spPr bwMode="auto">
          <a:xfrm>
            <a:off x="2758953" y="1520826"/>
            <a:ext cx="1381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26" name="Группа 11"/>
          <p:cNvGrpSpPr>
            <a:grpSpLocks/>
          </p:cNvGrpSpPr>
          <p:nvPr/>
        </p:nvGrpSpPr>
        <p:grpSpPr bwMode="auto">
          <a:xfrm>
            <a:off x="4161876" y="1520826"/>
            <a:ext cx="357187" cy="704850"/>
            <a:chOff x="2571736" y="1500174"/>
            <a:chExt cx="357190" cy="704856"/>
          </a:xfrm>
        </p:grpSpPr>
        <p:cxnSp>
          <p:nvCxnSpPr>
            <p:cNvPr id="27" name="Прямая со стрелкой 26"/>
            <p:cNvCxnSpPr/>
            <p:nvPr/>
          </p:nvCxnSpPr>
          <p:spPr>
            <a:xfrm rot="5400000" flipH="1" flipV="1">
              <a:off x="2571736" y="1500174"/>
              <a:ext cx="35719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rot="16200000" flipH="1">
              <a:off x="2571735" y="1857365"/>
              <a:ext cx="347666" cy="3476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4718844" y="1328923"/>
            <a:ext cx="578643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Zn(OH)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слабое основание</a:t>
            </a:r>
            <a:endParaRPr lang="en-US" altLang="uz-Cyrl-UZ" sz="3200" u="sng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сильная кислота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2752908" y="2435254"/>
            <a:ext cx="457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=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Zn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2-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 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  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 +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+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961246" y="2344738"/>
            <a:ext cx="442912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Слабый электролит </a:t>
            </a:r>
            <a:r>
              <a:rPr lang="ru-RU" altLang="uz-Cyrl-UZ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подвергается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 катиону</a:t>
            </a:r>
            <a:endParaRPr lang="ru-RU" altLang="uz-Cyrl-UZ" sz="28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543567" y="3767959"/>
            <a:ext cx="70977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Zn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2+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dirty="0" err="1">
                <a:solidFill>
                  <a:prstClr val="black"/>
                </a:solidFill>
                <a:latin typeface="Calibri" panose="020F0502020204030204" pitchFamily="34" charset="0"/>
              </a:rPr>
              <a:t>ZnOH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 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  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- 1 ступень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287643" y="600535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5. Определить среду раствора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734470" y="5343827"/>
            <a:ext cx="6737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+ 2Н</a:t>
            </a:r>
            <a:r>
              <a:rPr lang="ru-RU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О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(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ZnOH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  <a:r>
              <a:rPr lang="ru-RU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+ 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H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endParaRPr lang="ru-RU" altLang="uz-Cyrl-UZ" sz="320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287643" y="6011273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Написать сокращенное ионное уравнение между слабым ионом и водой 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287643" y="5975043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Определить возможность образования слабого электролита 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и тип гидролиза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287643" y="597504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2. Написать уравнения диссоциации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268407" y="5999430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Определить состав соли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68407" y="6023817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Соли, образованные</a:t>
            </a:r>
          </a:p>
          <a:p>
            <a:pPr algn="ctr"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слабым основанием и сильной кислотой</a:t>
            </a:r>
            <a:endParaRPr lang="ru-RU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888088" y="3816378"/>
            <a:ext cx="10716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74742" y="396294"/>
            <a:ext cx="4463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 по </a:t>
            </a: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катиону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7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46823 0.07454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11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3" grpId="0"/>
      <p:bldP spid="29" grpId="0"/>
      <p:bldP spid="30" grpId="0"/>
      <p:bldP spid="31" grpId="0"/>
      <p:bldP spid="32" grpId="0"/>
      <p:bldP spid="33" grpId="0" animBg="1"/>
      <p:bldP spid="33" grpId="1" animBg="1"/>
      <p:bldP spid="34" grpId="0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build="allAtOnce"/>
      <p:bldP spid="40" grpI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87643" y="5980964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6. Написать молекулярное уравнение гидролиза  </a:t>
            </a: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113274" y="2349501"/>
            <a:ext cx="928688" cy="1143000"/>
          </a:xfrm>
          <a:prstGeom prst="wedgeRoundRectCallout">
            <a:avLst>
              <a:gd name="adj1" fmla="val 66876"/>
              <a:gd name="adj2" fmla="val 4240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734470" y="4294675"/>
            <a:ext cx="72151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[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&gt; [ОН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– среда </a:t>
            </a:r>
            <a:r>
              <a:rPr lang="ru-RU" altLang="uz-Cyrl-UZ" sz="2800" dirty="0">
                <a:solidFill>
                  <a:srgbClr val="C00000"/>
                </a:solidFill>
                <a:latin typeface="Calibri" panose="020F0502020204030204" pitchFamily="34" charset="0"/>
              </a:rPr>
              <a:t>кислая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, рН &lt;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                             лакмус </a:t>
            </a:r>
            <a:r>
              <a:rPr lang="ru-RU" altLang="uz-Cyrl-UZ" sz="2800" dirty="0">
                <a:solidFill>
                  <a:srgbClr val="C00000"/>
                </a:solidFill>
                <a:latin typeface="Calibri" panose="020F0502020204030204" pitchFamily="34" charset="0"/>
              </a:rPr>
              <a:t>красный </a:t>
            </a:r>
          </a:p>
        </p:txBody>
      </p:sp>
      <p:sp>
        <p:nvSpPr>
          <p:cNvPr id="7" name="Капля 6"/>
          <p:cNvSpPr/>
          <p:nvPr/>
        </p:nvSpPr>
        <p:spPr>
          <a:xfrm rot="18798305">
            <a:off x="10695269" y="5716032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2758953" y="1520826"/>
            <a:ext cx="1381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9" name="Группа 11"/>
          <p:cNvGrpSpPr>
            <a:grpSpLocks/>
          </p:cNvGrpSpPr>
          <p:nvPr/>
        </p:nvGrpSpPr>
        <p:grpSpPr bwMode="auto">
          <a:xfrm>
            <a:off x="4161876" y="1520826"/>
            <a:ext cx="357187" cy="704850"/>
            <a:chOff x="2571736" y="1500174"/>
            <a:chExt cx="357190" cy="704856"/>
          </a:xfrm>
        </p:grpSpPr>
        <p:cxnSp>
          <p:nvCxnSpPr>
            <p:cNvPr id="10" name="Прямая со стрелкой 9"/>
            <p:cNvCxnSpPr/>
            <p:nvPr/>
          </p:nvCxnSpPr>
          <p:spPr>
            <a:xfrm rot="5400000" flipH="1" flipV="1">
              <a:off x="2571736" y="1500174"/>
              <a:ext cx="35719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rot="16200000" flipH="1">
              <a:off x="2571735" y="1857365"/>
              <a:ext cx="347666" cy="3476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4718844" y="1328923"/>
            <a:ext cx="578643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Zn(OH)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слабое основание</a:t>
            </a:r>
            <a:endParaRPr lang="en-US" altLang="uz-Cyrl-UZ" sz="3200" u="sng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сильная кислота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752908" y="2435254"/>
            <a:ext cx="457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=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Zn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2-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 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  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 +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+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961246" y="2344738"/>
            <a:ext cx="442912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Слабый электролит </a:t>
            </a:r>
            <a:r>
              <a:rPr lang="ru-RU" altLang="uz-Cyrl-UZ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подвергается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 катиону</a:t>
            </a:r>
            <a:endParaRPr lang="ru-RU" altLang="uz-Cyrl-UZ" sz="28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43567" y="3767959"/>
            <a:ext cx="70977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Zn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2+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dirty="0" err="1">
                <a:solidFill>
                  <a:prstClr val="black"/>
                </a:solidFill>
                <a:latin typeface="Calibri" panose="020F0502020204030204" pitchFamily="34" charset="0"/>
              </a:rPr>
              <a:t>ZnOH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 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  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- 1 ступень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7643" y="600535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5. Определить среду раствора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734470" y="5343827"/>
            <a:ext cx="6737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ZnSO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+ 2Н</a:t>
            </a:r>
            <a:r>
              <a:rPr lang="ru-RU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О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(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ZnOH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  <a:r>
              <a:rPr lang="ru-RU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+ 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H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SO</a:t>
            </a:r>
            <a:r>
              <a:rPr lang="en-US" altLang="uz-Cyrl-UZ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endParaRPr lang="ru-RU" altLang="uz-Cyrl-UZ" sz="320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87643" y="6011273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Написать сокращенное ионное уравнение между слабым ионом и водой 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287643" y="5975043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Определить возможность образования слабого электролита 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и тип гидролиза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287643" y="597504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2. Написать уравнения диссоциации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68407" y="5999430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Определить состав соли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268407" y="6023817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Соли, образованные</a:t>
            </a:r>
          </a:p>
          <a:p>
            <a:pPr algn="ctr"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слабым основанием и сильной кислотой</a:t>
            </a:r>
            <a:endParaRPr lang="ru-RU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88088" y="3816378"/>
            <a:ext cx="10716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30000" dirty="0">
                <a:solidFill>
                  <a:srgbClr val="C00000"/>
                </a:solidFill>
                <a:latin typeface="Calibri" panose="020F0502020204030204" pitchFamily="34" charset="0"/>
              </a:rPr>
              <a:t>+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74742" y="396294"/>
            <a:ext cx="4463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 по </a:t>
            </a: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катиону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51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46823 0.07454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11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6" grpId="0"/>
      <p:bldP spid="12" grpId="0"/>
      <p:bldP spid="13" grpId="0"/>
      <p:bldP spid="14" grpId="0"/>
      <p:bldP spid="15" grpId="0"/>
      <p:bldP spid="16" grpId="0" animBg="1"/>
      <p:bldP spid="16" grpId="1" animBg="1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build="allAtOnce"/>
      <p:bldP spid="23" grpI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5392249" y="2435469"/>
            <a:ext cx="1587500" cy="1143000"/>
          </a:xfrm>
          <a:prstGeom prst="wedgeRoundRectCallout">
            <a:avLst>
              <a:gd name="adj1" fmla="val 45183"/>
              <a:gd name="adj2" fmla="val 578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282099" y="2401033"/>
            <a:ext cx="928687" cy="1143000"/>
          </a:xfrm>
          <a:prstGeom prst="wedgeRoundRectCallout">
            <a:avLst>
              <a:gd name="adj1" fmla="val 54169"/>
              <a:gd name="adj2" fmla="val 578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4209" y="591096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Определить состав соли</a:t>
            </a:r>
          </a:p>
        </p:txBody>
      </p:sp>
      <p:sp>
        <p:nvSpPr>
          <p:cNvPr id="7" name="Капля 6"/>
          <p:cNvSpPr/>
          <p:nvPr/>
        </p:nvSpPr>
        <p:spPr>
          <a:xfrm rot="18798305">
            <a:off x="10895335" y="5627566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Прямоугольник 14"/>
          <p:cNvSpPr>
            <a:spLocks noChangeArrowheads="1"/>
          </p:cNvSpPr>
          <p:nvPr/>
        </p:nvSpPr>
        <p:spPr bwMode="auto">
          <a:xfrm>
            <a:off x="1940719" y="1610519"/>
            <a:ext cx="2408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COONH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9" name="Группа 15"/>
          <p:cNvGrpSpPr>
            <a:grpSpLocks/>
          </p:cNvGrpSpPr>
          <p:nvPr/>
        </p:nvGrpSpPr>
        <p:grpSpPr bwMode="auto">
          <a:xfrm>
            <a:off x="4170363" y="1521896"/>
            <a:ext cx="357188" cy="704850"/>
            <a:chOff x="2571736" y="1500174"/>
            <a:chExt cx="357190" cy="704856"/>
          </a:xfrm>
        </p:grpSpPr>
        <p:cxnSp>
          <p:nvCxnSpPr>
            <p:cNvPr id="10" name="Прямая со стрелкой 9"/>
            <p:cNvCxnSpPr/>
            <p:nvPr/>
          </p:nvCxnSpPr>
          <p:spPr>
            <a:xfrm rot="5400000" flipH="1" flipV="1">
              <a:off x="2571735" y="1500175"/>
              <a:ext cx="35719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rot="16200000" flipH="1">
              <a:off x="2571735" y="1857365"/>
              <a:ext cx="347666" cy="3476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4540192" y="1355727"/>
            <a:ext cx="4800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NH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OH –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слабое основание</a:t>
            </a:r>
            <a:endParaRPr lang="en-US" altLang="uz-Cyrl-UZ" sz="3200" u="sng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COOH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u="sng" dirty="0">
                <a:solidFill>
                  <a:prstClr val="black"/>
                </a:solidFill>
                <a:latin typeface="Calibri" panose="020F0502020204030204" pitchFamily="34" charset="0"/>
              </a:rPr>
              <a:t>слабая кислота</a:t>
            </a:r>
            <a:endParaRPr lang="ru-RU" altLang="uz-Cyrl-UZ" sz="32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874838" y="2388912"/>
            <a:ext cx="5286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COON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=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N</a:t>
            </a:r>
            <a:r>
              <a:rPr lang="ru-RU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+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COO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        Н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 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   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 +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+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11427" y="2385248"/>
            <a:ext cx="44291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</a:rPr>
              <a:t>Слабые электролиты </a:t>
            </a:r>
            <a:r>
              <a:rPr lang="ru-RU" altLang="uz-Cyrl-UZ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подвергается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 катиону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и </a:t>
            </a:r>
            <a:r>
              <a:rPr lang="ru-RU" altLang="uz-Cyrl-UZ" sz="2000" u="sng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по аниону</a:t>
            </a:r>
            <a:endParaRPr lang="ru-RU" altLang="uz-Cyrl-UZ" sz="2000" u="sng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40719" y="3824683"/>
            <a:ext cx="82454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COO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en-US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N</a:t>
            </a:r>
            <a:r>
              <a:rPr lang="ru-RU" altLang="uz-Cyrl-UZ" sz="3200" u="sng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en-US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+Н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3200" baseline="-25000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COOH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en-US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NH</a:t>
            </a:r>
            <a:r>
              <a:rPr lang="en-US" altLang="uz-Cyrl-UZ" sz="3200" baseline="-25000" dirty="0">
                <a:solidFill>
                  <a:srgbClr val="0066CC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OH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srgbClr val="C00000"/>
                </a:solidFill>
                <a:latin typeface="Calibri" panose="020F0502020204030204" pitchFamily="34" charset="0"/>
              </a:rPr>
              <a:t>   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11492" y="5889255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5. Определить среду раствора, сравнив значения </a:t>
            </a:r>
            <a:r>
              <a:rPr lang="ru-RU" sz="2800" dirty="0" err="1">
                <a:solidFill>
                  <a:prstClr val="black"/>
                </a:solidFill>
                <a:latin typeface="Calibri"/>
              </a:rPr>
              <a:t>К</a:t>
            </a:r>
            <a:r>
              <a:rPr lang="ru-RU" sz="2400" dirty="0" err="1">
                <a:solidFill>
                  <a:prstClr val="black"/>
                </a:solidFill>
                <a:latin typeface="Calibri"/>
              </a:rPr>
              <a:t>дис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 (кислоты) и </a:t>
            </a:r>
            <a:r>
              <a:rPr lang="ru-RU" sz="2800" dirty="0" err="1">
                <a:solidFill>
                  <a:prstClr val="black"/>
                </a:solidFill>
                <a:latin typeface="Calibri"/>
              </a:rPr>
              <a:t>К</a:t>
            </a:r>
            <a:r>
              <a:rPr lang="ru-RU" sz="2400" dirty="0" err="1">
                <a:solidFill>
                  <a:prstClr val="black"/>
                </a:solidFill>
                <a:latin typeface="Calibri"/>
              </a:rPr>
              <a:t>дис</a:t>
            </a:r>
            <a:r>
              <a:rPr lang="ru-RU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(основания) 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940719" y="4391572"/>
            <a:ext cx="78898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 err="1">
                <a:solidFill>
                  <a:prstClr val="black"/>
                </a:solidFill>
                <a:latin typeface="Calibri" panose="020F0502020204030204" pitchFamily="34" charset="0"/>
              </a:rPr>
              <a:t>К</a:t>
            </a:r>
            <a:r>
              <a:rPr lang="ru-RU" altLang="uz-Cyrl-UZ" sz="2800" baseline="-25000" dirty="0" err="1">
                <a:solidFill>
                  <a:prstClr val="black"/>
                </a:solidFill>
                <a:latin typeface="Calibri" panose="020F0502020204030204" pitchFamily="34" charset="0"/>
              </a:rPr>
              <a:t>дис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(</a:t>
            </a:r>
            <a:r>
              <a:rPr lang="en-US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CH</a:t>
            </a:r>
            <a:r>
              <a:rPr lang="en-US" altLang="uz-Cyrl-UZ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COOH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) =1,75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· 10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-5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&lt;  </a:t>
            </a:r>
            <a:r>
              <a:rPr lang="ru-RU" altLang="uz-Cyrl-UZ" sz="2800" dirty="0" err="1">
                <a:solidFill>
                  <a:prstClr val="black"/>
                </a:solidFill>
                <a:latin typeface="Calibri" panose="020F0502020204030204" pitchFamily="34" charset="0"/>
              </a:rPr>
              <a:t>К</a:t>
            </a:r>
            <a:r>
              <a:rPr lang="ru-RU" altLang="uz-Cyrl-UZ" sz="2800" baseline="-25000" dirty="0" err="1">
                <a:solidFill>
                  <a:prstClr val="black"/>
                </a:solidFill>
                <a:latin typeface="Calibri" panose="020F0502020204030204" pitchFamily="34" charset="0"/>
              </a:rPr>
              <a:t>дис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(</a:t>
            </a:r>
            <a:r>
              <a:rPr lang="en-US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NH</a:t>
            </a:r>
            <a:r>
              <a:rPr lang="en-US" altLang="uz-Cyrl-UZ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4</a:t>
            </a:r>
            <a:r>
              <a:rPr lang="en-US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OH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)= 6,3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· 10</a:t>
            </a:r>
            <a:r>
              <a:rPr lang="ru-RU" altLang="uz-Cyrl-UZ" sz="2800" baseline="300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-5</a:t>
            </a:r>
            <a:endParaRPr lang="ru-RU" altLang="uz-Cyrl-UZ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256936" y="4874842"/>
            <a:ext cx="7858125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[Н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&lt; [</a:t>
            </a: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ОН</a:t>
            </a:r>
            <a:r>
              <a:rPr lang="ru-RU" altLang="uz-Cyrl-UZ" sz="3200" baseline="30000" dirty="0">
                <a:solidFill>
                  <a:srgbClr val="0066CC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srgbClr val="0066CC"/>
                </a:solidFill>
                <a:latin typeface="Calibri" panose="020F0502020204030204" pitchFamily="34" charset="0"/>
              </a:rPr>
              <a:t>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]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– среда слабо</a:t>
            </a:r>
            <a:r>
              <a:rPr lang="ru-RU" altLang="uz-Cyrl-UZ" sz="2800" dirty="0">
                <a:solidFill>
                  <a:srgbClr val="0066CC"/>
                </a:solidFill>
                <a:latin typeface="Calibri" panose="020F0502020204030204" pitchFamily="34" charset="0"/>
              </a:rPr>
              <a:t>щелочная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, рН &gt;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                             лакмус </a:t>
            </a:r>
            <a:r>
              <a:rPr lang="ru-RU" altLang="uz-Cyrl-UZ" sz="2800" dirty="0">
                <a:solidFill>
                  <a:srgbClr val="0066CC"/>
                </a:solidFill>
                <a:latin typeface="Calibri" panose="020F0502020204030204" pitchFamily="34" charset="0"/>
              </a:rPr>
              <a:t>синий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511492" y="5889254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Написать сокращенное ионное уравнение между слабыми ионами и водой 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511492" y="5910963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 Определить возможность образования слабого электролита  и тип гидролиза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11492" y="5910962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2. Написать уравнения диссоциации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547851" y="5910961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Соли, образованные</a:t>
            </a:r>
            <a:br>
              <a:rPr lang="ru-RU" sz="2800" dirty="0">
                <a:solidFill>
                  <a:prstClr val="black"/>
                </a:solidFill>
                <a:latin typeface="Calibri"/>
              </a:rPr>
            </a:br>
            <a:r>
              <a:rPr lang="ru-RU" sz="2800" dirty="0">
                <a:solidFill>
                  <a:prstClr val="black"/>
                </a:solidFill>
                <a:latin typeface="Calibri"/>
              </a:rPr>
              <a:t> слабым основанием и слабой кислотой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865080" y="461640"/>
            <a:ext cx="6396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 по </a:t>
            </a: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катиону и аниону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87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6" grpId="1" animBg="1"/>
      <p:bldP spid="12" grpId="0"/>
      <p:bldP spid="13" grpId="0"/>
      <p:bldP spid="14" grpId="0"/>
      <p:bldP spid="15" grpId="0"/>
      <p:bldP spid="16" grpId="0" animBg="1"/>
      <p:bldP spid="16" grpId="1" animBg="1"/>
      <p:bldP spid="17" grpId="0"/>
      <p:bldP spid="18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167064" y="1500188"/>
            <a:ext cx="703897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По таблице растворимости можно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определить соли, которые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«в водной среде разлагаются», т.е.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подвергаются необратимому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гидролизу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37546" y="1470678"/>
          <a:ext cx="6913592" cy="427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3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43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86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202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307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3070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258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258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844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547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547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00113">
                <a:tc rowSpan="2">
                  <a:txBody>
                    <a:bodyPr/>
                    <a:lstStyle/>
                    <a:p>
                      <a:endParaRPr lang="en-US" sz="14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Анионы</a:t>
                      </a:r>
                      <a:endParaRPr lang="ru-RU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Катионы</a:t>
                      </a:r>
                      <a:endParaRPr lang="ru-RU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3374">
                <a:tc vMerge="1">
                  <a:txBody>
                    <a:bodyPr/>
                    <a:lstStyle/>
                    <a:p>
                      <a:endParaRPr lang="ru-RU" baseline="30000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NH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Mg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Al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Fe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Fe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Cu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2+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ОН</a:t>
                      </a:r>
                      <a:r>
                        <a:rPr lang="ru-RU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Cl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SO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SO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PO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SiO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—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0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CH</a:t>
                      </a:r>
                      <a:r>
                        <a:rPr lang="en-US" sz="1400" baseline="-25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COO</a:t>
                      </a:r>
                      <a:r>
                        <a:rPr lang="en-US" sz="1400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400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" name="Капля 5"/>
          <p:cNvSpPr/>
          <p:nvPr/>
        </p:nvSpPr>
        <p:spPr>
          <a:xfrm rot="18798305">
            <a:off x="10936852" y="5603054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24188" y="5572125"/>
            <a:ext cx="7143750" cy="6429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endParaRPr lang="en-US" sz="2800" dirty="0">
              <a:solidFill>
                <a:prstClr val="black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7167564" y="3128963"/>
            <a:ext cx="714375" cy="500062"/>
          </a:xfrm>
          <a:prstGeom prst="wedgeRoundRectCallout">
            <a:avLst>
              <a:gd name="adj1" fmla="val -569992"/>
              <a:gd name="adj2" fmla="val 497520"/>
              <a:gd name="adj3" fmla="val 16667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67125" y="5594350"/>
            <a:ext cx="60007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Al</a:t>
            </a:r>
            <a:r>
              <a:rPr lang="en-US" sz="3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S</a:t>
            </a:r>
            <a:r>
              <a:rPr lang="en-US" sz="3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+ 6H</a:t>
            </a:r>
            <a:r>
              <a:rPr lang="en-US" sz="3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O = 2Al(OH)</a:t>
            </a:r>
            <a:r>
              <a:rPr lang="en-US" sz="3200" baseline="-25000" dirty="0">
                <a:solidFill>
                  <a:prstClr val="black"/>
                </a:solidFill>
                <a:latin typeface="Calibri"/>
              </a:rPr>
              <a:t>3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↓</a:t>
            </a:r>
            <a:r>
              <a:rPr lang="en-US" sz="32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+ 3H</a:t>
            </a:r>
            <a:r>
              <a:rPr lang="en-US" sz="3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S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↑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73318" y="321976"/>
            <a:ext cx="50524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Необратимый гидролиз</a:t>
            </a:r>
          </a:p>
        </p:txBody>
      </p:sp>
    </p:spTree>
    <p:extLst>
      <p:ext uri="{BB962C8B-B14F-4D97-AF65-F5344CB8AC3E}">
        <p14:creationId xmlns:p14="http://schemas.microsoft.com/office/powerpoint/2010/main" val="246188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35446" y="5533138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Соли, образованные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сильным основанием и сильной кислотой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35446" y="5520531"/>
            <a:ext cx="68580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Определить среду раствора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4576928" y="2572054"/>
            <a:ext cx="642937" cy="1030288"/>
          </a:xfrm>
          <a:prstGeom prst="wedgeRoundRectCallout">
            <a:avLst>
              <a:gd name="adj1" fmla="val 39504"/>
              <a:gd name="adj2" fmla="val 57651"/>
              <a:gd name="adj3" fmla="val 16667"/>
            </a:avLst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3611439" y="2627069"/>
            <a:ext cx="642937" cy="1044575"/>
          </a:xfrm>
          <a:prstGeom prst="wedgeRoundRectCallout">
            <a:avLst>
              <a:gd name="adj1" fmla="val 41658"/>
              <a:gd name="adj2" fmla="val 57652"/>
              <a:gd name="adj3" fmla="val 16667"/>
            </a:avLst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35446" y="5520532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 Определить возможность образования слабого электролита  и тип гидролиза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05757" y="5507924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2. Написать уравнения диссоциации 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2423320" y="1587499"/>
            <a:ext cx="55006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 err="1">
                <a:solidFill>
                  <a:prstClr val="black"/>
                </a:solidFill>
                <a:latin typeface="Calibri" panose="020F0502020204030204" pitchFamily="34" charset="0"/>
              </a:rPr>
              <a:t>NaCl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uz-Cyrl-UZ" sz="36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ru-RU" altLang="uz-Cyrl-UZ" sz="36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11" name="Группа 13"/>
          <p:cNvGrpSpPr>
            <a:grpSpLocks/>
          </p:cNvGrpSpPr>
          <p:nvPr/>
        </p:nvGrpSpPr>
        <p:grpSpPr bwMode="auto">
          <a:xfrm>
            <a:off x="3575720" y="1587499"/>
            <a:ext cx="357188" cy="704850"/>
            <a:chOff x="2571736" y="1500174"/>
            <a:chExt cx="357190" cy="704856"/>
          </a:xfrm>
        </p:grpSpPr>
        <p:cxnSp>
          <p:nvCxnSpPr>
            <p:cNvPr id="12" name="Прямая со стрелкой 11"/>
            <p:cNvCxnSpPr/>
            <p:nvPr/>
          </p:nvCxnSpPr>
          <p:spPr>
            <a:xfrm rot="5400000" flipH="1" flipV="1">
              <a:off x="2571735" y="1500175"/>
              <a:ext cx="357191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16200000" flipH="1">
              <a:off x="2571736" y="1857365"/>
              <a:ext cx="347665" cy="3476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33119" y="1405730"/>
            <a:ext cx="578643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 err="1">
                <a:solidFill>
                  <a:prstClr val="black"/>
                </a:solidFill>
                <a:latin typeface="Calibri" panose="020F0502020204030204" pitchFamily="34" charset="0"/>
              </a:rPr>
              <a:t>NaOH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сильное основание</a:t>
            </a:r>
            <a:endParaRPr lang="en-US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dirty="0" err="1">
                <a:solidFill>
                  <a:prstClr val="black"/>
                </a:solidFill>
                <a:latin typeface="Calibri" panose="020F0502020204030204" pitchFamily="34" charset="0"/>
              </a:rPr>
              <a:t>HCl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сильная кислота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05757" y="5476712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Определить состав соли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423319" y="2597150"/>
            <a:ext cx="55006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>
                <a:solidFill>
                  <a:prstClr val="black"/>
                </a:solidFill>
                <a:latin typeface="Calibri" panose="020F0502020204030204" pitchFamily="34" charset="0"/>
              </a:rPr>
              <a:t>NaCl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=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Na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Cl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Н</a:t>
            </a:r>
            <a:r>
              <a:rPr lang="ru-RU" altLang="uz-Cyrl-UZ" sz="32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О 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⇄ 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 + 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+</a:t>
            </a:r>
            <a:r>
              <a:rPr lang="en-US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42417" y="2498722"/>
            <a:ext cx="44291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Сильные электролиты </a:t>
            </a:r>
            <a:r>
              <a:rPr lang="ru-RU" altLang="uz-Cyrl-UZ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гидролизу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  <a:ea typeface="Cambria Math" panose="02040503050406030204" pitchFamily="18" charset="0"/>
                <a:cs typeface="Cambria Math" panose="02040503050406030204" pitchFamily="18" charset="0"/>
              </a:rPr>
              <a:t>не подвергается</a:t>
            </a:r>
            <a:endParaRPr lang="ru-RU" altLang="uz-Cyrl-UZ" sz="2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423319" y="3994272"/>
            <a:ext cx="72024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[Н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+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= [ОН</a:t>
            </a:r>
            <a:r>
              <a:rPr lang="ru-RU" altLang="uz-Cyrl-UZ" sz="32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-</a:t>
            </a:r>
            <a:r>
              <a:rPr lang="ru-RU" altLang="uz-Cyrl-UZ" sz="3200" dirty="0">
                <a:solidFill>
                  <a:prstClr val="black"/>
                </a:solidFill>
                <a:latin typeface="Calibri" panose="020F0502020204030204" pitchFamily="34" charset="0"/>
              </a:rPr>
              <a:t> ] </a:t>
            </a:r>
            <a:r>
              <a:rPr lang="ru-RU" altLang="uz-Cyrl-UZ" sz="3600" dirty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среда нейтральная, рН =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latin typeface="Calibri" panose="020F0502020204030204" pitchFamily="34" charset="0"/>
              </a:rPr>
              <a:t>                               лакмус цвет не меняет</a:t>
            </a:r>
            <a:endParaRPr lang="ru-RU" altLang="uz-Cyrl-UZ" sz="3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Капля 18"/>
          <p:cNvSpPr/>
          <p:nvPr/>
        </p:nvSpPr>
        <p:spPr>
          <a:xfrm rot="18798305">
            <a:off x="10685606" y="5630041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13542" y="5495316"/>
            <a:ext cx="6858000" cy="785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Соли, образованные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сильным основанием и сильной кислотой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195190" y="389839"/>
            <a:ext cx="58087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Гидролизу не подвергается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7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  <p:bldP spid="8" grpId="0" animBg="1"/>
      <p:bldP spid="8" grpId="1" animBg="1"/>
      <p:bldP spid="9" grpId="0" animBg="1"/>
      <p:bldP spid="9" grpId="1" animBg="1"/>
      <p:bldP spid="14" grpId="0"/>
      <p:bldP spid="15" grpId="0" animBg="1"/>
      <p:bldP spid="15" grpId="1" animBg="1"/>
      <p:bldP spid="16" grpId="0"/>
      <p:bldP spid="17" grpId="0"/>
      <p:bldP spid="18" grpId="0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9416" y="918018"/>
            <a:ext cx="10729192" cy="5511378"/>
          </a:xfr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древности – зола – моющее средство (в состав входит поташ – карбонат калия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который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гидролизуется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аниону и образует щелочную среду, что обусловливает его мылкость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Мыло- натриевые и калиевые соли высших карбоновых кислот (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стеарат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натрия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COONa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также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гидролизуется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аниону – щелочная среда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Стиральные порошки – добавляют фосфаты и карбонаты для усиления щелочной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среды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Кислотные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почвы известкуют (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(ОН)</a:t>
            </a:r>
            <a:r>
              <a:rPr lang="ru-RU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СаСО</a:t>
            </a:r>
            <a:r>
              <a:rPr lang="ru-RU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а в щелочные добавляют удобрение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сульфат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аммония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4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слюне содержатся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гидрофосфат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-ионы, поэтому в полости рта слабокислотная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составе крови содержатся соли – гидрокарбонат и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гидрофосфат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натрия, которые поддерживают определённую реакцию среды.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03" y="9635"/>
            <a:ext cx="12199153" cy="90838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361710" y="194069"/>
            <a:ext cx="43283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гидролиза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2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Box 7"/>
          <p:cNvSpPr txBox="1">
            <a:spLocks noChangeArrowheads="1"/>
          </p:cNvSpPr>
          <p:nvPr/>
        </p:nvSpPr>
        <p:spPr bwMode="auto">
          <a:xfrm>
            <a:off x="1095020" y="1149218"/>
            <a:ext cx="1000911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1" u="none" strike="noStrike" kern="1200" cap="none" spc="0" normalizeH="0" baseline="0" noProof="0" dirty="0" smtClean="0">
                <a:ln>
                  <a:noFill/>
                </a:ln>
                <a:solidFill>
                  <a:srgbClr val="0668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 природе: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преобразование земной коры; обеспечение слабощелочной среды морской воды.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1" u="none" strike="noStrike" kern="1200" cap="none" spc="0" normalizeH="0" baseline="0" noProof="0" dirty="0" smtClean="0">
                <a:ln>
                  <a:noFill/>
                </a:ln>
                <a:solidFill>
                  <a:srgbClr val="0668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kumimoji="0" lang="ru-RU" sz="2800" i="1" u="none" strike="noStrike" kern="1200" cap="none" spc="0" normalizeH="0" baseline="0" noProof="0" dirty="0">
                <a:ln>
                  <a:noFill/>
                </a:ln>
                <a:solidFill>
                  <a:srgbClr val="0668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народном хозяйстве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0668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выработка из непищевого сырья ценных продуктов (бумага, мыло, спирт, глюкоза, белковые дрожжи); очистка промышленных стоков и питьевой воды; подготовка тканей к окрашиванию; известкование почв; порча производственного оборудования;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1" u="none" strike="noStrike" kern="1200" cap="none" spc="0" normalizeH="0" baseline="0" noProof="0" dirty="0">
                <a:ln>
                  <a:noFill/>
                </a:ln>
                <a:solidFill>
                  <a:srgbClr val="0668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 повседневной жизни: 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стирка; мытье посуды; умывание с мылом; процессы пищеварения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153" cy="112474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96130" y="332711"/>
            <a:ext cx="43283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гидролиза</a:t>
            </a:r>
          </a:p>
        </p:txBody>
      </p:sp>
    </p:spTree>
    <p:extLst>
      <p:ext uri="{BB962C8B-B14F-4D97-AF65-F5344CB8AC3E}">
        <p14:creationId xmlns:p14="http://schemas.microsoft.com/office/powerpoint/2010/main" val="336348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2864" y="1349782"/>
            <a:ext cx="8229600" cy="712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Выводы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7094" y="2492896"/>
            <a:ext cx="8215370" cy="7143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Гидролиз – процесс взаимодействия ионов соли с ионами воды с изменением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среды.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033752" y="3501008"/>
            <a:ext cx="8215200" cy="712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Обязательное условие гидролиза – образование слабого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электролита.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054153" y="4509120"/>
            <a:ext cx="8215370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Характер среды раствора соли зависит от иона, который подвергается гидролизу (по катиону или по аниону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825"/>
            <a:ext cx="12199153" cy="100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1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928574"/>
            <a:ext cx="10657184" cy="91624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Сокращенное ионное уравнение реакции соответствует взаимодействию: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64740" y="2074233"/>
            <a:ext cx="4590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ru-RU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H</a:t>
            </a:r>
            <a:r>
              <a:rPr lang="en-US" sz="2100" baseline="50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+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 + CO</a:t>
            </a:r>
            <a:r>
              <a:rPr lang="en-US" sz="2100" baseline="-2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3</a:t>
            </a:r>
            <a:r>
              <a:rPr lang="en-US" sz="2100" baseline="50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2-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 = </a:t>
            </a:r>
            <a:r>
              <a:rPr lang="en-US" sz="2100" dirty="0" smtClean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CO</a:t>
            </a:r>
            <a:r>
              <a:rPr lang="en-US" sz="2100" baseline="-2000" dirty="0" smtClean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Arial Black" pitchFamily="34" charset="0"/>
              </a:rPr>
              <a:t>↑</a:t>
            </a:r>
            <a:r>
              <a:rPr lang="ru-RU" sz="2100" dirty="0" smtClean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en-US" sz="2100" dirty="0" smtClean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+ 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H</a:t>
            </a:r>
            <a:r>
              <a:rPr lang="en-US" sz="2100" baseline="-2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O</a:t>
            </a:r>
            <a:endParaRPr lang="ru-RU" sz="2100" dirty="0">
              <a:solidFill>
                <a:srgbClr val="000000"/>
              </a:solidFill>
              <a:latin typeface="Arial Black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7508" y="2915095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1</a:t>
            </a:r>
            <a:r>
              <a:rPr lang="ru-RU" dirty="0">
                <a:solidFill>
                  <a:srgbClr val="000000"/>
                </a:solidFill>
                <a:latin typeface="Arial Black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2HNO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CaCO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Ca(NO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)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↑</a:t>
            </a:r>
            <a:r>
              <a:rPr lang="ru-RU" dirty="0" smtClean="0">
                <a:solidFill>
                  <a:srgbClr val="000000"/>
                </a:solidFill>
                <a:latin typeface="Arial Black" pitchFamily="34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+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7508" y="3518720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 2.2HCl + MgCO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MgCl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CO</a:t>
            </a:r>
            <a:r>
              <a:rPr lang="en-US" baseline="-2000" dirty="0" smtClean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ru-RU" dirty="0" smtClean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↑</a:t>
            </a:r>
            <a:r>
              <a:rPr lang="ru-RU" dirty="0" smtClean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+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7508" y="4089303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3.H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SO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CaCO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CaSO</a:t>
            </a:r>
            <a:r>
              <a:rPr lang="en-US" baseline="2000" dirty="0">
                <a:solidFill>
                  <a:srgbClr val="000000"/>
                </a:solidFill>
                <a:latin typeface="Arial Black" pitchFamily="34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↑</a:t>
            </a:r>
            <a:r>
              <a:rPr lang="ru-RU" dirty="0" smtClean="0">
                <a:solidFill>
                  <a:srgbClr val="000000"/>
                </a:solidFill>
                <a:latin typeface="Arial Black" pitchFamily="34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+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7508" y="4718463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4.2HCL + Na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2NaCL + 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↑</a:t>
            </a:r>
            <a:r>
              <a:rPr lang="ru-RU" dirty="0" smtClean="0">
                <a:solidFill>
                  <a:srgbClr val="000000"/>
                </a:solidFill>
                <a:latin typeface="Arial Black" pitchFamily="34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Arial Black" pitchFamily="34" charset="0"/>
              </a:rPr>
              <a:t>+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578354" y="4774212"/>
            <a:ext cx="1458162" cy="351038"/>
          </a:xfrm>
          <a:prstGeom prst="rect">
            <a:avLst/>
          </a:prstGeom>
          <a:solidFill>
            <a:srgbClr val="66FF33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Правильно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533" y="-28295"/>
            <a:ext cx="12193057" cy="90838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745187" y="180622"/>
            <a:ext cx="6755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 пройденного материала</a:t>
            </a:r>
            <a:endParaRPr lang="uz-Cyrl-UZ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2350" y="3964069"/>
            <a:ext cx="1932599" cy="90228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519" y="2802888"/>
            <a:ext cx="1932599" cy="90228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5946" y="3371683"/>
            <a:ext cx="1932599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0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grpSp>
        <p:nvGrpSpPr>
          <p:cNvPr id="3" name="Группа 98"/>
          <p:cNvGrpSpPr>
            <a:grpSpLocks/>
          </p:cNvGrpSpPr>
          <p:nvPr/>
        </p:nvGrpSpPr>
        <p:grpSpPr bwMode="auto">
          <a:xfrm>
            <a:off x="7086600" y="4148139"/>
            <a:ext cx="2928938" cy="1285875"/>
            <a:chOff x="5572132" y="4143380"/>
            <a:chExt cx="2928958" cy="128588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Кислород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Группа 95"/>
          <p:cNvGrpSpPr>
            <a:grpSpLocks/>
          </p:cNvGrpSpPr>
          <p:nvPr/>
        </p:nvGrpSpPr>
        <p:grpSpPr bwMode="auto">
          <a:xfrm>
            <a:off x="3123190" y="4176935"/>
            <a:ext cx="2928938" cy="1285875"/>
            <a:chOff x="2500298" y="4143380"/>
            <a:chExt cx="2928958" cy="1285884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500298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 err="1">
                  <a:solidFill>
                    <a:prstClr val="black"/>
                  </a:solidFill>
                  <a:latin typeface="Calibri"/>
                </a:rPr>
                <a:t>Хлороводород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Группа 92"/>
          <p:cNvGrpSpPr>
            <a:grpSpLocks/>
          </p:cNvGrpSpPr>
          <p:nvPr/>
        </p:nvGrpSpPr>
        <p:grpSpPr bwMode="auto">
          <a:xfrm>
            <a:off x="7100889" y="2633664"/>
            <a:ext cx="2928937" cy="1285875"/>
            <a:chOff x="5572132" y="2643182"/>
            <a:chExt cx="2928958" cy="1285884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Водород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Группа 89"/>
          <p:cNvGrpSpPr>
            <a:grpSpLocks/>
          </p:cNvGrpSpPr>
          <p:nvPr/>
        </p:nvGrpSpPr>
        <p:grpSpPr bwMode="auto">
          <a:xfrm>
            <a:off x="3127955" y="2711892"/>
            <a:ext cx="2928937" cy="1285875"/>
            <a:chOff x="2500298" y="2643182"/>
            <a:chExt cx="2928958" cy="128588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2500298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Хлор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500298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3167063" y="1428751"/>
            <a:ext cx="6858000" cy="10715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5. Если в пробирку с раствором хлорида цинка поместить цинк  -  выделится газ:</a:t>
            </a:r>
          </a:p>
        </p:txBody>
      </p:sp>
      <p:grpSp>
        <p:nvGrpSpPr>
          <p:cNvPr id="17" name="Группа 83"/>
          <p:cNvGrpSpPr>
            <a:grpSpLocks/>
          </p:cNvGrpSpPr>
          <p:nvPr/>
        </p:nvGrpSpPr>
        <p:grpSpPr bwMode="auto">
          <a:xfrm>
            <a:off x="7086600" y="4148139"/>
            <a:ext cx="2928938" cy="1285875"/>
            <a:chOff x="5572132" y="4143380"/>
            <a:chExt cx="2928958" cy="1285884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Нитрит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лития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0" name="Группа 77"/>
          <p:cNvGrpSpPr>
            <a:grpSpLocks/>
          </p:cNvGrpSpPr>
          <p:nvPr/>
        </p:nvGrpSpPr>
        <p:grpSpPr bwMode="auto">
          <a:xfrm>
            <a:off x="7100889" y="2633664"/>
            <a:ext cx="2928937" cy="1285875"/>
            <a:chOff x="5572132" y="2643182"/>
            <a:chExt cx="2928958" cy="128588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Ацетат 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кальция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3" name="Группа 80"/>
          <p:cNvGrpSpPr>
            <a:grpSpLocks/>
          </p:cNvGrpSpPr>
          <p:nvPr/>
        </p:nvGrpSpPr>
        <p:grpSpPr bwMode="auto">
          <a:xfrm>
            <a:off x="3137179" y="4216763"/>
            <a:ext cx="2928937" cy="1285875"/>
            <a:chOff x="2500298" y="4143380"/>
            <a:chExt cx="2928958" cy="1285884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2500298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Бромид 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бария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6" name="Группа 74"/>
          <p:cNvGrpSpPr>
            <a:grpSpLocks/>
          </p:cNvGrpSpPr>
          <p:nvPr/>
        </p:nvGrpSpPr>
        <p:grpSpPr bwMode="auto">
          <a:xfrm>
            <a:off x="3127954" y="2721857"/>
            <a:ext cx="2928938" cy="1285875"/>
            <a:chOff x="2500298" y="2643182"/>
            <a:chExt cx="2928958" cy="1285884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2500298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Сульфид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 хрома (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III</a:t>
              </a: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)</a:t>
              </a: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500298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3167063" y="1428751"/>
            <a:ext cx="6858000" cy="10715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4. Необратимому гидролизу подвергается соль:</a:t>
            </a:r>
          </a:p>
        </p:txBody>
      </p:sp>
      <p:grpSp>
        <p:nvGrpSpPr>
          <p:cNvPr id="30" name="Группа 62"/>
          <p:cNvGrpSpPr>
            <a:grpSpLocks/>
          </p:cNvGrpSpPr>
          <p:nvPr/>
        </p:nvGrpSpPr>
        <p:grpSpPr bwMode="auto">
          <a:xfrm>
            <a:off x="7100889" y="2633664"/>
            <a:ext cx="2928937" cy="1285875"/>
            <a:chOff x="5572132" y="2643182"/>
            <a:chExt cx="2928958" cy="1285884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Посинеет</a:t>
              </a: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3" name="Группа 59"/>
          <p:cNvGrpSpPr>
            <a:grpSpLocks/>
          </p:cNvGrpSpPr>
          <p:nvPr/>
        </p:nvGrpSpPr>
        <p:grpSpPr bwMode="auto">
          <a:xfrm>
            <a:off x="3127954" y="2707129"/>
            <a:ext cx="2938462" cy="1285875"/>
            <a:chOff x="2357422" y="2923394"/>
            <a:chExt cx="2939102" cy="1285884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2366949" y="2923394"/>
              <a:ext cx="2929575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Не изменится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2357422" y="2928156"/>
              <a:ext cx="500171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3167063" y="1428751"/>
            <a:ext cx="6858000" cy="10715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3.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Как изменится окраска лакмуса в  растворе нитрата цинка?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167063" y="5572125"/>
            <a:ext cx="6858000" cy="6429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1</a:t>
            </a:r>
            <a:r>
              <a:rPr lang="ru-RU" sz="3200" dirty="0">
                <a:solidFill>
                  <a:prstClr val="black"/>
                </a:solidFill>
                <a:latin typeface="Calibri"/>
              </a:rPr>
              <a:t>.           2.           3.            4.           5.</a:t>
            </a:r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167063" y="1428751"/>
            <a:ext cx="6858000" cy="10715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2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.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Фенолфталеин можно использовать для обнаружения в водном растворе соли:</a:t>
            </a:r>
          </a:p>
        </p:txBody>
      </p:sp>
      <p:grpSp>
        <p:nvGrpSpPr>
          <p:cNvPr id="39" name="Группа 47"/>
          <p:cNvGrpSpPr>
            <a:grpSpLocks/>
          </p:cNvGrpSpPr>
          <p:nvPr/>
        </p:nvGrpSpPr>
        <p:grpSpPr bwMode="auto">
          <a:xfrm>
            <a:off x="7096125" y="2643189"/>
            <a:ext cx="2928938" cy="1285875"/>
            <a:chOff x="5572132" y="2643182"/>
            <a:chExt cx="2928958" cy="1285884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Хлорида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 бария</a:t>
              </a:r>
              <a:endParaRPr lang="ru-RU" sz="3200" baseline="-250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2" name="Группа 44"/>
          <p:cNvGrpSpPr>
            <a:grpSpLocks/>
          </p:cNvGrpSpPr>
          <p:nvPr/>
        </p:nvGrpSpPr>
        <p:grpSpPr bwMode="auto">
          <a:xfrm>
            <a:off x="3123191" y="2719976"/>
            <a:ext cx="2928937" cy="1285875"/>
            <a:chOff x="480366" y="-9524"/>
            <a:chExt cx="2928958" cy="128588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80366" y="-9524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Нитрата кальция</a:t>
              </a: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80366" y="1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3167063" y="1428751"/>
            <a:ext cx="6858000" cy="10588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1. В составе какой соли нет «слабого» иона?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0714685" y="3643310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Вопрос 1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0715912" y="4145871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Вопрос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2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0711574" y="4652177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Вопрос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3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711574" y="5155363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Вопрос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4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710857" y="5658549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Вопрос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5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51" name="Группа 37"/>
          <p:cNvGrpSpPr>
            <a:grpSpLocks/>
          </p:cNvGrpSpPr>
          <p:nvPr/>
        </p:nvGrpSpPr>
        <p:grpSpPr bwMode="auto">
          <a:xfrm>
            <a:off x="7096125" y="2643189"/>
            <a:ext cx="2928938" cy="1285875"/>
            <a:chOff x="5572132" y="2643182"/>
            <a:chExt cx="2928958" cy="1285884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KNO</a:t>
              </a:r>
              <a:r>
                <a:rPr lang="en-US" sz="3200" baseline="-25000" dirty="0">
                  <a:solidFill>
                    <a:prstClr val="black"/>
                  </a:solidFill>
                  <a:latin typeface="Calibri"/>
                </a:rPr>
                <a:t>3</a:t>
              </a:r>
              <a:endParaRPr lang="ru-RU" sz="3200" baseline="-250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4" name="Группа 36"/>
          <p:cNvGrpSpPr>
            <a:grpSpLocks/>
          </p:cNvGrpSpPr>
          <p:nvPr/>
        </p:nvGrpSpPr>
        <p:grpSpPr bwMode="auto">
          <a:xfrm>
            <a:off x="3137237" y="2749770"/>
            <a:ext cx="2928937" cy="1285875"/>
            <a:chOff x="2500298" y="2643182"/>
            <a:chExt cx="2928958" cy="1285884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2500298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NH</a:t>
              </a:r>
              <a:r>
                <a:rPr lang="en-US" sz="3200" baseline="-25000" dirty="0">
                  <a:solidFill>
                    <a:prstClr val="black"/>
                  </a:solidFill>
                  <a:latin typeface="Calibri"/>
                </a:rPr>
                <a:t>4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Cl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2500298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7" name="Овал 56"/>
          <p:cNvSpPr/>
          <p:nvPr/>
        </p:nvSpPr>
        <p:spPr>
          <a:xfrm>
            <a:off x="4079876" y="5643564"/>
            <a:ext cx="428625" cy="4286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3652839" y="5643564"/>
            <a:ext cx="428625" cy="428625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4991101" y="5643564"/>
            <a:ext cx="428625" cy="428625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5419726" y="5643564"/>
            <a:ext cx="428625" cy="4286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61" name="Группа 65"/>
          <p:cNvGrpSpPr>
            <a:grpSpLocks/>
          </p:cNvGrpSpPr>
          <p:nvPr/>
        </p:nvGrpSpPr>
        <p:grpSpPr bwMode="auto">
          <a:xfrm>
            <a:off x="3144322" y="4193297"/>
            <a:ext cx="2928937" cy="1285875"/>
            <a:chOff x="2500298" y="4143380"/>
            <a:chExt cx="2928958" cy="1285884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2500298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Покраснеет</a:t>
              </a: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4" name="Группа 68"/>
          <p:cNvGrpSpPr>
            <a:grpSpLocks/>
          </p:cNvGrpSpPr>
          <p:nvPr/>
        </p:nvGrpSpPr>
        <p:grpSpPr bwMode="auto">
          <a:xfrm>
            <a:off x="7081839" y="4143376"/>
            <a:ext cx="2928937" cy="1285875"/>
            <a:chOff x="5572132" y="4143380"/>
            <a:chExt cx="2928958" cy="1285884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Обесцветится</a:t>
              </a: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7" name="Овал 66"/>
          <p:cNvSpPr/>
          <p:nvPr/>
        </p:nvSpPr>
        <p:spPr>
          <a:xfrm>
            <a:off x="6353176" y="5643564"/>
            <a:ext cx="428625" cy="428625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6796089" y="5643564"/>
            <a:ext cx="428625" cy="4286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7708901" y="5657851"/>
            <a:ext cx="428625" cy="428625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8142289" y="5649914"/>
            <a:ext cx="428625" cy="4286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9048751" y="5657851"/>
            <a:ext cx="428625" cy="428625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9491664" y="5657851"/>
            <a:ext cx="428625" cy="4286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3" name="Группа 50"/>
          <p:cNvGrpSpPr>
            <a:grpSpLocks/>
          </p:cNvGrpSpPr>
          <p:nvPr/>
        </p:nvGrpSpPr>
        <p:grpSpPr bwMode="auto">
          <a:xfrm>
            <a:off x="3151465" y="4227839"/>
            <a:ext cx="2928937" cy="1285875"/>
            <a:chOff x="2500298" y="4143378"/>
            <a:chExt cx="2928958" cy="1285884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2500298" y="4143378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Сульфата </a:t>
              </a:r>
              <a:r>
                <a:rPr lang="ru-RU" sz="3200" dirty="0" err="1">
                  <a:solidFill>
                    <a:prstClr val="black"/>
                  </a:solidFill>
                  <a:latin typeface="Calibri"/>
                </a:rPr>
                <a:t>алюмининия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3119872" y="4212486"/>
            <a:ext cx="2928937" cy="1285875"/>
            <a:chOff x="2500298" y="4143380"/>
            <a:chExt cx="2928958" cy="1285884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2500298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Na</a:t>
              </a:r>
              <a:r>
                <a:rPr lang="en-US" sz="3200" baseline="-25000" dirty="0">
                  <a:solidFill>
                    <a:prstClr val="black"/>
                  </a:solidFill>
                  <a:latin typeface="Calibri"/>
                </a:rPr>
                <a:t>2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S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9" name="Группа 53"/>
          <p:cNvGrpSpPr>
            <a:grpSpLocks/>
          </p:cNvGrpSpPr>
          <p:nvPr/>
        </p:nvGrpSpPr>
        <p:grpSpPr bwMode="auto">
          <a:xfrm>
            <a:off x="7096125" y="4143376"/>
            <a:ext cx="2928938" cy="1285875"/>
            <a:chOff x="5572132" y="4143380"/>
            <a:chExt cx="2928958" cy="1285884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Фосфата</a:t>
              </a:r>
            </a:p>
            <a:p>
              <a:pPr algn="ctr">
                <a:defRPr/>
              </a:pPr>
              <a:r>
                <a:rPr lang="ru-RU" sz="3200" dirty="0">
                  <a:solidFill>
                    <a:prstClr val="black"/>
                  </a:solidFill>
                  <a:latin typeface="Calibri"/>
                </a:rPr>
                <a:t>натрия</a:t>
              </a: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2" name="Группа 39"/>
          <p:cNvGrpSpPr>
            <a:grpSpLocks/>
          </p:cNvGrpSpPr>
          <p:nvPr/>
        </p:nvGrpSpPr>
        <p:grpSpPr bwMode="auto">
          <a:xfrm>
            <a:off x="7096125" y="4143376"/>
            <a:ext cx="2928938" cy="1285875"/>
            <a:chOff x="5572132" y="4143380"/>
            <a:chExt cx="2928958" cy="1285884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FeSO</a:t>
              </a:r>
              <a:r>
                <a:rPr lang="en-US" sz="3200" baseline="-25000" dirty="0">
                  <a:solidFill>
                    <a:prstClr val="black"/>
                  </a:solidFill>
                  <a:latin typeface="Calibri"/>
                </a:rPr>
                <a:t>4</a:t>
              </a:r>
              <a:endParaRPr lang="ru-RU" sz="3200" baseline="-250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5" name="Прямоугольник 84"/>
          <p:cNvSpPr/>
          <p:nvPr/>
        </p:nvSpPr>
        <p:spPr>
          <a:xfrm>
            <a:off x="3167063" y="1428751"/>
            <a:ext cx="6858000" cy="10715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Последовательно ответьте на вопросы 1 - 5</a:t>
            </a:r>
          </a:p>
        </p:txBody>
      </p:sp>
      <p:grpSp>
        <p:nvGrpSpPr>
          <p:cNvPr id="86" name="Группа 104"/>
          <p:cNvGrpSpPr>
            <a:grpSpLocks/>
          </p:cNvGrpSpPr>
          <p:nvPr/>
        </p:nvGrpSpPr>
        <p:grpSpPr bwMode="auto">
          <a:xfrm>
            <a:off x="3137179" y="2739708"/>
            <a:ext cx="2928938" cy="1285875"/>
            <a:chOff x="2500298" y="2643182"/>
            <a:chExt cx="2928958" cy="1285884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2500298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2500298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A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9" name="Группа 107"/>
          <p:cNvGrpSpPr>
            <a:grpSpLocks/>
          </p:cNvGrpSpPr>
          <p:nvPr/>
        </p:nvGrpSpPr>
        <p:grpSpPr bwMode="auto">
          <a:xfrm>
            <a:off x="7100889" y="2633664"/>
            <a:ext cx="2928937" cy="1285875"/>
            <a:chOff x="5572132" y="2643182"/>
            <a:chExt cx="2928958" cy="128588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5572132" y="2643182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5572132" y="2643182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B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2" name="Группа 110"/>
          <p:cNvGrpSpPr>
            <a:grpSpLocks/>
          </p:cNvGrpSpPr>
          <p:nvPr/>
        </p:nvGrpSpPr>
        <p:grpSpPr bwMode="auto">
          <a:xfrm>
            <a:off x="3167063" y="4209659"/>
            <a:ext cx="2928938" cy="1285875"/>
            <a:chOff x="2500298" y="4143380"/>
            <a:chExt cx="2928958" cy="1285884"/>
          </a:xfrm>
        </p:grpSpPr>
        <p:sp>
          <p:nvSpPr>
            <p:cNvPr id="93" name="Прямоугольник 92"/>
            <p:cNvSpPr/>
            <p:nvPr/>
          </p:nvSpPr>
          <p:spPr>
            <a:xfrm>
              <a:off x="2500298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C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5" name="Группа 113"/>
          <p:cNvGrpSpPr>
            <a:grpSpLocks/>
          </p:cNvGrpSpPr>
          <p:nvPr/>
        </p:nvGrpSpPr>
        <p:grpSpPr bwMode="auto">
          <a:xfrm>
            <a:off x="7086600" y="4148139"/>
            <a:ext cx="2928938" cy="1285875"/>
            <a:chOff x="5572132" y="4143380"/>
            <a:chExt cx="2928958" cy="1285884"/>
          </a:xfrm>
        </p:grpSpPr>
        <p:sp>
          <p:nvSpPr>
            <p:cNvPr id="96" name="Прямоугольник 95"/>
            <p:cNvSpPr/>
            <p:nvPr/>
          </p:nvSpPr>
          <p:spPr>
            <a:xfrm>
              <a:off x="5572132" y="4143380"/>
              <a:ext cx="2928958" cy="12858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5572132" y="4143380"/>
              <a:ext cx="500066" cy="4286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D</a:t>
              </a:r>
              <a:endParaRPr lang="ru-RU" sz="3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98" name="Прямоугольник 97"/>
          <p:cNvSpPr/>
          <p:nvPr/>
        </p:nvSpPr>
        <p:spPr>
          <a:xfrm>
            <a:off x="4493143" y="315298"/>
            <a:ext cx="2811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78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16" grpId="0" animBg="1"/>
      <p:bldP spid="29" grpId="0" animBg="1"/>
      <p:bldP spid="29" grpId="1" animBg="1"/>
      <p:bldP spid="36" grpId="0" animBg="1"/>
      <p:bldP spid="36" grpId="1" animBg="1"/>
      <p:bldP spid="38" grpId="0" animBg="1"/>
      <p:bldP spid="38" grpId="1" animBg="1"/>
      <p:bldP spid="45" grpId="0" animBg="1"/>
      <p:bldP spid="45" grpId="1" animBg="1"/>
      <p:bldP spid="57" grpId="0" animBg="1"/>
      <p:bldP spid="57" grpId="1" animBg="1"/>
      <p:bldP spid="57" grpId="2" animBg="1"/>
      <p:bldP spid="57" grpId="3" animBg="1"/>
      <p:bldP spid="58" grpId="0" animBg="1"/>
      <p:bldP spid="58" grpId="1" animBg="1"/>
      <p:bldP spid="59" grpId="0" animBg="1"/>
      <p:bldP spid="60" grpId="0" animBg="1"/>
      <p:bldP spid="60" grpId="1" animBg="1"/>
      <p:bldP spid="60" grpId="2" animBg="1"/>
      <p:bldP spid="67" grpId="0" animBg="1"/>
      <p:bldP spid="68" grpId="0" animBg="1"/>
      <p:bldP spid="68" grpId="1" animBg="1"/>
      <p:bldP spid="68" grpId="2" animBg="1"/>
      <p:bldP spid="69" grpId="0" animBg="1"/>
      <p:bldP spid="70" grpId="0" animBg="1"/>
      <p:bldP spid="70" grpId="1" animBg="1"/>
      <p:bldP spid="70" grpId="2" animBg="1"/>
      <p:bldP spid="71" grpId="0" animBg="1"/>
      <p:bldP spid="72" grpId="0" animBg="1"/>
      <p:bldP spid="72" grpId="1" animBg="1"/>
      <p:bldP spid="72" grpId="2" animBg="1"/>
      <p:bldP spid="8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153" cy="126876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19536" y="341992"/>
            <a:ext cx="8110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для самостоятельной работы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055440" y="1052736"/>
            <a:ext cx="10363200" cy="4176464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altLang="uz-Cyrl-UZ" sz="2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1:</a:t>
            </a:r>
          </a:p>
          <a:p>
            <a:pPr>
              <a:spcBef>
                <a:spcPts val="600"/>
              </a:spcBef>
            </a:pPr>
            <a:r>
              <a:rPr lang="uz-Cyrl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Прочитать §7 стр.32-35 и ответить на вопросы и задания 1-5  на стр 36.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altLang="uz-Cyrl-UZ" sz="2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2:</a:t>
            </a:r>
          </a:p>
          <a:p>
            <a:pPr>
              <a:spcBef>
                <a:spcPts val="600"/>
              </a:spcBef>
            </a:pPr>
            <a:r>
              <a:rPr lang="ru-RU" altLang="uz-Cyrl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Определите окраску лакмуса в растворах солей</a:t>
            </a:r>
            <a:r>
              <a:rPr lang="ru-RU" altLang="uz-Cyrl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uz-Cyrl-U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Ba(NO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FeCl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LiNO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CoSO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SiO</a:t>
            </a:r>
            <a:r>
              <a:rPr lang="en-US" altLang="uz-Cyrl-UZ" sz="2800" b="1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uz-Cyrl-UZ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ZnS</a:t>
            </a:r>
            <a:r>
              <a:rPr lang="en-US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uz-Cyrl-UZ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KCl</a:t>
            </a:r>
            <a:endParaRPr lang="ru-RU" altLang="uz-Cyrl-UZ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v"/>
            </a:pPr>
            <a:endParaRPr lang="en-US" altLang="uz-Cyrl-UZ" sz="3200" b="1" dirty="0"/>
          </a:p>
        </p:txBody>
      </p:sp>
    </p:spTree>
    <p:extLst>
      <p:ext uri="{BB962C8B-B14F-4D97-AF65-F5344CB8AC3E}">
        <p14:creationId xmlns:p14="http://schemas.microsoft.com/office/powerpoint/2010/main" val="308989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2" y="971550"/>
            <a:ext cx="10369152" cy="91440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Сокращенное ионное уравнение реакции соответствует взаимодействию:</a:t>
            </a:r>
            <a:endParaRPr lang="ru-RU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27748" y="2240868"/>
            <a:ext cx="45905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Al</a:t>
            </a:r>
            <a:r>
              <a:rPr lang="en-US" sz="2100" baseline="-2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O</a:t>
            </a:r>
            <a:r>
              <a:rPr lang="en-US" sz="2100" baseline="-2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3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 + 6H</a:t>
            </a:r>
            <a:r>
              <a:rPr lang="en-US" sz="2100" baseline="50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+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 = 2Al</a:t>
            </a:r>
            <a:r>
              <a:rPr lang="en-US" sz="2100" baseline="50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3+ 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+ 6H</a:t>
            </a:r>
            <a:r>
              <a:rPr lang="en-US" sz="2100" baseline="-20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en-US" sz="2100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O</a:t>
            </a:r>
            <a:endParaRPr lang="ru-RU" sz="2100" dirty="0">
              <a:solidFill>
                <a:srgbClr val="000000"/>
              </a:solidFill>
              <a:latin typeface="Arial Black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4715" y="2888942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1</a:t>
            </a:r>
            <a:r>
              <a:rPr lang="ru-RU" dirty="0">
                <a:solidFill>
                  <a:srgbClr val="000000"/>
                </a:solidFill>
                <a:latin typeface="Arial Black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Al</a:t>
            </a:r>
            <a:r>
              <a:rPr lang="ru-RU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+ 3CO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Al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(CO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)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endParaRPr lang="ru-RU" baseline="-2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4715" y="3483007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 2.Al(NO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)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+ 3KOH = 3KNO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 Al(OH)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endParaRPr lang="ru-RU" baseline="-2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4715" y="4050653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3.Al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+ 3H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SO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= Al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(SO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)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 6H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4715" y="4603922"/>
            <a:ext cx="588665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sz="135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4.AlCL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 + H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O = AlOHCl</a:t>
            </a:r>
            <a:r>
              <a:rPr lang="en-US" baseline="-2000" dirty="0">
                <a:solidFill>
                  <a:srgbClr val="000000"/>
                </a:solidFill>
                <a:latin typeface="Arial Black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Black" pitchFamily="34" charset="0"/>
              </a:rPr>
              <a:t>+ + </a:t>
            </a:r>
            <a:r>
              <a:rPr lang="en-US" dirty="0" err="1">
                <a:solidFill>
                  <a:srgbClr val="000000"/>
                </a:solidFill>
                <a:latin typeface="Arial Black" pitchFamily="34" charset="0"/>
              </a:rPr>
              <a:t>HCl</a:t>
            </a:r>
            <a:endParaRPr lang="ru-RU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667411" y="4036889"/>
            <a:ext cx="1530170" cy="432048"/>
          </a:xfrm>
          <a:prstGeom prst="rect">
            <a:avLst/>
          </a:prstGeom>
          <a:solidFill>
            <a:srgbClr val="66FF33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Правильно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639164" y="2826226"/>
            <a:ext cx="1512168" cy="432048"/>
          </a:xfrm>
          <a:prstGeom prst="rect">
            <a:avLst/>
          </a:prstGeom>
          <a:solidFill>
            <a:srgbClr val="FF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  <a:latin typeface="Arial Black" pitchFamily="34" charset="0"/>
                <a:cs typeface="Arial" panose="020B0604020202020204" pitchFamily="34" charset="0"/>
              </a:rPr>
              <a:t>Ошибка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-31441"/>
            <a:ext cx="12199153" cy="9083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39616" y="204479"/>
            <a:ext cx="6755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 пройденного материала</a:t>
            </a:r>
            <a:endParaRPr lang="uz-Cyrl-UZ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086" y="4482701"/>
            <a:ext cx="1932599" cy="90228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085" y="3333033"/>
            <a:ext cx="1932599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>
          <a:xfrm>
            <a:off x="425450" y="6362700"/>
            <a:ext cx="2133600" cy="365125"/>
          </a:xfrm>
        </p:spPr>
        <p:txBody>
          <a:bodyPr/>
          <a:lstStyle/>
          <a:p>
            <a:pPr>
              <a:defRPr/>
            </a:pPr>
            <a:fld id="{97AAD714-2752-4905-BED7-5BEA8C09E18F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ru-RU" dirty="0" err="1"/>
              <a:t>Аринова</a:t>
            </a:r>
            <a:r>
              <a:rPr lang="ru-RU" dirty="0"/>
              <a:t> Н.И.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45250" y="6373813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BA27B4-1419-4421-BE7C-461433EFEE48}" type="slidenum">
              <a:rPr lang="ru-RU" altLang="uz-Cyrl-UZ">
                <a:solidFill>
                  <a:srgbClr val="3A5750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ru-RU" altLang="uz-Cyrl-UZ">
              <a:solidFill>
                <a:srgbClr val="3A575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Капля 5"/>
          <p:cNvSpPr/>
          <p:nvPr/>
        </p:nvSpPr>
        <p:spPr>
          <a:xfrm rot="18798305">
            <a:off x="10758482" y="5507579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37516" y="1090389"/>
            <a:ext cx="7000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uz-Cyrl-UZ" sz="3600">
                <a:latin typeface="Calibri" panose="020F0502020204030204" pitchFamily="34" charset="0"/>
              </a:rPr>
              <a:t>Изменение окраски лакмуса</a:t>
            </a:r>
          </a:p>
          <a:p>
            <a:pPr eaLnBrk="1" hangingPunct="1"/>
            <a:r>
              <a:rPr lang="ru-RU" altLang="uz-Cyrl-UZ" sz="3600">
                <a:latin typeface="Calibri" panose="020F0502020204030204" pitchFamily="34" charset="0"/>
              </a:rPr>
              <a:t>в  растворах солей </a:t>
            </a:r>
          </a:p>
        </p:txBody>
      </p:sp>
      <p:grpSp>
        <p:nvGrpSpPr>
          <p:cNvPr id="8" name="Группа 8"/>
          <p:cNvGrpSpPr>
            <a:grpSpLocks/>
          </p:cNvGrpSpPr>
          <p:nvPr/>
        </p:nvGrpSpPr>
        <p:grpSpPr bwMode="auto">
          <a:xfrm>
            <a:off x="2908953" y="2233389"/>
            <a:ext cx="571500" cy="3571875"/>
            <a:chOff x="1142976" y="1643051"/>
            <a:chExt cx="785819" cy="4429155"/>
          </a:xfrm>
        </p:grpSpPr>
        <p:grpSp>
          <p:nvGrpSpPr>
            <p:cNvPr id="9" name="Группа 41"/>
            <p:cNvGrpSpPr>
              <a:grpSpLocks/>
            </p:cNvGrpSpPr>
            <p:nvPr/>
          </p:nvGrpSpPr>
          <p:grpSpPr bwMode="auto">
            <a:xfrm>
              <a:off x="1357291" y="1643051"/>
              <a:ext cx="357191" cy="2428893"/>
              <a:chOff x="500034" y="1571612"/>
              <a:chExt cx="428628" cy="2571768"/>
            </a:xfrm>
          </p:grpSpPr>
          <p:sp>
            <p:nvSpPr>
              <p:cNvPr id="13" name="Прямоугольник 12"/>
              <p:cNvSpPr/>
              <p:nvPr/>
            </p:nvSpPr>
            <p:spPr>
              <a:xfrm>
                <a:off x="570282" y="2357395"/>
                <a:ext cx="288133" cy="17862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14" name="Группа 39"/>
              <p:cNvGrpSpPr/>
              <p:nvPr/>
            </p:nvGrpSpPr>
            <p:grpSpPr>
              <a:xfrm>
                <a:off x="500034" y="1571612"/>
                <a:ext cx="428628" cy="1500198"/>
                <a:chOff x="500034" y="1571612"/>
                <a:chExt cx="428628" cy="1500198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15" name="Прямоугольник с двумя скругленными соседними углами 14"/>
                <p:cNvSpPr/>
                <p:nvPr/>
              </p:nvSpPr>
              <p:spPr>
                <a:xfrm>
                  <a:off x="571472" y="1571612"/>
                  <a:ext cx="285752" cy="1428760"/>
                </a:xfrm>
                <a:prstGeom prst="round2Same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6" name="Скругленный прямоугольник 15"/>
                <p:cNvSpPr/>
                <p:nvPr/>
              </p:nvSpPr>
              <p:spPr>
                <a:xfrm>
                  <a:off x="500034" y="3000372"/>
                  <a:ext cx="428628" cy="71438"/>
                </a:xfrm>
                <a:prstGeom prst="round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" name="Группа 31"/>
            <p:cNvGrpSpPr>
              <a:grpSpLocks/>
            </p:cNvGrpSpPr>
            <p:nvPr/>
          </p:nvGrpSpPr>
          <p:grpSpPr bwMode="auto">
            <a:xfrm>
              <a:off x="1142976" y="3429000"/>
              <a:ext cx="785819" cy="2643206"/>
              <a:chOff x="928662" y="2643182"/>
              <a:chExt cx="785819" cy="2928958"/>
            </a:xfrm>
          </p:grpSpPr>
          <p:sp>
            <p:nvSpPr>
              <p:cNvPr id="11" name="Прямоугольник с двумя скругленными соседними углами 10"/>
              <p:cNvSpPr/>
              <p:nvPr/>
            </p:nvSpPr>
            <p:spPr>
              <a:xfrm flipV="1">
                <a:off x="928662" y="2642619"/>
                <a:ext cx="785819" cy="2929521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2" name="Прямоугольник с двумя скругленными соседними углами 11"/>
              <p:cNvSpPr/>
              <p:nvPr/>
            </p:nvSpPr>
            <p:spPr>
              <a:xfrm flipV="1">
                <a:off x="928662" y="4071388"/>
                <a:ext cx="785819" cy="1500752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17" name="Капля 16"/>
          <p:cNvSpPr/>
          <p:nvPr/>
        </p:nvSpPr>
        <p:spPr>
          <a:xfrm rot="18936642">
            <a:off x="3110566" y="4268564"/>
            <a:ext cx="204787" cy="254000"/>
          </a:xfrm>
          <a:prstGeom prst="teardrop">
            <a:avLst>
              <a:gd name="adj" fmla="val 161002"/>
            </a:avLst>
          </a:prstGeom>
          <a:solidFill>
            <a:srgbClr val="6600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8" name="Группа 18"/>
          <p:cNvGrpSpPr>
            <a:grpSpLocks/>
          </p:cNvGrpSpPr>
          <p:nvPr/>
        </p:nvGrpSpPr>
        <p:grpSpPr bwMode="auto">
          <a:xfrm>
            <a:off x="5337828" y="2233389"/>
            <a:ext cx="571500" cy="3571875"/>
            <a:chOff x="1142976" y="1643050"/>
            <a:chExt cx="785818" cy="4429156"/>
          </a:xfrm>
        </p:grpSpPr>
        <p:grpSp>
          <p:nvGrpSpPr>
            <p:cNvPr id="19" name="Группа 41"/>
            <p:cNvGrpSpPr>
              <a:grpSpLocks/>
            </p:cNvGrpSpPr>
            <p:nvPr/>
          </p:nvGrpSpPr>
          <p:grpSpPr bwMode="auto">
            <a:xfrm>
              <a:off x="1357291" y="1643051"/>
              <a:ext cx="357191" cy="2428893"/>
              <a:chOff x="500034" y="1571612"/>
              <a:chExt cx="428628" cy="2571768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570282" y="2357394"/>
                <a:ext cx="288133" cy="17862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24" name="Группа 39"/>
              <p:cNvGrpSpPr/>
              <p:nvPr/>
            </p:nvGrpSpPr>
            <p:grpSpPr>
              <a:xfrm>
                <a:off x="500034" y="1571612"/>
                <a:ext cx="428628" cy="1500198"/>
                <a:chOff x="500034" y="1571612"/>
                <a:chExt cx="428628" cy="1500198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25" name="Прямоугольник с двумя скругленными соседними углами 24"/>
                <p:cNvSpPr/>
                <p:nvPr/>
              </p:nvSpPr>
              <p:spPr>
                <a:xfrm>
                  <a:off x="571472" y="1571612"/>
                  <a:ext cx="285752" cy="1428760"/>
                </a:xfrm>
                <a:prstGeom prst="round2Same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6" name="Скругленный прямоугольник 25"/>
                <p:cNvSpPr/>
                <p:nvPr/>
              </p:nvSpPr>
              <p:spPr>
                <a:xfrm>
                  <a:off x="500034" y="3000372"/>
                  <a:ext cx="428628" cy="71438"/>
                </a:xfrm>
                <a:prstGeom prst="round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20" name="Группа 31"/>
            <p:cNvGrpSpPr>
              <a:grpSpLocks/>
            </p:cNvGrpSpPr>
            <p:nvPr/>
          </p:nvGrpSpPr>
          <p:grpSpPr bwMode="auto">
            <a:xfrm>
              <a:off x="1142976" y="3429000"/>
              <a:ext cx="785818" cy="2643206"/>
              <a:chOff x="928662" y="2643182"/>
              <a:chExt cx="785818" cy="2928958"/>
            </a:xfrm>
          </p:grpSpPr>
          <p:sp>
            <p:nvSpPr>
              <p:cNvPr id="21" name="Прямоугольник с двумя скругленными соседними углами 20"/>
              <p:cNvSpPr/>
              <p:nvPr/>
            </p:nvSpPr>
            <p:spPr>
              <a:xfrm flipV="1">
                <a:off x="928662" y="2642619"/>
                <a:ext cx="785818" cy="2929521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2" name="Прямоугольник с двумя скругленными соседними углами 21"/>
              <p:cNvSpPr/>
              <p:nvPr/>
            </p:nvSpPr>
            <p:spPr>
              <a:xfrm flipV="1">
                <a:off x="928662" y="4071388"/>
                <a:ext cx="785818" cy="1500752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27" name="Капля 26"/>
          <p:cNvSpPr/>
          <p:nvPr/>
        </p:nvSpPr>
        <p:spPr>
          <a:xfrm rot="18936642">
            <a:off x="5539441" y="4268564"/>
            <a:ext cx="204787" cy="254000"/>
          </a:xfrm>
          <a:prstGeom prst="teardrop">
            <a:avLst>
              <a:gd name="adj" fmla="val 161002"/>
            </a:avLst>
          </a:prstGeom>
          <a:solidFill>
            <a:srgbClr val="6600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8" name="Группа 28"/>
          <p:cNvGrpSpPr>
            <a:grpSpLocks/>
          </p:cNvGrpSpPr>
          <p:nvPr/>
        </p:nvGrpSpPr>
        <p:grpSpPr bwMode="auto">
          <a:xfrm>
            <a:off x="7804803" y="2233389"/>
            <a:ext cx="571500" cy="3571875"/>
            <a:chOff x="1142976" y="1643050"/>
            <a:chExt cx="785818" cy="4429156"/>
          </a:xfrm>
        </p:grpSpPr>
        <p:grpSp>
          <p:nvGrpSpPr>
            <p:cNvPr id="29" name="Группа 41"/>
            <p:cNvGrpSpPr>
              <a:grpSpLocks/>
            </p:cNvGrpSpPr>
            <p:nvPr/>
          </p:nvGrpSpPr>
          <p:grpSpPr bwMode="auto">
            <a:xfrm>
              <a:off x="1357291" y="1643051"/>
              <a:ext cx="357191" cy="2428893"/>
              <a:chOff x="500034" y="1571612"/>
              <a:chExt cx="428628" cy="2571768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570282" y="2357394"/>
                <a:ext cx="288133" cy="17862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34" name="Группа 39"/>
              <p:cNvGrpSpPr/>
              <p:nvPr/>
            </p:nvGrpSpPr>
            <p:grpSpPr>
              <a:xfrm>
                <a:off x="500034" y="1571612"/>
                <a:ext cx="428628" cy="1500198"/>
                <a:chOff x="500034" y="1571612"/>
                <a:chExt cx="428628" cy="1500198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35" name="Прямоугольник с двумя скругленными соседними углами 34"/>
                <p:cNvSpPr/>
                <p:nvPr/>
              </p:nvSpPr>
              <p:spPr>
                <a:xfrm>
                  <a:off x="571472" y="1571612"/>
                  <a:ext cx="285752" cy="1428760"/>
                </a:xfrm>
                <a:prstGeom prst="round2Same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6" name="Скругленный прямоугольник 35"/>
                <p:cNvSpPr/>
                <p:nvPr/>
              </p:nvSpPr>
              <p:spPr>
                <a:xfrm>
                  <a:off x="500034" y="3000372"/>
                  <a:ext cx="428628" cy="71438"/>
                </a:xfrm>
                <a:prstGeom prst="roundRect">
                  <a:avLst/>
                </a:prstGeom>
                <a:grp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30" name="Группа 31"/>
            <p:cNvGrpSpPr>
              <a:grpSpLocks/>
            </p:cNvGrpSpPr>
            <p:nvPr/>
          </p:nvGrpSpPr>
          <p:grpSpPr bwMode="auto">
            <a:xfrm>
              <a:off x="1142976" y="3429000"/>
              <a:ext cx="785818" cy="2643206"/>
              <a:chOff x="928662" y="2643182"/>
              <a:chExt cx="785818" cy="2928958"/>
            </a:xfrm>
          </p:grpSpPr>
          <p:sp>
            <p:nvSpPr>
              <p:cNvPr id="31" name="Прямоугольник с двумя скругленными соседними углами 30"/>
              <p:cNvSpPr/>
              <p:nvPr/>
            </p:nvSpPr>
            <p:spPr>
              <a:xfrm flipV="1">
                <a:off x="928662" y="2642619"/>
                <a:ext cx="785818" cy="2929521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2" name="Прямоугольник с двумя скругленными соседними углами 31"/>
              <p:cNvSpPr/>
              <p:nvPr/>
            </p:nvSpPr>
            <p:spPr>
              <a:xfrm flipV="1">
                <a:off x="928662" y="4071388"/>
                <a:ext cx="785818" cy="1500752"/>
              </a:xfrm>
              <a:prstGeom prst="round2SameRect">
                <a:avLst>
                  <a:gd name="adj1" fmla="val 43113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37" name="Капля 36"/>
          <p:cNvSpPr/>
          <p:nvPr/>
        </p:nvSpPr>
        <p:spPr>
          <a:xfrm rot="18936642">
            <a:off x="8012766" y="4268564"/>
            <a:ext cx="204787" cy="254000"/>
          </a:xfrm>
          <a:prstGeom prst="teardrop">
            <a:avLst>
              <a:gd name="adj" fmla="val 161002"/>
            </a:avLst>
          </a:prstGeom>
          <a:solidFill>
            <a:srgbClr val="6600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с двумя скругленными соседними углами 37"/>
          <p:cNvSpPr/>
          <p:nvPr/>
        </p:nvSpPr>
        <p:spPr>
          <a:xfrm flipV="1">
            <a:off x="5337828" y="4662264"/>
            <a:ext cx="563563" cy="1143000"/>
          </a:xfrm>
          <a:prstGeom prst="round2SameRect">
            <a:avLst>
              <a:gd name="adj1" fmla="val 43113"/>
              <a:gd name="adj2" fmla="val 0"/>
            </a:avLst>
          </a:prstGeom>
          <a:solidFill>
            <a:srgbClr val="0066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9" name="Прямоугольник с двумя скругленными соседними углами 38"/>
          <p:cNvSpPr/>
          <p:nvPr/>
        </p:nvSpPr>
        <p:spPr>
          <a:xfrm flipV="1">
            <a:off x="7793691" y="4647976"/>
            <a:ext cx="571500" cy="1143000"/>
          </a:xfrm>
          <a:prstGeom prst="round2SameRect">
            <a:avLst>
              <a:gd name="adj1" fmla="val 43113"/>
              <a:gd name="adj2" fmla="val 7742"/>
            </a:avLst>
          </a:prstGeom>
          <a:solidFill>
            <a:srgbClr val="CC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0" name="Выноска 2 39"/>
          <p:cNvSpPr/>
          <p:nvPr/>
        </p:nvSpPr>
        <p:spPr>
          <a:xfrm>
            <a:off x="3793191" y="4590826"/>
            <a:ext cx="928687" cy="571500"/>
          </a:xfrm>
          <a:prstGeom prst="borderCallout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NaCl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носка 2 40"/>
          <p:cNvSpPr/>
          <p:nvPr/>
        </p:nvSpPr>
        <p:spPr>
          <a:xfrm>
            <a:off x="6266516" y="4590826"/>
            <a:ext cx="928687" cy="571500"/>
          </a:xfrm>
          <a:prstGeom prst="borderCallout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К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CO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ru-RU" baseline="-25000" dirty="0">
              <a:solidFill>
                <a:schemeClr val="tx1"/>
              </a:solidFill>
            </a:endParaRPr>
          </a:p>
        </p:txBody>
      </p:sp>
      <p:sp>
        <p:nvSpPr>
          <p:cNvPr id="42" name="Выноска 2 41"/>
          <p:cNvSpPr/>
          <p:nvPr/>
        </p:nvSpPr>
        <p:spPr>
          <a:xfrm>
            <a:off x="8695391" y="4590826"/>
            <a:ext cx="928687" cy="571500"/>
          </a:xfrm>
          <a:prstGeom prst="borderCallout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ZnSO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ru-RU" baseline="-25000" dirty="0">
              <a:solidFill>
                <a:schemeClr val="tx1"/>
              </a:solidFill>
            </a:endParaRPr>
          </a:p>
        </p:txBody>
      </p:sp>
      <p:sp>
        <p:nvSpPr>
          <p:cNvPr id="45" name="Управляющая кнопка: домой 44">
            <a:hlinkClick r:id="rId4" action="ppaction://hlinksldjump" highlightClick="1">
              <a:snd r:embed="rId5" name="click.wav"/>
            </a:hlinkClick>
          </p:cNvPr>
          <p:cNvSpPr/>
          <p:nvPr/>
        </p:nvSpPr>
        <p:spPr>
          <a:xfrm>
            <a:off x="9913003" y="660176"/>
            <a:ext cx="471488" cy="428625"/>
          </a:xfrm>
          <a:prstGeom prst="actionButtonHome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055440" y="1178730"/>
            <a:ext cx="9793088" cy="9876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>
              <a:defRPr/>
            </a:pPr>
            <a:r>
              <a:rPr lang="ru-RU" sz="3600" dirty="0">
                <a:solidFill>
                  <a:prstClr val="black"/>
                </a:solidFill>
                <a:latin typeface="Calibri"/>
              </a:rPr>
              <a:t>       </a:t>
            </a:r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       </a:t>
            </a:r>
            <a:r>
              <a:rPr lang="ru-RU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наблюдаете?</a:t>
            </a:r>
          </a:p>
          <a:p>
            <a:pPr>
              <a:defRPr/>
            </a:pP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В чем причина </a:t>
            </a:r>
            <a:r>
              <a:rPr lang="ru-RU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окраски </a:t>
            </a:r>
            <a:r>
              <a:rPr lang="ru-RU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идикатора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b="1" dirty="0" smtClean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sz="3600" b="1" dirty="0" smtClean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0" y="-11076"/>
            <a:ext cx="12192000" cy="1099877"/>
          </a:xfrm>
          <a:solidFill>
            <a:srgbClr val="3333FF"/>
          </a:solidFill>
        </p:spPr>
        <p:txBody>
          <a:bodyPr>
            <a:noAutofit/>
          </a:bodyPr>
          <a:lstStyle/>
          <a:p>
            <a:r>
              <a:rPr lang="ru-RU" altLang="uz-Cyrl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Изменение </a:t>
            </a:r>
            <a:r>
              <a:rPr lang="ru-RU" altLang="uz-Cyrl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окраски </a:t>
            </a:r>
            <a:r>
              <a:rPr lang="ru-RU" altLang="uz-Cyrl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лакмуса в  </a:t>
            </a:r>
            <a:r>
              <a:rPr lang="ru-RU" altLang="uz-Cyrl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растворах солей </a:t>
            </a:r>
            <a:endParaRPr lang="ru-RU" sz="4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6" descr="J0254500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1196752"/>
            <a:ext cx="869877" cy="869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5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22222E-6 L -1.45833E-6 0.0919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8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22222E-6 L -2.08333E-7 0.0919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8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116 L -0.00208 0.09074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8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7" grpId="0" animBg="1"/>
      <p:bldP spid="27" grpId="1" animBg="1"/>
      <p:bldP spid="37" grpId="0" animBg="1"/>
      <p:bldP spid="37" grpId="1" animBg="1"/>
      <p:bldP spid="38" grpId="0" animBg="1"/>
      <p:bldP spid="39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93077" y="983730"/>
            <a:ext cx="8401080" cy="4397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Электролитическая диссоциация  (С. Аррениус, 1887 г.) -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005502" y="1438587"/>
            <a:ext cx="8398195" cy="3571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процесс распада электролита в водном растворе (или расплаве)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ионы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5"/>
          <p:cNvSpPr txBox="1">
            <a:spLocks/>
          </p:cNvSpPr>
          <p:nvPr/>
        </p:nvSpPr>
        <p:spPr>
          <a:xfrm>
            <a:off x="2012156" y="1839882"/>
            <a:ext cx="8360583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Электролиты  (М. Фарадей, первая половина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XIX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в.) -  </a:t>
            </a:r>
          </a:p>
        </p:txBody>
      </p:sp>
      <p:sp>
        <p:nvSpPr>
          <p:cNvPr id="8" name="Содержимое 5"/>
          <p:cNvSpPr txBox="1">
            <a:spLocks/>
          </p:cNvSpPr>
          <p:nvPr/>
        </p:nvSpPr>
        <p:spPr>
          <a:xfrm>
            <a:off x="2014494" y="2285991"/>
            <a:ext cx="8358246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вещества, растворы или расплавы которых проводят электрический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ток.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5"/>
          <p:cNvSpPr txBox="1">
            <a:spLocks/>
          </p:cNvSpPr>
          <p:nvPr/>
        </p:nvSpPr>
        <p:spPr>
          <a:xfrm>
            <a:off x="1993077" y="2732100"/>
            <a:ext cx="840108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Степень диссоциации  (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α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- </a:t>
            </a:r>
          </a:p>
        </p:txBody>
      </p:sp>
      <p:sp>
        <p:nvSpPr>
          <p:cNvPr id="10" name="Содержимое 5"/>
          <p:cNvSpPr txBox="1">
            <a:spLocks/>
          </p:cNvSpPr>
          <p:nvPr/>
        </p:nvSpPr>
        <p:spPr>
          <a:xfrm>
            <a:off x="2002617" y="3173911"/>
            <a:ext cx="8401080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отношение концентрации распавшихся при диссоциации ионов к общей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концентрации  вещества (выражают в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%).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5"/>
          <p:cNvSpPr txBox="1">
            <a:spLocks/>
          </p:cNvSpPr>
          <p:nvPr/>
        </p:nvSpPr>
        <p:spPr>
          <a:xfrm>
            <a:off x="1993077" y="3965546"/>
            <a:ext cx="8401080" cy="4286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Соли (с точки зрения ТЭД) -</a:t>
            </a: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1981200" y="4394174"/>
            <a:ext cx="8401080" cy="6604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электролиты, при диссоциации которых образуются катионы металла 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анионы кислотного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остатка.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5"/>
          <p:cNvSpPr txBox="1">
            <a:spLocks/>
          </p:cNvSpPr>
          <p:nvPr/>
        </p:nvSpPr>
        <p:spPr>
          <a:xfrm>
            <a:off x="1981200" y="5054595"/>
            <a:ext cx="8401080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раствора - </a:t>
            </a:r>
          </a:p>
        </p:txBody>
      </p:sp>
      <p:sp>
        <p:nvSpPr>
          <p:cNvPr id="14" name="Содержимое 5"/>
          <p:cNvSpPr txBox="1">
            <a:spLocks/>
          </p:cNvSpPr>
          <p:nvPr/>
        </p:nvSpPr>
        <p:spPr>
          <a:xfrm>
            <a:off x="1981200" y="5500704"/>
            <a:ext cx="8401080" cy="5925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рН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&lt; 7 – кислая среда; рН = 7 – нейтральная среда; рН &gt; 7 – щелочная среда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445"/>
            <a:ext cx="12199153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7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апля 3"/>
          <p:cNvSpPr/>
          <p:nvPr/>
        </p:nvSpPr>
        <p:spPr>
          <a:xfrm rot="18798305">
            <a:off x="10758482" y="5586995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167064" y="1500188"/>
            <a:ext cx="46582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Вода – слабый электролит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3075" y="2124076"/>
            <a:ext cx="3613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b="1" dirty="0">
                <a:solidFill>
                  <a:prstClr val="black"/>
                </a:solidFill>
                <a:cs typeface="Arial" panose="020B0604020202020204" pitchFamily="34" charset="0"/>
              </a:rPr>
              <a:t>Н</a:t>
            </a:r>
            <a:r>
              <a:rPr lang="ru-RU" altLang="uz-Cyrl-UZ" sz="2800" b="1" baseline="-25000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lang="ru-RU" altLang="uz-Cyrl-UZ" sz="2800" b="1" dirty="0">
                <a:solidFill>
                  <a:prstClr val="black"/>
                </a:solidFill>
                <a:cs typeface="Arial" panose="020B0604020202020204" pitchFamily="34" charset="0"/>
              </a:rPr>
              <a:t>О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ru-RU" altLang="uz-Cyrl-UZ" sz="2800" dirty="0">
                <a:solidFill>
                  <a:prstClr val="black"/>
                </a:solidFill>
                <a:ea typeface="Cambria Math" panose="02040503050406030204" pitchFamily="18" charset="0"/>
                <a:cs typeface="Arial" panose="020B0604020202020204" pitchFamily="34" charset="0"/>
              </a:rPr>
              <a:t>⇄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+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+ ОН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-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48253" y="2760734"/>
            <a:ext cx="71129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[Н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+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] = [ОН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-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] – среда нейтральная, рН = 7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44535" y="3438951"/>
            <a:ext cx="71915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[</a:t>
            </a:r>
            <a:r>
              <a:rPr lang="ru-RU" altLang="uz-Cyrl-UZ" sz="2800" dirty="0">
                <a:solidFill>
                  <a:srgbClr val="C00000"/>
                </a:solidFill>
                <a:cs typeface="Arial" panose="020B0604020202020204" pitchFamily="34" charset="0"/>
              </a:rPr>
              <a:t>Н</a:t>
            </a:r>
            <a:r>
              <a:rPr lang="ru-RU" altLang="uz-Cyrl-UZ" sz="2800" baseline="30000" dirty="0">
                <a:solidFill>
                  <a:srgbClr val="C00000"/>
                </a:solidFill>
                <a:cs typeface="Arial" panose="020B0604020202020204" pitchFamily="34" charset="0"/>
              </a:rPr>
              <a:t>+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] &gt; [ОН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-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] – среда </a:t>
            </a:r>
            <a:r>
              <a:rPr lang="ru-RU" altLang="uz-Cyrl-UZ" sz="2800" dirty="0">
                <a:solidFill>
                  <a:srgbClr val="C00000"/>
                </a:solidFill>
                <a:cs typeface="Arial" panose="020B0604020202020204" pitchFamily="34" charset="0"/>
              </a:rPr>
              <a:t>кислая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,            рН &lt; 7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06728" y="4104437"/>
            <a:ext cx="71204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[Н</a:t>
            </a:r>
            <a:r>
              <a:rPr lang="ru-RU" altLang="uz-Cyrl-UZ" sz="2800" baseline="30000" dirty="0">
                <a:solidFill>
                  <a:prstClr val="black"/>
                </a:solidFill>
                <a:cs typeface="Arial" panose="020B0604020202020204" pitchFamily="34" charset="0"/>
              </a:rPr>
              <a:t>+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 ] &lt; [</a:t>
            </a:r>
            <a:r>
              <a:rPr lang="ru-RU" altLang="uz-Cyrl-UZ" sz="2800" dirty="0">
                <a:solidFill>
                  <a:srgbClr val="0066CC"/>
                </a:solidFill>
                <a:cs typeface="Arial" panose="020B0604020202020204" pitchFamily="34" charset="0"/>
              </a:rPr>
              <a:t>ОН</a:t>
            </a:r>
            <a:r>
              <a:rPr lang="ru-RU" altLang="uz-Cyrl-UZ" sz="2800" baseline="30000" dirty="0">
                <a:solidFill>
                  <a:srgbClr val="0066CC"/>
                </a:solidFill>
                <a:cs typeface="Arial" panose="020B0604020202020204" pitchFamily="34" charset="0"/>
              </a:rPr>
              <a:t>-</a:t>
            </a:r>
            <a:r>
              <a:rPr lang="ru-RU" altLang="uz-Cyrl-UZ" sz="2800" dirty="0">
                <a:solidFill>
                  <a:srgbClr val="0066CC"/>
                </a:solidFill>
                <a:cs typeface="Arial" panose="020B0604020202020204" pitchFamily="34" charset="0"/>
              </a:rPr>
              <a:t> 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] – среда </a:t>
            </a:r>
            <a:r>
              <a:rPr lang="ru-RU" altLang="uz-Cyrl-UZ" sz="2800" dirty="0">
                <a:solidFill>
                  <a:srgbClr val="0066CC"/>
                </a:solidFill>
                <a:cs typeface="Arial" panose="020B0604020202020204" pitchFamily="34" charset="0"/>
              </a:rPr>
              <a:t>щелочная</a:t>
            </a:r>
            <a:r>
              <a:rPr lang="ru-RU" altLang="uz-Cyrl-UZ" sz="2800" dirty="0">
                <a:solidFill>
                  <a:prstClr val="black"/>
                </a:solidFill>
                <a:cs typeface="Arial" panose="020B0604020202020204" pitchFamily="34" charset="0"/>
              </a:rPr>
              <a:t>,      рН &gt; 7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63812" y="4821932"/>
            <a:ext cx="7508652" cy="14287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endParaRPr lang="ru-RU" sz="1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>
              <a:defRPr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            </a:t>
            </a:r>
            <a:r>
              <a:rPr lang="ru-RU" sz="3200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Почему в водных растворах солей</a:t>
            </a:r>
            <a:br>
              <a:rPr lang="ru-RU" sz="2800" dirty="0">
                <a:solidFill>
                  <a:prstClr val="black"/>
                </a:solidFill>
                <a:latin typeface="Calibri"/>
              </a:rPr>
            </a:br>
            <a:r>
              <a:rPr lang="ru-RU" sz="2800" dirty="0">
                <a:solidFill>
                  <a:prstClr val="black"/>
                </a:solidFill>
                <a:latin typeface="Calibri"/>
              </a:rPr>
              <a:t>            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   появляются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избытки свободных</a:t>
            </a:r>
            <a:br>
              <a:rPr lang="ru-RU" sz="2800" dirty="0">
                <a:solidFill>
                  <a:prstClr val="black"/>
                </a:solidFill>
                <a:latin typeface="Calibri"/>
              </a:rPr>
            </a:br>
            <a:r>
              <a:rPr lang="ru-RU" sz="2800" dirty="0">
                <a:solidFill>
                  <a:prstClr val="black"/>
                </a:solidFill>
                <a:latin typeface="Calibri"/>
              </a:rPr>
              <a:t>            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   ионов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Н</a:t>
            </a:r>
            <a:r>
              <a:rPr lang="ru-RU" sz="2800" baseline="30000" dirty="0">
                <a:solidFill>
                  <a:prstClr val="black"/>
                </a:solidFill>
                <a:latin typeface="Calibri"/>
              </a:rPr>
              <a:t>+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  или ОН</a:t>
            </a:r>
            <a:r>
              <a:rPr lang="ru-RU" sz="2800" baseline="30000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 ?    </a:t>
            </a:r>
            <a:endParaRPr lang="ru-RU" sz="28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6" descr="J025450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5060062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153" y="-11939"/>
            <a:ext cx="12199153" cy="127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560785" y="321401"/>
            <a:ext cx="6991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Теоретические основы</a:t>
            </a:r>
            <a:endParaRPr lang="uz-Cyrl-UZ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9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5873"/>
            <a:ext cx="12192000" cy="1301736"/>
          </a:xfrm>
          <a:prstGeom prst="rect">
            <a:avLst/>
          </a:prstGeom>
        </p:spPr>
      </p:pic>
      <p:sp>
        <p:nvSpPr>
          <p:cNvPr id="3" name="Минус 2"/>
          <p:cNvSpPr/>
          <p:nvPr/>
        </p:nvSpPr>
        <p:spPr>
          <a:xfrm>
            <a:off x="3810001" y="3286125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Минус 3"/>
          <p:cNvSpPr/>
          <p:nvPr/>
        </p:nvSpPr>
        <p:spPr>
          <a:xfrm>
            <a:off x="2952751" y="3286125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Минус 4"/>
          <p:cNvSpPr/>
          <p:nvPr/>
        </p:nvSpPr>
        <p:spPr>
          <a:xfrm rot="5400000">
            <a:off x="4202907" y="3679032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Минус 5"/>
          <p:cNvSpPr/>
          <p:nvPr/>
        </p:nvSpPr>
        <p:spPr>
          <a:xfrm rot="5400000">
            <a:off x="3345657" y="3679032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Минус 6"/>
          <p:cNvSpPr/>
          <p:nvPr/>
        </p:nvSpPr>
        <p:spPr>
          <a:xfrm rot="5400000">
            <a:off x="2488407" y="3679032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Минус 7"/>
          <p:cNvSpPr/>
          <p:nvPr/>
        </p:nvSpPr>
        <p:spPr>
          <a:xfrm rot="5400000">
            <a:off x="4202907" y="2964657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Минус 8"/>
          <p:cNvSpPr/>
          <p:nvPr/>
        </p:nvSpPr>
        <p:spPr>
          <a:xfrm rot="5400000">
            <a:off x="3345657" y="2964657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Минус 9"/>
          <p:cNvSpPr/>
          <p:nvPr/>
        </p:nvSpPr>
        <p:spPr>
          <a:xfrm rot="5400000">
            <a:off x="2488407" y="2964657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Минус 10"/>
          <p:cNvSpPr/>
          <p:nvPr/>
        </p:nvSpPr>
        <p:spPr>
          <a:xfrm>
            <a:off x="3833813" y="2566988"/>
            <a:ext cx="785812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Минус 11"/>
          <p:cNvSpPr/>
          <p:nvPr/>
        </p:nvSpPr>
        <p:spPr>
          <a:xfrm>
            <a:off x="2952751" y="2571750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Капля 12"/>
          <p:cNvSpPr/>
          <p:nvPr/>
        </p:nvSpPr>
        <p:spPr>
          <a:xfrm rot="18798305">
            <a:off x="10493492" y="5479929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595538" y="2428868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15" name="Овал 14"/>
          <p:cNvSpPr/>
          <p:nvPr/>
        </p:nvSpPr>
        <p:spPr>
          <a:xfrm>
            <a:off x="3452794" y="2414120"/>
            <a:ext cx="571504" cy="5770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-</a:t>
            </a:r>
          </a:p>
        </p:txBody>
      </p:sp>
      <p:sp>
        <p:nvSpPr>
          <p:cNvPr id="16" name="Овал 15"/>
          <p:cNvSpPr/>
          <p:nvPr/>
        </p:nvSpPr>
        <p:spPr>
          <a:xfrm>
            <a:off x="4339546" y="2428868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17" name="Овал 16"/>
          <p:cNvSpPr/>
          <p:nvPr/>
        </p:nvSpPr>
        <p:spPr>
          <a:xfrm>
            <a:off x="2595538" y="3143248"/>
            <a:ext cx="571504" cy="5770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-</a:t>
            </a:r>
          </a:p>
        </p:txBody>
      </p:sp>
      <p:sp>
        <p:nvSpPr>
          <p:cNvPr id="18" name="Овал 17"/>
          <p:cNvSpPr/>
          <p:nvPr/>
        </p:nvSpPr>
        <p:spPr>
          <a:xfrm>
            <a:off x="3467542" y="3143248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19" name="Овал 18"/>
          <p:cNvSpPr/>
          <p:nvPr/>
        </p:nvSpPr>
        <p:spPr>
          <a:xfrm>
            <a:off x="4295302" y="3130802"/>
            <a:ext cx="571504" cy="5770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-</a:t>
            </a:r>
          </a:p>
        </p:txBody>
      </p:sp>
      <p:sp>
        <p:nvSpPr>
          <p:cNvPr id="20" name="Минус 19"/>
          <p:cNvSpPr/>
          <p:nvPr/>
        </p:nvSpPr>
        <p:spPr>
          <a:xfrm>
            <a:off x="3810001" y="4000500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" name="Минус 20"/>
          <p:cNvSpPr/>
          <p:nvPr/>
        </p:nvSpPr>
        <p:spPr>
          <a:xfrm>
            <a:off x="2952751" y="4000500"/>
            <a:ext cx="785813" cy="28575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595538" y="3929066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23" name="Овал 22"/>
          <p:cNvSpPr/>
          <p:nvPr/>
        </p:nvSpPr>
        <p:spPr>
          <a:xfrm>
            <a:off x="3438046" y="3884822"/>
            <a:ext cx="571504" cy="5770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-</a:t>
            </a:r>
          </a:p>
        </p:txBody>
      </p:sp>
      <p:sp>
        <p:nvSpPr>
          <p:cNvPr id="24" name="Овал 23"/>
          <p:cNvSpPr/>
          <p:nvPr/>
        </p:nvSpPr>
        <p:spPr>
          <a:xfrm>
            <a:off x="4324798" y="3901872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25" name="Овал 24"/>
          <p:cNvSpPr/>
          <p:nvPr/>
        </p:nvSpPr>
        <p:spPr>
          <a:xfrm rot="20303840">
            <a:off x="5105212" y="2150521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26" name="Овал 25"/>
          <p:cNvSpPr/>
          <p:nvPr/>
        </p:nvSpPr>
        <p:spPr>
          <a:xfrm rot="746657">
            <a:off x="5180328" y="3018782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27" name="Овал 26"/>
          <p:cNvSpPr/>
          <p:nvPr/>
        </p:nvSpPr>
        <p:spPr>
          <a:xfrm rot="21136765">
            <a:off x="5595934" y="2500306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28" name="Овал 27"/>
          <p:cNvSpPr/>
          <p:nvPr/>
        </p:nvSpPr>
        <p:spPr>
          <a:xfrm rot="10485749">
            <a:off x="6032555" y="3181928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29" name="Овал 28"/>
          <p:cNvSpPr/>
          <p:nvPr/>
        </p:nvSpPr>
        <p:spPr>
          <a:xfrm rot="11807302">
            <a:off x="5179988" y="3833988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0" name="Овал 29"/>
          <p:cNvSpPr/>
          <p:nvPr/>
        </p:nvSpPr>
        <p:spPr>
          <a:xfrm rot="543166">
            <a:off x="6096000" y="4357694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1" name="Овал 30"/>
          <p:cNvSpPr/>
          <p:nvPr/>
        </p:nvSpPr>
        <p:spPr>
          <a:xfrm rot="9150035">
            <a:off x="3168092" y="4829253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2" name="Овал 31"/>
          <p:cNvSpPr/>
          <p:nvPr/>
        </p:nvSpPr>
        <p:spPr>
          <a:xfrm rot="2174119">
            <a:off x="5362062" y="5018961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479066" y="5046482"/>
            <a:ext cx="7643812" cy="928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Ориентация  «ионы – диполи воды»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479065" y="5038243"/>
            <a:ext cx="7643813" cy="9286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Ион – дипольное взаимодействие,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 образование </a:t>
            </a:r>
            <a:r>
              <a:rPr lang="ru-RU" sz="2800" dirty="0" err="1">
                <a:solidFill>
                  <a:prstClr val="black"/>
                </a:solidFill>
                <a:latin typeface="Calibri"/>
              </a:rPr>
              <a:t>гидратированных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 ионов</a:t>
            </a:r>
          </a:p>
        </p:txBody>
      </p:sp>
      <p:sp>
        <p:nvSpPr>
          <p:cNvPr id="35" name="Стрелка вправо 34"/>
          <p:cNvSpPr/>
          <p:nvPr/>
        </p:nvSpPr>
        <p:spPr>
          <a:xfrm>
            <a:off x="5102225" y="3357564"/>
            <a:ext cx="928688" cy="1428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7024694" y="2786058"/>
            <a:ext cx="537404" cy="56229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+</a:t>
            </a:r>
          </a:p>
        </p:txBody>
      </p:sp>
      <p:sp>
        <p:nvSpPr>
          <p:cNvPr id="37" name="Овал 36"/>
          <p:cNvSpPr/>
          <p:nvPr/>
        </p:nvSpPr>
        <p:spPr>
          <a:xfrm rot="12721850">
            <a:off x="6159018" y="2497012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8" name="Овал 37"/>
          <p:cNvSpPr/>
          <p:nvPr/>
        </p:nvSpPr>
        <p:spPr>
          <a:xfrm rot="16200000">
            <a:off x="6843797" y="2178835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39" name="Овал 38"/>
          <p:cNvSpPr/>
          <p:nvPr/>
        </p:nvSpPr>
        <p:spPr>
          <a:xfrm rot="19742218">
            <a:off x="7518811" y="2562683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0" name="Овал 39"/>
          <p:cNvSpPr/>
          <p:nvPr/>
        </p:nvSpPr>
        <p:spPr>
          <a:xfrm rot="2331387">
            <a:off x="7497140" y="3459882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1" name="Овал 40"/>
          <p:cNvSpPr/>
          <p:nvPr/>
        </p:nvSpPr>
        <p:spPr>
          <a:xfrm rot="5400000">
            <a:off x="6846099" y="3750471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2" name="Овал 41"/>
          <p:cNvSpPr/>
          <p:nvPr/>
        </p:nvSpPr>
        <p:spPr>
          <a:xfrm rot="9080610">
            <a:off x="6166323" y="3407112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3" name="Овал 42"/>
          <p:cNvSpPr/>
          <p:nvPr/>
        </p:nvSpPr>
        <p:spPr>
          <a:xfrm>
            <a:off x="8840517" y="3286124"/>
            <a:ext cx="571504" cy="5770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Calibri"/>
              </a:rPr>
              <a:t>-</a:t>
            </a:r>
          </a:p>
        </p:txBody>
      </p:sp>
      <p:sp>
        <p:nvSpPr>
          <p:cNvPr id="44" name="Овал 43"/>
          <p:cNvSpPr/>
          <p:nvPr/>
        </p:nvSpPr>
        <p:spPr>
          <a:xfrm rot="2166302">
            <a:off x="8005647" y="3089491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5" name="Овал 44"/>
          <p:cNvSpPr/>
          <p:nvPr/>
        </p:nvSpPr>
        <p:spPr>
          <a:xfrm rot="5400000">
            <a:off x="8703487" y="2678901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6" name="Овал 45"/>
          <p:cNvSpPr/>
          <p:nvPr/>
        </p:nvSpPr>
        <p:spPr>
          <a:xfrm rot="9016059">
            <a:off x="9378863" y="3127405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7" name="Овал 46"/>
          <p:cNvSpPr/>
          <p:nvPr/>
        </p:nvSpPr>
        <p:spPr>
          <a:xfrm rot="13034342">
            <a:off x="9288166" y="3952285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8" name="Овал 47"/>
          <p:cNvSpPr/>
          <p:nvPr/>
        </p:nvSpPr>
        <p:spPr>
          <a:xfrm rot="16200000">
            <a:off x="8709123" y="4254990"/>
            <a:ext cx="857256" cy="214314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49" name="Овал 48"/>
          <p:cNvSpPr/>
          <p:nvPr/>
        </p:nvSpPr>
        <p:spPr>
          <a:xfrm rot="19343815">
            <a:off x="8003549" y="3953226"/>
            <a:ext cx="857256" cy="22211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prstClr val="black"/>
                </a:solidFill>
                <a:latin typeface="Calibri"/>
              </a:rPr>
              <a:t>-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   +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2479065" y="4802335"/>
            <a:ext cx="7643866" cy="12144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endParaRPr lang="ru-RU" sz="2000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В </a:t>
            </a:r>
            <a:r>
              <a:rPr lang="ru-RU" sz="2800" dirty="0" err="1">
                <a:solidFill>
                  <a:prstClr val="black"/>
                </a:solidFill>
                <a:latin typeface="Calibri"/>
              </a:rPr>
              <a:t>гидратированных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 ионах  возможно взаимодействие ионов соли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 со своей гидратной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оболочкой    </a:t>
            </a:r>
          </a:p>
          <a:p>
            <a:pPr algn="ctr">
              <a:defRPr/>
            </a:pPr>
            <a:endParaRPr lang="ru-RU" sz="3600" b="1" dirty="0" smtClean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595538" y="478520"/>
            <a:ext cx="6786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Диссоциация солей</a:t>
            </a:r>
          </a:p>
        </p:txBody>
      </p:sp>
    </p:spTree>
    <p:extLst>
      <p:ext uri="{BB962C8B-B14F-4D97-AF65-F5344CB8AC3E}">
        <p14:creationId xmlns:p14="http://schemas.microsoft.com/office/powerpoint/2010/main" val="56010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-0.03993 0.01459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7.40741E-7 L -0.03976 -0.01597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-8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-0.07882 0.01482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7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2.96296E-6 L -0.12605 0.02106 " pathEditMode="relative" ptsTypes="AA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-0.03333 -0.02199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0" y="-11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11771 -0.00394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-2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05556 -0.0386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" y="-19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0691 -0.04791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0" y="-24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11" grpId="0" animBg="1"/>
      <p:bldP spid="33" grpId="0" animBg="1"/>
      <p:bldP spid="33" grpId="1" animBg="1"/>
      <p:bldP spid="34" grpId="0" animBg="1"/>
      <p:bldP spid="3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-18354"/>
            <a:ext cx="12199153" cy="1310510"/>
          </a:xfrm>
          <a:prstGeom prst="rect">
            <a:avLst/>
          </a:prstGeom>
        </p:spPr>
      </p:pic>
      <p:sp>
        <p:nvSpPr>
          <p:cNvPr id="3" name="Капля 2"/>
          <p:cNvSpPr/>
          <p:nvPr/>
        </p:nvSpPr>
        <p:spPr>
          <a:xfrm rot="18798305">
            <a:off x="10686474" y="5478376"/>
            <a:ext cx="510979" cy="566794"/>
          </a:xfrm>
          <a:prstGeom prst="teardrop">
            <a:avLst>
              <a:gd name="adj" fmla="val 130284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09919" y="1934342"/>
            <a:ext cx="337521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9600" b="1" dirty="0" err="1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4B6D2">
                        <a:tint val="40000"/>
                        <a:satMod val="250000"/>
                      </a:srgbClr>
                    </a:gs>
                    <a:gs pos="9000">
                      <a:srgbClr val="94B6D2">
                        <a:tint val="52000"/>
                        <a:satMod val="300000"/>
                      </a:srgbClr>
                    </a:gs>
                    <a:gs pos="50000">
                      <a:srgbClr val="94B6D2">
                        <a:shade val="20000"/>
                        <a:satMod val="300000"/>
                      </a:srgbClr>
                    </a:gs>
                    <a:gs pos="79000">
                      <a:srgbClr val="94B6D2">
                        <a:tint val="52000"/>
                        <a:satMod val="300000"/>
                      </a:srgbClr>
                    </a:gs>
                    <a:gs pos="100000">
                      <a:srgbClr val="94B6D2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Гидро</a:t>
            </a: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24629" y="1956932"/>
            <a:ext cx="204414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9600" b="1" dirty="0" err="1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alibri"/>
              </a:rPr>
              <a:t>лиз</a:t>
            </a: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24375" y="3967163"/>
            <a:ext cx="3646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>
                <a:solidFill>
                  <a:prstClr val="black"/>
                </a:solidFill>
                <a:latin typeface="Calibri" panose="020F0502020204030204" pitchFamily="34" charset="0"/>
              </a:rPr>
              <a:t>от греческих слов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24100" y="4508413"/>
            <a:ext cx="310033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4B6D2">
                        <a:tint val="40000"/>
                        <a:satMod val="250000"/>
                      </a:srgbClr>
                    </a:gs>
                    <a:gs pos="9000">
                      <a:srgbClr val="94B6D2">
                        <a:tint val="52000"/>
                        <a:satMod val="300000"/>
                      </a:srgbClr>
                    </a:gs>
                    <a:gs pos="50000">
                      <a:srgbClr val="94B6D2">
                        <a:shade val="20000"/>
                        <a:satMod val="300000"/>
                      </a:srgbClr>
                    </a:gs>
                    <a:gs pos="79000">
                      <a:srgbClr val="94B6D2">
                        <a:tint val="52000"/>
                        <a:satMod val="300000"/>
                      </a:srgbClr>
                    </a:gs>
                    <a:gs pos="100000">
                      <a:srgbClr val="94B6D2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«</a:t>
            </a:r>
            <a:r>
              <a:rPr lang="en-US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4B6D2">
                        <a:tint val="40000"/>
                        <a:satMod val="250000"/>
                      </a:srgbClr>
                    </a:gs>
                    <a:gs pos="9000">
                      <a:srgbClr val="94B6D2">
                        <a:tint val="52000"/>
                        <a:satMod val="300000"/>
                      </a:srgbClr>
                    </a:gs>
                    <a:gs pos="50000">
                      <a:srgbClr val="94B6D2">
                        <a:shade val="20000"/>
                        <a:satMod val="300000"/>
                      </a:srgbClr>
                    </a:gs>
                    <a:gs pos="79000">
                      <a:srgbClr val="94B6D2">
                        <a:tint val="52000"/>
                        <a:satMod val="300000"/>
                      </a:srgbClr>
                    </a:gs>
                    <a:gs pos="100000">
                      <a:srgbClr val="94B6D2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hydro</a:t>
            </a: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4B6D2">
                        <a:tint val="40000"/>
                        <a:satMod val="250000"/>
                      </a:srgbClr>
                    </a:gs>
                    <a:gs pos="9000">
                      <a:srgbClr val="94B6D2">
                        <a:tint val="52000"/>
                        <a:satMod val="300000"/>
                      </a:srgbClr>
                    </a:gs>
                    <a:gs pos="50000">
                      <a:srgbClr val="94B6D2">
                        <a:shade val="20000"/>
                        <a:satMod val="300000"/>
                      </a:srgbClr>
                    </a:gs>
                    <a:gs pos="79000">
                      <a:srgbClr val="94B6D2">
                        <a:tint val="52000"/>
                        <a:satMod val="300000"/>
                      </a:srgbClr>
                    </a:gs>
                    <a:gs pos="100000">
                      <a:srgbClr val="94B6D2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» - вода</a:t>
            </a:r>
            <a:endParaRPr lang="ru-RU" sz="3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89529" y="4520859"/>
            <a:ext cx="41972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alibri"/>
              </a:rPr>
              <a:t>«</a:t>
            </a:r>
            <a:r>
              <a:rPr lang="en-US" sz="3600" b="1" dirty="0" err="1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alibri"/>
              </a:rPr>
              <a:t>lysis</a:t>
            </a: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alibri"/>
              </a:rPr>
              <a:t>»- разложение</a:t>
            </a:r>
            <a:endParaRPr lang="ru-RU" sz="3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57216" y="3989753"/>
            <a:ext cx="7429552" cy="22860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endParaRPr lang="ru-RU" sz="1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4B6D2">
                      <a:tint val="40000"/>
                      <a:satMod val="250000"/>
                    </a:srgbClr>
                  </a:gs>
                  <a:gs pos="9000">
                    <a:srgbClr val="94B6D2">
                      <a:tint val="52000"/>
                      <a:satMod val="300000"/>
                    </a:srgbClr>
                  </a:gs>
                  <a:gs pos="50000">
                    <a:srgbClr val="94B6D2">
                      <a:shade val="20000"/>
                      <a:satMod val="300000"/>
                    </a:srgbClr>
                  </a:gs>
                  <a:gs pos="79000">
                    <a:srgbClr val="94B6D2">
                      <a:tint val="52000"/>
                      <a:satMod val="300000"/>
                    </a:srgbClr>
                  </a:gs>
                  <a:gs pos="100000">
                    <a:srgbClr val="94B6D2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libri"/>
            </a:endParaRPr>
          </a:p>
          <a:p>
            <a:pPr algn="ctr">
              <a:defRPr/>
            </a:pP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4B6D2">
                        <a:tint val="40000"/>
                        <a:satMod val="250000"/>
                      </a:srgbClr>
                    </a:gs>
                    <a:gs pos="9000">
                      <a:srgbClr val="94B6D2">
                        <a:tint val="52000"/>
                        <a:satMod val="300000"/>
                      </a:srgbClr>
                    </a:gs>
                    <a:gs pos="50000">
                      <a:srgbClr val="94B6D2">
                        <a:shade val="20000"/>
                        <a:satMod val="300000"/>
                      </a:srgbClr>
                    </a:gs>
                    <a:gs pos="79000">
                      <a:srgbClr val="94B6D2">
                        <a:tint val="52000"/>
                        <a:satMod val="300000"/>
                      </a:srgbClr>
                    </a:gs>
                    <a:gs pos="100000">
                      <a:srgbClr val="94B6D2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Гидро</a:t>
            </a:r>
            <a:r>
              <a:rPr lang="ru-RU" sz="3600" b="1" dirty="0">
                <a:ln w="10541" cmpd="sng">
                  <a:solidFill>
                    <a:srgbClr val="94B6D2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alibri"/>
              </a:rPr>
              <a:t>лиз</a:t>
            </a:r>
            <a:r>
              <a:rPr lang="ru-RU" sz="32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Calibri"/>
              </a:rPr>
              <a:t>– 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«разложение водой»</a:t>
            </a:r>
          </a:p>
          <a:p>
            <a:pPr algn="ctr">
              <a:defRPr/>
            </a:pP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Гидролиз солей – это взаимодействие ионов соли с водой с образованием </a:t>
            </a:r>
            <a:r>
              <a:rPr lang="ru-RU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малодиссоциирующего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вещества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слабого электролита)</a:t>
            </a:r>
          </a:p>
          <a:p>
            <a:pPr algn="ctr">
              <a:defRPr/>
            </a:pPr>
            <a:endParaRPr lang="ru-RU" sz="3200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 </a:t>
            </a: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endParaRPr lang="ru-RU" sz="3600" b="1" dirty="0">
              <a:ln w="10541" cmpd="sng">
                <a:solidFill>
                  <a:srgbClr val="94B6D2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24188" y="383366"/>
            <a:ext cx="6998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гидролиза</a:t>
            </a:r>
            <a:endParaRPr lang="ru-RU" altLang="uz-Cyrl-UZ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80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L -0.09253 0.08379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420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06962 0.08263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063552" y="2122075"/>
            <a:ext cx="8229600" cy="57303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Сила кислот (по степени диссоциации)</a:t>
            </a:r>
          </a:p>
        </p:txBody>
      </p:sp>
      <p:sp>
        <p:nvSpPr>
          <p:cNvPr id="10" name="Заголовок 6"/>
          <p:cNvSpPr txBox="1">
            <a:spLocks/>
          </p:cNvSpPr>
          <p:nvPr/>
        </p:nvSpPr>
        <p:spPr>
          <a:xfrm>
            <a:off x="2063552" y="2768914"/>
            <a:ext cx="8215370" cy="1143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HCl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HNO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CH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COOH → 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 → 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6"/>
          <p:cNvSpPr txBox="1">
            <a:spLocks/>
          </p:cNvSpPr>
          <p:nvPr/>
        </p:nvSpPr>
        <p:spPr>
          <a:xfrm>
            <a:off x="2056618" y="3985724"/>
            <a:ext cx="821537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Сила оснований (по степени диссоциации)</a:t>
            </a:r>
          </a:p>
        </p:txBody>
      </p:sp>
      <p:sp>
        <p:nvSpPr>
          <p:cNvPr id="12" name="Заголовок 6"/>
          <p:cNvSpPr txBox="1">
            <a:spLocks/>
          </p:cNvSpPr>
          <p:nvPr/>
        </p:nvSpPr>
        <p:spPr>
          <a:xfrm>
            <a:off x="2077782" y="4702468"/>
            <a:ext cx="8215370" cy="10987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NH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OH        Ca(OH)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→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                →                → Zn(OH)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Al(OH)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spcBef>
                <a:spcPct val="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KOH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Mg(OH)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6"/>
          <p:cNvSpPr txBox="1">
            <a:spLocks/>
          </p:cNvSpPr>
          <p:nvPr/>
        </p:nvSpPr>
        <p:spPr>
          <a:xfrm>
            <a:off x="2070848" y="908720"/>
            <a:ext cx="8215370" cy="1121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Сила солей (по степени диссоциации) </a:t>
            </a:r>
          </a:p>
          <a:p>
            <a:pPr>
              <a:spcBef>
                <a:spcPct val="0"/>
              </a:spcBef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определяется по таблице растворимости, чем меньше растворимость, </a:t>
            </a:r>
          </a:p>
          <a:p>
            <a:pPr>
              <a:spcBef>
                <a:spcPct val="0"/>
              </a:spcBef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тем меньше степень диссоциации.</a:t>
            </a:r>
          </a:p>
        </p:txBody>
      </p:sp>
      <p:sp>
        <p:nvSpPr>
          <p:cNvPr id="14" name="Заголовок 6"/>
          <p:cNvSpPr txBox="1">
            <a:spLocks/>
          </p:cNvSpPr>
          <p:nvPr/>
        </p:nvSpPr>
        <p:spPr>
          <a:xfrm>
            <a:off x="2082076" y="5877272"/>
            <a:ext cx="8215370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Чем правее, тем слабее !!!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595" y="-28723"/>
            <a:ext cx="12199153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a0538545b87a74dcfb9ec5649c2abbcd6cf3"/>
</p:tagLst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00000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1791</Words>
  <Application>Microsoft Office PowerPoint</Application>
  <PresentationFormat>Широкоэкранный</PresentationFormat>
  <Paragraphs>459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Cambria Math</vt:lpstr>
      <vt:lpstr>Times New Roman</vt:lpstr>
      <vt:lpstr>Verdana</vt:lpstr>
      <vt:lpstr>Wingdings</vt:lpstr>
      <vt:lpstr>2_Тема Office</vt:lpstr>
      <vt:lpstr>Ppt0000003</vt:lpstr>
      <vt:lpstr>Презентация PowerPoint</vt:lpstr>
      <vt:lpstr>Сокращенное ионное уравнение реакции соответствует взаимодействию:</vt:lpstr>
      <vt:lpstr>Сокращенное ионное уравнение реакции соответствует взаимодействию:</vt:lpstr>
      <vt:lpstr>Изменение окраски лакмуса в  растворах солей </vt:lpstr>
      <vt:lpstr>Электролитическая диссоциация  (С. Аррениус, 1887 г.) -</vt:lpstr>
      <vt:lpstr>Презентация PowerPoint</vt:lpstr>
      <vt:lpstr>Презентация PowerPoint</vt:lpstr>
      <vt:lpstr>Презентация PowerPoint</vt:lpstr>
      <vt:lpstr>Сила кислот (по степени диссоциации)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 теме:</vt:lpstr>
      <vt:lpstr>Презентация PowerPoint</vt:lpstr>
      <vt:lpstr>Презентация PowerPoint</vt:lpstr>
    </vt:vector>
  </TitlesOfParts>
  <Company>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Закирова Ф.М</cp:lastModifiedBy>
  <cp:revision>127</cp:revision>
  <dcterms:created xsi:type="dcterms:W3CDTF">2010-01-17T12:01:17Z</dcterms:created>
  <dcterms:modified xsi:type="dcterms:W3CDTF">2020-10-09T02:36:31Z</dcterms:modified>
</cp:coreProperties>
</file>