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sldIdLst>
    <p:sldId id="257" r:id="rId3"/>
    <p:sldId id="266" r:id="rId4"/>
    <p:sldId id="267" r:id="rId5"/>
    <p:sldId id="263" r:id="rId6"/>
    <p:sldId id="258" r:id="rId7"/>
    <p:sldId id="259" r:id="rId8"/>
    <p:sldId id="260" r:id="rId9"/>
    <p:sldId id="264" r:id="rId10"/>
    <p:sldId id="265" r:id="rId11"/>
    <p:sldId id="261" r:id="rId12"/>
  </p:sldIdLst>
  <p:sldSz cx="12192000" cy="6858000"/>
  <p:notesSz cx="6858000" cy="9144000"/>
  <p:custDataLst>
    <p:tags r:id="rId13"/>
  </p:custDataLst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audio" Target="../media/audio1.wav"/><Relationship Id="rId2" Type="http://schemas.openxmlformats.org/officeDocument/2006/relationships/diagramData" Target="../diagrams/data5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99251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9196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35769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2179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518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2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677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516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69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222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5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69583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299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428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51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53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2475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0736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22285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20248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26684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56642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90339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47674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17585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22993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80319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72139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97613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99625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17171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2313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33279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703201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200" y="3789364"/>
            <a:ext cx="3251200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5413" y="980728"/>
            <a:ext cx="10510192" cy="2664296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E5836-4BAC-4F1E-B5AC-6E240DA6F527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64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681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448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6786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17255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9132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4D421-00E3-4EF5-8C3C-257930C4AB1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F2F9D-8917-406A-8E46-E823F25987DF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2319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1235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6" r:id="rId28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274762" y="2829719"/>
            <a:ext cx="8169276" cy="187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None/>
              <a:defRPr/>
            </a:pPr>
            <a:r>
              <a:rPr kumimoji="0" lang="ru-RU" alt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r>
              <a:rPr kumimoji="0" lang="ru-RU" altLang="uk-UA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Повторение 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uz-Cyrl-UZ" sz="4000" b="1" dirty="0">
                <a:latin typeface="Arial" panose="020B0604020202020204" pitchFamily="34" charset="0"/>
                <a:cs typeface="Arial" panose="020B0604020202020204" pitchFamily="34" charset="0"/>
              </a:rPr>
              <a:t>обобщение знаний</a:t>
            </a:r>
          </a:p>
          <a:p>
            <a:pPr marL="17463" marR="0" lvl="0" indent="0" algn="l" defTabSz="1096963" rtl="0" eaLnBrk="1" fontAlgn="base" latinLnBrk="0" hangingPunct="1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uz-Cyrl-U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uz-Latn-UZ" altLang="uz-Cyrl-UZ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231" y="3532188"/>
            <a:ext cx="3763657" cy="149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68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3013" y="931947"/>
            <a:ext cx="9801225" cy="520998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Составьте полные  и сокращенные ионные уравнения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реакций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  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CaC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→NaCl +  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(PO</a:t>
            </a:r>
            <a:r>
              <a:rPr lang="ru-RU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(SO</a:t>
            </a:r>
            <a:r>
              <a:rPr lang="ru-RU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+ KOH  →Al(OH)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+  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endParaRPr lang="ru-RU" sz="3200" b="1" baseline="-25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HBr 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  Ba(OH)</a:t>
            </a:r>
            <a:r>
              <a:rPr lang="it-IT" sz="3200" b="1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→BaBr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+ H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 </a:t>
            </a:r>
            <a:endParaRPr lang="ru-RU" sz="3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KOH 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 H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→ K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+ 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</a:t>
            </a:r>
            <a:endParaRPr lang="ru-RU" sz="3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it-IT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NaNO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 CaCl</a:t>
            </a:r>
            <a:r>
              <a:rPr lang="it-IT" sz="3200" b="1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→ NaCl + Ca(NO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it-IT" sz="32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endParaRPr lang="ru-RU" sz="3200" b="1" baseline="-25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832" y="-16834"/>
            <a:ext cx="12199153" cy="8169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8920" y="99245"/>
            <a:ext cx="81216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3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1243012" y="816935"/>
            <a:ext cx="10072687" cy="563625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Почему свойства химических элементов периодически повторяются?</a:t>
            </a:r>
            <a:endParaRPr lang="ru-RU" altLang="ru-RU" sz="2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 ядра атома возрастает; 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Атомная масса химического элемента возрастает;</a:t>
            </a:r>
          </a:p>
          <a:p>
            <a:pPr marL="0" indent="0">
              <a:buNone/>
            </a:pP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внешних энергетических уровней периодически повторяются;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энергетических уровней в атоме возрастает.</a:t>
            </a:r>
          </a:p>
          <a:p>
            <a:pPr marL="0" indent="0">
              <a:buNone/>
            </a:pPr>
            <a:r>
              <a:rPr lang="ru-RU" altLang="ru-RU" sz="2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Металлические свойства простых веществ в ряду: магний, кальций, барий</a:t>
            </a:r>
            <a:r>
              <a:rPr lang="ru-RU" alt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Уменьшаются; 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Возрастают;  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Вначале возрастают, затем уменьшаются; </a:t>
            </a:r>
          </a:p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изменяются.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77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1114425" y="985838"/>
            <a:ext cx="10472737" cy="5353051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Периодически изменяются следующие характеристики атомов:</a:t>
            </a:r>
            <a:endParaRPr lang="ru-RU" alt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энергетических уровней; </a:t>
            </a: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 атомного ядра; </a:t>
            </a: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Относительная атомная масса;</a:t>
            </a: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электронов на внешнем энергетическом уровне.</a:t>
            </a:r>
          </a:p>
          <a:p>
            <a:pPr marL="0" indent="0">
              <a:buNone/>
            </a:pPr>
            <a:r>
              <a:rPr lang="ru-RU" alt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Кислотные свойства наиболее выражены у высшего оксида, образованного:</a:t>
            </a:r>
            <a:endParaRPr lang="ru-RU" alt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Фосфором;                      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Кремнием;</a:t>
            </a:r>
          </a:p>
          <a:p>
            <a:pPr marL="0" indent="0"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Серой;                             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Углеродом.</a:t>
            </a:r>
          </a:p>
          <a:p>
            <a:pPr marL="0" indent="0">
              <a:buNone/>
            </a:pPr>
            <a:r>
              <a:rPr lang="ru-RU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А5. Формула газообразного водородного соединения, образованного элементом </a:t>
            </a:r>
            <a:r>
              <a:rPr lang="en-US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altLang="ru-R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группы:</a:t>
            </a: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</a:t>
            </a:r>
            <a:r>
              <a:rPr lang="ru-RU" altLang="ru-RU" sz="2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 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</a:t>
            </a:r>
            <a:r>
              <a:rPr lang="ru-RU" altLang="ru-RU" sz="2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</a:t>
            </a:r>
            <a:r>
              <a:rPr lang="ru-RU" altLang="ru-RU" sz="2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  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250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1575" y="1143000"/>
            <a:ext cx="9886950" cy="452166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 тип химической связи в предложенных веществах, для молекулярных веществ изобразите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их структурные формулы: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sz="36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NaCl</a:t>
            </a: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</a:t>
            </a:r>
            <a:r>
              <a:rPr lang="en-US" sz="3600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Na, O</a:t>
            </a:r>
            <a:r>
              <a:rPr lang="en-US" sz="3600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C, 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AlBr</a:t>
            </a:r>
            <a:r>
              <a:rPr lang="en-US" sz="3600" baseline="-25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CaC</a:t>
            </a:r>
            <a:r>
              <a:rPr lang="en-US" sz="3600" baseline="-25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KOH, SO</a:t>
            </a:r>
            <a:r>
              <a:rPr lang="en-US" sz="3600" baseline="-25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SiH</a:t>
            </a:r>
            <a:r>
              <a:rPr lang="en-US" sz="3600" baseline="-25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aseline="-25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77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2567" y="800099"/>
            <a:ext cx="10052483" cy="900113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Проклассифицируйте следующие вещества:</a:t>
            </a:r>
            <a:endParaRPr lang="ru-RU" sz="3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28800" y="2057400"/>
            <a:ext cx="9001126" cy="3300413"/>
          </a:xfrm>
        </p:spPr>
        <p:txBody>
          <a:bodyPr/>
          <a:lstStyle/>
          <a:p>
            <a:pPr marL="0" indent="0">
              <a:buNone/>
            </a:pP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MgO,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CO, HNO</a:t>
            </a:r>
            <a:r>
              <a:rPr lang="pl-PL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l-PL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Al(OH)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it-IT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MgSO</a:t>
            </a:r>
            <a:r>
              <a:rPr lang="pt-BR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t-BR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Fe(OH)</a:t>
            </a:r>
            <a:r>
              <a:rPr lang="pt-BR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HBr,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pl-PL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NaCl,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pl-PL" sz="2800" b="1" baseline="-25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l-PL" sz="2800" b="1" baseline="-25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l-PL" sz="2800" b="1" baseline="-25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9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937" y="954826"/>
            <a:ext cx="10144125" cy="778098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Классификация по классам неорганических веществ</a:t>
            </a:r>
            <a:endParaRPr lang="ru-RU" dirty="0">
              <a:solidFill>
                <a:srgbClr val="92D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742440"/>
              </p:ext>
            </p:extLst>
          </p:nvPr>
        </p:nvGraphicFramePr>
        <p:xfrm>
          <a:off x="1914364" y="1732924"/>
          <a:ext cx="8363272" cy="427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3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91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Оксиды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Основания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Кислоты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Соли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MgO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u-RU" sz="2800" b="1" i="0" u="none" strike="noStrike" kern="1200" cap="none" spc="0" normalizeH="0" baseline="-2500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pt-BR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pt-BR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NaOH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Al(OH)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Fe(OH)</a:t>
                      </a:r>
                      <a:r>
                        <a:rPr kumimoji="0" lang="pt-BR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</a:p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HCl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HNO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ru-RU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ru-RU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HBr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NaCl </a:t>
                      </a:r>
                      <a:r>
                        <a:rPr kumimoji="0" lang="pt-B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MgSO</a:t>
                      </a:r>
                      <a:r>
                        <a:rPr kumimoji="0" lang="pt-BR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CaCO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NaCl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</a:t>
                      </a:r>
                      <a:r>
                        <a:rPr kumimoji="0" lang="pl-PL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1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625" y="816935"/>
            <a:ext cx="10572749" cy="403225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по электропроводимости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775854"/>
              </p:ext>
            </p:extLst>
          </p:nvPr>
        </p:nvGraphicFramePr>
        <p:xfrm>
          <a:off x="2727123" y="1363035"/>
          <a:ext cx="6737754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88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68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940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Электролиты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Неэлектролиты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9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NaOH</a:t>
                      </a:r>
                      <a:endParaRPr lang="ru-RU" sz="28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HCl</a:t>
                      </a:r>
                      <a:endParaRPr lang="ru-RU" sz="28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HNO</a:t>
                      </a:r>
                      <a:r>
                        <a:rPr lang="pl-PL" sz="2800" b="1" baseline="-25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pl-PL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l-PL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pl-PL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it-IT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r>
                        <a:rPr lang="it-IT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baseline="-2500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HBr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NaCl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MgSO</a:t>
                      </a:r>
                      <a:r>
                        <a:rPr lang="pt-BR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pl-PL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pl-PL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r>
                        <a:rPr lang="pl-PL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baseline="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MgO</a:t>
                      </a:r>
                      <a:endParaRPr lang="ru-RU" sz="28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endParaRPr lang="ru-RU" sz="28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pl-PL" sz="2800" b="1" baseline="-25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baseline="-250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it-IT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baseline="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it-IT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it-IT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baseline="-2500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lang="pt-BR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pt-BR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b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Fe(OH)</a:t>
                      </a:r>
                      <a:r>
                        <a:rPr lang="pt-BR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baseline="-2500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Al(OH)</a:t>
                      </a:r>
                      <a:r>
                        <a:rPr kumimoji="0" lang="it-IT" sz="28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2800" b="1" baseline="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CaCO</a:t>
                      </a:r>
                      <a:r>
                        <a:rPr lang="pl-PL" sz="2800" b="1" baseline="-250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565" y="848468"/>
            <a:ext cx="10572749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.Допишите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уравнение реакции и составьте его в ионном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75" y="2423317"/>
            <a:ext cx="10477500" cy="20113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HNO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BaCl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ru-RU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7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5849" y="1071563"/>
            <a:ext cx="10248901" cy="505460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K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2HNO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2KNO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2K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SO4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+ 2H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+ 2NO3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2K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2NO3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SO4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3BaCl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3BaSO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↓ + 2FeCl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2Fe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+ 3SO4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+ 3Ba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+ 6 Cl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3BaSO4↓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2Fe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+3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+ 6Cl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3SO4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+ 3Ba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3BaSO4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↓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3Na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ru-RU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2Na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+ 3H</a:t>
            </a:r>
            <a:r>
              <a:rPr lang="en-US" sz="2800" b="1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S↑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6Na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+ 2S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6H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+ 2PO4 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6Na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+ 2PO4 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2S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6H</a:t>
            </a:r>
            <a:r>
              <a:rPr lang="en-US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→ 3H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Cyrl-UZ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693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385887" y="2636045"/>
            <a:ext cx="700088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529263" y="2686050"/>
            <a:ext cx="457200" cy="314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646319" y="2686050"/>
            <a:ext cx="540544" cy="42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829800" y="2686050"/>
            <a:ext cx="600075" cy="485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195387" y="4186238"/>
            <a:ext cx="540544" cy="42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669632" y="4186238"/>
            <a:ext cx="540544" cy="42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299" y="4186238"/>
            <a:ext cx="554784" cy="445047"/>
          </a:xfrm>
          <a:prstGeom prst="rect">
            <a:avLst/>
          </a:prstGeom>
        </p:spPr>
      </p:pic>
      <p:cxnSp>
        <p:nvCxnSpPr>
          <p:cNvPr id="31" name="Прямая соединительная линия 30"/>
          <p:cNvCxnSpPr/>
          <p:nvPr/>
        </p:nvCxnSpPr>
        <p:spPr>
          <a:xfrm flipV="1">
            <a:off x="7717581" y="4171951"/>
            <a:ext cx="540544" cy="42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06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cf0df5eef0db9afb96e3172a2f46a0fb7f461d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468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1_Тема Office</vt:lpstr>
      <vt:lpstr>Ppt0000003</vt:lpstr>
      <vt:lpstr>Презентация PowerPoint</vt:lpstr>
      <vt:lpstr>Презентация PowerPoint</vt:lpstr>
      <vt:lpstr>Презентация PowerPoint</vt:lpstr>
      <vt:lpstr>Презентация PowerPoint</vt:lpstr>
      <vt:lpstr> 7.Проклассифицируйте следующие вещества:</vt:lpstr>
      <vt:lpstr>Классификация по классам неорганических веществ</vt:lpstr>
      <vt:lpstr>Классификация по электропроводимости</vt:lpstr>
      <vt:lpstr>8.Допишите уравнение реакции и составьте его в ионном виде.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Заманбеков</dc:creator>
  <cp:lastModifiedBy>Закирова Ф.М</cp:lastModifiedBy>
  <cp:revision>17</cp:revision>
  <dcterms:created xsi:type="dcterms:W3CDTF">2020-10-08T15:16:39Z</dcterms:created>
  <dcterms:modified xsi:type="dcterms:W3CDTF">2020-10-09T02:29:58Z</dcterms:modified>
</cp:coreProperties>
</file>