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58" r:id="rId4"/>
    <p:sldId id="264" r:id="rId5"/>
    <p:sldId id="270" r:id="rId6"/>
    <p:sldId id="260" r:id="rId7"/>
    <p:sldId id="273" r:id="rId8"/>
    <p:sldId id="269" r:id="rId9"/>
    <p:sldId id="259" r:id="rId10"/>
    <p:sldId id="268" r:id="rId11"/>
    <p:sldId id="266" r:id="rId12"/>
    <p:sldId id="274" r:id="rId13"/>
    <p:sldId id="262" r:id="rId14"/>
    <p:sldId id="263" r:id="rId15"/>
    <p:sldId id="261" r:id="rId16"/>
  </p:sldIdLst>
  <p:sldSz cx="120618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4660"/>
  </p:normalViewPr>
  <p:slideViewPr>
    <p:cSldViewPr>
      <p:cViewPr varScale="1">
        <p:scale>
          <a:sx n="88" d="100"/>
          <a:sy n="88" d="100"/>
        </p:scale>
        <p:origin x="-666" y="-108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6" y="2130457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6" y="3886200"/>
            <a:ext cx="844327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854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158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9" y="274670"/>
            <a:ext cx="2713912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9" y="274670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575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56" y="279994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601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601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601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56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26353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9" y="2125985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264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6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479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6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046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949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6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30"/>
            <a:ext cx="528700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226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220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10" y="4406932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10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475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1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5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351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4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4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359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164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262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9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9" y="273082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9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886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1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1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1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844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0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100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3" y="6356382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6" y="6356382"/>
            <a:ext cx="38195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0" y="6356382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736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0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6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9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6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5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5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377945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01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19" y="3300"/>
            <a:ext cx="12045451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854447" y="2700158"/>
            <a:ext cx="9521236" cy="4667339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0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3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48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Лабораторная </a:t>
            </a:r>
            <a:r>
              <a:rPr lang="ru-RU" sz="4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работа: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8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Сравнение количества теплоты при смешивании воды с различными температурами </a:t>
            </a:r>
            <a:r>
              <a:rPr lang="ru-RU" sz="4800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800" b="1" i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>
                <a:solidFill>
                  <a:prstClr val="black"/>
                </a:solidFill>
              </a:rPr>
              <a:t>  </a:t>
            </a:r>
            <a:r>
              <a:rPr lang="ru-RU" sz="3200" dirty="0" smtClean="0">
                <a:solidFill>
                  <a:prstClr val="black"/>
                </a:solidFill>
              </a:rPr>
              <a:t>Урок 9</a:t>
            </a: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>
                <a:solidFill>
                  <a:prstClr val="black"/>
                </a:solidFill>
              </a:rPr>
              <a:t> </a:t>
            </a:r>
            <a:endParaRPr sz="3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17726" y="2644425"/>
            <a:ext cx="71972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17726" y="4438107"/>
            <a:ext cx="71972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87725" y="449353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98027" y="476812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208506" y="455391"/>
            <a:ext cx="76167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20318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22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692039" y="584837"/>
            <a:ext cx="891777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540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Сравните показания термометров.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128" y="1351721"/>
            <a:ext cx="3816424" cy="5036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72" y="1351721"/>
            <a:ext cx="3528392" cy="5027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688" y="1351720"/>
            <a:ext cx="3744416" cy="5027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6878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выполнения работы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6" y="1650916"/>
            <a:ext cx="9479033" cy="3970318"/>
          </a:xfrm>
        </p:spPr>
        <p:txBody>
          <a:bodyPr/>
          <a:lstStyle/>
          <a:p>
            <a:r>
              <a:rPr lang="ru-RU" b="0" dirty="0"/>
              <a:t>4. Вычислите по формуле Q</a:t>
            </a:r>
            <a:r>
              <a:rPr lang="en-US" b="0" baseline="-25000" dirty="0"/>
              <a:t>1 </a:t>
            </a:r>
            <a:r>
              <a:rPr lang="ru-RU" b="0" dirty="0"/>
              <a:t>= </a:t>
            </a:r>
            <a:r>
              <a:rPr lang="ru-RU" b="0" dirty="0" err="1"/>
              <a:t>cm</a:t>
            </a:r>
            <a:r>
              <a:rPr lang="en-US" b="0" baseline="-25000" dirty="0"/>
              <a:t>1 </a:t>
            </a:r>
            <a:r>
              <a:rPr lang="ru-RU" b="0" dirty="0"/>
              <a:t>(t</a:t>
            </a:r>
            <a:r>
              <a:rPr lang="en-US" b="0" baseline="-25000" dirty="0"/>
              <a:t>1 </a:t>
            </a:r>
            <a:r>
              <a:rPr lang="ru-RU" b="0" dirty="0"/>
              <a:t>– t) количество теплоты, отданное</a:t>
            </a:r>
          </a:p>
          <a:p>
            <a:r>
              <a:rPr lang="ru-RU" b="0" dirty="0"/>
              <a:t>горячей водой; здесь с – удельная теплоемкость воды.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1858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1107996"/>
          </a:xfrm>
        </p:spPr>
        <p:txBody>
          <a:bodyPr/>
          <a:lstStyle/>
          <a:p>
            <a:r>
              <a:rPr lang="ru-RU" dirty="0"/>
              <a:t>Порядок выполнения работы: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272" y="1650916"/>
            <a:ext cx="11593288" cy="3970318"/>
          </a:xfrm>
        </p:spPr>
        <p:txBody>
          <a:bodyPr/>
          <a:lstStyle/>
          <a:p>
            <a:r>
              <a:rPr lang="ru-RU" b="0" i="0" dirty="0"/>
              <a:t>5. </a:t>
            </a:r>
            <a:r>
              <a:rPr lang="ru-RU" b="0" dirty="0"/>
              <a:t>Вычислите по формуле </a:t>
            </a:r>
            <a:r>
              <a:rPr lang="ru-RU" b="0" dirty="0" smtClean="0"/>
              <a:t>Q</a:t>
            </a:r>
            <a:r>
              <a:rPr lang="en-US" b="0" baseline="-25000" dirty="0" smtClean="0"/>
              <a:t>2</a:t>
            </a:r>
            <a:r>
              <a:rPr lang="ru-RU" b="0" dirty="0" smtClean="0"/>
              <a:t>= </a:t>
            </a:r>
            <a:r>
              <a:rPr lang="ru-RU" b="0" dirty="0" err="1" smtClean="0"/>
              <a:t>cm</a:t>
            </a:r>
            <a:r>
              <a:rPr lang="en-US" b="0" baseline="-25000" dirty="0" smtClean="0"/>
              <a:t>2</a:t>
            </a:r>
            <a:r>
              <a:rPr lang="ru-RU" b="0" dirty="0" smtClean="0"/>
              <a:t>(t </a:t>
            </a:r>
            <a:r>
              <a:rPr lang="ru-RU" b="0" dirty="0"/>
              <a:t>– </a:t>
            </a:r>
            <a:r>
              <a:rPr lang="ru-RU" b="0" dirty="0" smtClean="0"/>
              <a:t>t</a:t>
            </a:r>
            <a:r>
              <a:rPr lang="en-US" b="0" baseline="-25000" dirty="0" smtClean="0"/>
              <a:t>2</a:t>
            </a:r>
            <a:r>
              <a:rPr lang="ru-RU" b="0" dirty="0" smtClean="0"/>
              <a:t>) </a:t>
            </a:r>
            <a:r>
              <a:rPr lang="ru-RU" b="0" dirty="0"/>
              <a:t>количество теплоты, </a:t>
            </a:r>
            <a:r>
              <a:rPr lang="ru-RU" b="0" dirty="0" smtClean="0"/>
              <a:t>полученное </a:t>
            </a:r>
            <a:r>
              <a:rPr lang="ru-RU" b="0" dirty="0"/>
              <a:t>холодной водой.</a:t>
            </a:r>
          </a:p>
          <a:p>
            <a:r>
              <a:rPr lang="ru-RU" b="0" dirty="0"/>
              <a:t>6. Измените массы, смешиваемой горячей и холодной воды и </a:t>
            </a:r>
            <a:r>
              <a:rPr lang="ru-RU" b="0" dirty="0" smtClean="0"/>
              <a:t>повторите работу </a:t>
            </a:r>
            <a:r>
              <a:rPr lang="ru-RU" b="0" dirty="0"/>
              <a:t>три раза в соответствии в пунктами 1–5</a:t>
            </a:r>
            <a:r>
              <a:rPr lang="ru-RU" b="0" dirty="0" smtClean="0"/>
              <a:t>.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981847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692247"/>
          </a:xfrm>
        </p:spPr>
        <p:txBody>
          <a:bodyPr/>
          <a:lstStyle/>
          <a:p>
            <a:r>
              <a:rPr lang="ru-RU" dirty="0"/>
              <a:t>Порядок выполнения работы: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6296" y="1650916"/>
            <a:ext cx="11017224" cy="1323439"/>
          </a:xfrm>
        </p:spPr>
        <p:txBody>
          <a:bodyPr/>
          <a:lstStyle/>
          <a:p>
            <a:r>
              <a:rPr lang="ru-RU" b="0" dirty="0"/>
              <a:t>7. Результаты измерений и расчетов запишите в таблицу.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4959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</a:t>
            </a:r>
            <a:r>
              <a:rPr lang="ru-RU" dirty="0" err="1" smtClean="0"/>
              <a:t>амостоятельно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4288" y="1340768"/>
            <a:ext cx="11382086" cy="5586145"/>
          </a:xfrm>
        </p:spPr>
        <p:txBody>
          <a:bodyPr/>
          <a:lstStyle/>
          <a:p>
            <a:r>
              <a:rPr lang="ru-RU" sz="4000" i="0" dirty="0"/>
              <a:t>1. </a:t>
            </a:r>
            <a:r>
              <a:rPr lang="ru-RU" sz="4000" b="0" i="0" dirty="0"/>
              <a:t>Сравните значения количества теплоты </a:t>
            </a:r>
            <a:r>
              <a:rPr lang="ru-RU" sz="4000" b="0" dirty="0" smtClean="0"/>
              <a:t>Q</a:t>
            </a:r>
            <a:r>
              <a:rPr lang="en-US" sz="4000" b="0" baseline="-25000" dirty="0" smtClean="0"/>
              <a:t>1</a:t>
            </a:r>
            <a:r>
              <a:rPr lang="en-US" sz="4000" baseline="-25000" dirty="0" smtClean="0"/>
              <a:t> </a:t>
            </a:r>
            <a:endParaRPr lang="ru-RU" sz="4000" dirty="0"/>
          </a:p>
          <a:p>
            <a:r>
              <a:rPr lang="ru-RU" sz="4000" b="0" dirty="0" smtClean="0"/>
              <a:t> </a:t>
            </a:r>
            <a:r>
              <a:rPr lang="ru-RU" sz="4000" b="0" i="0" dirty="0"/>
              <a:t>и </a:t>
            </a:r>
            <a:r>
              <a:rPr lang="ru-RU" sz="4000" b="0" dirty="0" smtClean="0"/>
              <a:t>Q</a:t>
            </a:r>
            <a:r>
              <a:rPr lang="en-US" sz="4000" b="0" baseline="-25000" dirty="0" smtClean="0"/>
              <a:t>2</a:t>
            </a:r>
            <a:r>
              <a:rPr lang="ru-RU" sz="4000" b="0" i="0" dirty="0" smtClean="0"/>
              <a:t>, </a:t>
            </a:r>
            <a:r>
              <a:rPr lang="ru-RU" sz="4000" b="0" i="0" dirty="0"/>
              <a:t>полученные в </a:t>
            </a:r>
            <a:r>
              <a:rPr lang="ru-RU" sz="4000" b="0" i="0" dirty="0" smtClean="0"/>
              <a:t>результате </a:t>
            </a:r>
            <a:r>
              <a:rPr lang="ru-RU" sz="4000" b="0" i="0" dirty="0"/>
              <a:t>измерений и расчетов. Почему должно выполняться </a:t>
            </a:r>
            <a:r>
              <a:rPr lang="ru-RU" sz="4000" b="0" i="0" dirty="0" smtClean="0"/>
              <a:t>условие   </a:t>
            </a:r>
            <a:r>
              <a:rPr lang="en-US" sz="4000" b="0" dirty="0" smtClean="0"/>
              <a:t>Q</a:t>
            </a:r>
            <a:r>
              <a:rPr lang="en-US" sz="4000" b="0" baseline="-25000" dirty="0" smtClean="0"/>
              <a:t>1 </a:t>
            </a:r>
            <a:r>
              <a:rPr lang="en-US" sz="4000" b="0" dirty="0" smtClean="0"/>
              <a:t>= Q</a:t>
            </a:r>
            <a:r>
              <a:rPr lang="en-US" sz="4000" b="0" baseline="-25000" dirty="0" smtClean="0"/>
              <a:t>2</a:t>
            </a:r>
            <a:r>
              <a:rPr lang="en-US" sz="4000" b="0" i="0" dirty="0" smtClean="0"/>
              <a:t>?</a:t>
            </a:r>
            <a:endParaRPr lang="en-US" sz="4000" b="0" i="0" dirty="0"/>
          </a:p>
          <a:p>
            <a:r>
              <a:rPr lang="ru-RU" sz="4000" b="0" i="0" dirty="0"/>
              <a:t>2.Почему в формуле количества теплоты вместо разности </a:t>
            </a:r>
            <a:r>
              <a:rPr lang="ru-RU" sz="4000" b="0" i="0" dirty="0" smtClean="0"/>
              <a:t>абсолютных </a:t>
            </a:r>
            <a:r>
              <a:rPr lang="ru-RU" sz="4000" b="0" i="0" dirty="0"/>
              <a:t>температур можно использовать разность температур, </a:t>
            </a:r>
            <a:r>
              <a:rPr lang="ru-RU" sz="4000" b="0" i="0" dirty="0" smtClean="0"/>
              <a:t>измеряемых </a:t>
            </a:r>
            <a:r>
              <a:rPr lang="ru-RU" sz="4000" b="0" i="0" dirty="0"/>
              <a:t>по шкале Цельсия?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2624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работы: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6296" y="1650916"/>
            <a:ext cx="11233248" cy="2400657"/>
          </a:xfrm>
        </p:spPr>
        <p:txBody>
          <a:bodyPr/>
          <a:lstStyle/>
          <a:p>
            <a:r>
              <a:rPr lang="ru-RU" sz="4000" b="0" dirty="0" smtClean="0"/>
              <a:t> Проверка </a:t>
            </a:r>
            <a:r>
              <a:rPr lang="ru-RU" sz="4000" b="0" dirty="0"/>
              <a:t>справедливости уравнения теплового </a:t>
            </a:r>
            <a:r>
              <a:rPr lang="ru-RU" sz="4000" b="0" dirty="0" smtClean="0"/>
              <a:t>баланса  при </a:t>
            </a:r>
            <a:r>
              <a:rPr lang="ru-RU" sz="4000" b="0" dirty="0"/>
              <a:t>смешивании воды с </a:t>
            </a:r>
            <a:r>
              <a:rPr lang="ru-RU" sz="4000" b="0" dirty="0" smtClean="0"/>
              <a:t>различным температурами.</a:t>
            </a:r>
          </a:p>
          <a:p>
            <a:endParaRPr lang="ru-RU" sz="3600" b="0" i="0" dirty="0"/>
          </a:p>
        </p:txBody>
      </p:sp>
    </p:spTree>
    <p:extLst>
      <p:ext uri="{BB962C8B-B14F-4D97-AF65-F5344CB8AC3E}">
        <p14:creationId xmlns:p14="http://schemas.microsoft.com/office/powerpoint/2010/main" val="3811983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/>
          <a:lstStyle/>
          <a:p>
            <a:r>
              <a:rPr lang="ru-RU" dirty="0"/>
              <a:t>Необходимое оборудование: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8305" y="1628800"/>
            <a:ext cx="3528391" cy="4724370"/>
          </a:xfrm>
        </p:spPr>
        <p:txBody>
          <a:bodyPr/>
          <a:lstStyle/>
          <a:p>
            <a:r>
              <a:rPr lang="ru-RU" sz="4400" b="0" dirty="0"/>
              <a:t>Д</a:t>
            </a:r>
            <a:r>
              <a:rPr lang="ru-RU" sz="4400" b="0" dirty="0" smtClean="0"/>
              <a:t>ва </a:t>
            </a:r>
            <a:r>
              <a:rPr lang="ru-RU" sz="4400" b="0" dirty="0" smtClean="0"/>
              <a:t>сосуда, </a:t>
            </a:r>
            <a:r>
              <a:rPr lang="ru-RU" sz="4400" b="0" dirty="0"/>
              <a:t>термометр, мензурка, горячая и холодная вода</a:t>
            </a:r>
            <a:endParaRPr lang="ru-RU" sz="4400" dirty="0"/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728" y="1394318"/>
            <a:ext cx="3520151" cy="4693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015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Необходимое оборудование: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628" y="18622688"/>
            <a:ext cx="3580036" cy="4773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44" y="1340769"/>
            <a:ext cx="4870715" cy="5184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960" y="1340768"/>
            <a:ext cx="5040560" cy="51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3464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620239"/>
          </a:xfrm>
        </p:spPr>
        <p:txBody>
          <a:bodyPr/>
          <a:lstStyle/>
          <a:p>
            <a:r>
              <a:rPr lang="ru-RU" dirty="0"/>
              <a:t>Порядок выполнения </a:t>
            </a:r>
            <a:r>
              <a:rPr lang="ru-RU" dirty="0" smtClean="0"/>
              <a:t>работы: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280" y="1340768"/>
            <a:ext cx="5040560" cy="5112568"/>
          </a:xfrm>
        </p:spPr>
        <p:txBody>
          <a:bodyPr/>
          <a:lstStyle/>
          <a:p>
            <a:r>
              <a:rPr lang="ru-RU" i="0" dirty="0" smtClean="0"/>
              <a:t>1</a:t>
            </a:r>
            <a:r>
              <a:rPr lang="ru-RU" i="0" dirty="0"/>
              <a:t>. </a:t>
            </a:r>
            <a:r>
              <a:rPr lang="ru-RU" b="0" dirty="0"/>
              <a:t>При помощи мензурки налейте в стакан горячую воду массой </a:t>
            </a:r>
            <a:r>
              <a:rPr lang="ru-RU" b="0" dirty="0" smtClean="0"/>
              <a:t>m</a:t>
            </a:r>
            <a:r>
              <a:rPr lang="en-US" b="0" baseline="-25000" dirty="0" smtClean="0"/>
              <a:t>1 </a:t>
            </a:r>
            <a:endParaRPr lang="ru-RU" b="0" dirty="0"/>
          </a:p>
          <a:p>
            <a:r>
              <a:rPr lang="ru-RU" b="0" dirty="0" smtClean="0"/>
              <a:t> </a:t>
            </a:r>
            <a:r>
              <a:rPr lang="ru-RU" b="0" dirty="0"/>
              <a:t>и </a:t>
            </a:r>
            <a:r>
              <a:rPr lang="ru-RU" b="0" dirty="0" smtClean="0"/>
              <a:t>измерьте </a:t>
            </a:r>
            <a:r>
              <a:rPr lang="ru-RU" b="0" dirty="0"/>
              <a:t>ее температуру </a:t>
            </a:r>
            <a:r>
              <a:rPr lang="en-US" b="0" dirty="0" smtClean="0"/>
              <a:t>t</a:t>
            </a:r>
            <a:r>
              <a:rPr lang="en-US" b="0" baseline="-25000" dirty="0"/>
              <a:t>1 </a:t>
            </a:r>
            <a:r>
              <a:rPr lang="en-US" b="0" dirty="0" smtClean="0"/>
              <a:t>.</a:t>
            </a:r>
            <a:endParaRPr lang="en-US" b="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008" y="1196752"/>
            <a:ext cx="432048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5342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1107996"/>
          </a:xfrm>
        </p:spPr>
        <p:txBody>
          <a:bodyPr/>
          <a:lstStyle/>
          <a:p>
            <a:r>
              <a:rPr lang="ru-RU" dirty="0"/>
              <a:t>Порядок выполнения работы: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280" y="1650916"/>
            <a:ext cx="5688631" cy="4802420"/>
          </a:xfrm>
        </p:spPr>
        <p:txBody>
          <a:bodyPr/>
          <a:lstStyle/>
          <a:p>
            <a:r>
              <a:rPr lang="ru-RU" dirty="0"/>
              <a:t>2. </a:t>
            </a:r>
            <a:r>
              <a:rPr lang="ru-RU" b="0" dirty="0"/>
              <a:t>При помощи мензурки налейте в другой стакан холодную воду массой m</a:t>
            </a:r>
            <a:r>
              <a:rPr lang="en-US" b="0" baseline="-25000" dirty="0" smtClean="0"/>
              <a:t>2</a:t>
            </a:r>
            <a:r>
              <a:rPr lang="ru-RU" b="0" dirty="0" smtClean="0"/>
              <a:t> и </a:t>
            </a:r>
            <a:r>
              <a:rPr lang="ru-RU" b="0" dirty="0"/>
              <a:t>измерьте ее температуру t</a:t>
            </a:r>
            <a:r>
              <a:rPr lang="en-US" b="0" baseline="-25000" dirty="0"/>
              <a:t>2</a:t>
            </a:r>
            <a:r>
              <a:rPr lang="ru-RU" b="0" dirty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912" y="1340768"/>
            <a:ext cx="5472608" cy="5256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7076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выполнения работы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952" y="1268760"/>
            <a:ext cx="5256584" cy="5256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96" y="1268760"/>
            <a:ext cx="4875877" cy="5256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8021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764255"/>
          </a:xfrm>
        </p:spPr>
        <p:txBody>
          <a:bodyPr/>
          <a:lstStyle/>
          <a:p>
            <a:r>
              <a:rPr lang="ru-RU" dirty="0"/>
              <a:t>Порядок выполнения работы: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280" y="1196752"/>
            <a:ext cx="4752528" cy="5586145"/>
          </a:xfrm>
        </p:spPr>
        <p:txBody>
          <a:bodyPr/>
          <a:lstStyle/>
          <a:p>
            <a:r>
              <a:rPr lang="ru-RU" sz="4000" b="0" i="0" dirty="0"/>
              <a:t>3. </a:t>
            </a:r>
            <a:r>
              <a:rPr lang="ru-RU" sz="4000" b="0" dirty="0"/>
              <a:t>Налейте горячую воду из второго стакана в стакан с холодной водой и</a:t>
            </a:r>
          </a:p>
          <a:p>
            <a:r>
              <a:rPr lang="ru-RU" sz="4000" b="0" dirty="0"/>
              <a:t>измерьте термометром температуру t смеси</a:t>
            </a:r>
            <a:r>
              <a:rPr lang="ru-RU" b="0" dirty="0" smtClean="0"/>
              <a:t>.</a:t>
            </a:r>
            <a:endParaRPr lang="ru-RU" b="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904" y="1196752"/>
            <a:ext cx="5616624" cy="537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5477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Сравним показания термометров.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65" y="1375807"/>
            <a:ext cx="3240360" cy="504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136" y="1372444"/>
            <a:ext cx="3555176" cy="5046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688" y="1391528"/>
            <a:ext cx="3528392" cy="5027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346958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284</Words>
  <Application>Microsoft Office PowerPoint</Application>
  <PresentationFormat>Произвольный</PresentationFormat>
  <Paragraphs>38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1_Тема Office</vt:lpstr>
      <vt:lpstr>2_Тема Office</vt:lpstr>
      <vt:lpstr>Презентация PowerPoint</vt:lpstr>
      <vt:lpstr>Цель работы:</vt:lpstr>
      <vt:lpstr>Необходимое оборудование:</vt:lpstr>
      <vt:lpstr>Необходимое оборудование:</vt:lpstr>
      <vt:lpstr>Порядок выполнения работы: </vt:lpstr>
      <vt:lpstr>Порядок выполнения работы: </vt:lpstr>
      <vt:lpstr>Порядок выполнения работы</vt:lpstr>
      <vt:lpstr>Порядок выполнения работы: </vt:lpstr>
      <vt:lpstr>Сравним показания термометров.</vt:lpstr>
      <vt:lpstr>Сравните показания термометров.</vt:lpstr>
      <vt:lpstr>Порядок выполнения работы</vt:lpstr>
      <vt:lpstr>Порядок выполнения работы: </vt:lpstr>
      <vt:lpstr>Порядок выполнения работы: </vt:lpstr>
      <vt:lpstr>Cамостоятельно: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Elena Juravleva</cp:lastModifiedBy>
  <cp:revision>10</cp:revision>
  <dcterms:created xsi:type="dcterms:W3CDTF">2020-10-05T05:03:00Z</dcterms:created>
  <dcterms:modified xsi:type="dcterms:W3CDTF">2020-11-01T14:26:18Z</dcterms:modified>
</cp:coreProperties>
</file>