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7" r:id="rId3"/>
    <p:sldId id="258" r:id="rId4"/>
    <p:sldId id="264" r:id="rId5"/>
    <p:sldId id="270" r:id="rId6"/>
    <p:sldId id="260" r:id="rId7"/>
    <p:sldId id="273" r:id="rId8"/>
    <p:sldId id="269" r:id="rId9"/>
    <p:sldId id="259" r:id="rId10"/>
    <p:sldId id="268" r:id="rId11"/>
    <p:sldId id="266" r:id="rId12"/>
    <p:sldId id="274" r:id="rId13"/>
    <p:sldId id="262" r:id="rId14"/>
    <p:sldId id="263" r:id="rId15"/>
    <p:sldId id="261" r:id="rId16"/>
  </p:sldIdLst>
  <p:sldSz cx="1206182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88" d="100"/>
          <a:sy n="88" d="100"/>
        </p:scale>
        <p:origin x="-666" y="-108"/>
      </p:cViewPr>
      <p:guideLst>
        <p:guide orient="horz" pos="2160"/>
        <p:guide pos="379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4646" y="2130457"/>
            <a:ext cx="102525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09276" y="3886200"/>
            <a:ext cx="844327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8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44829" y="274670"/>
            <a:ext cx="271391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3099" y="274670"/>
            <a:ext cx="79407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575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56" y="279994"/>
            <a:ext cx="10252553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04638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384474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864309" y="1397001"/>
            <a:ext cx="3292878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04638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4474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864309" y="4980601"/>
            <a:ext cx="3292878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04656" y="933453"/>
            <a:ext cx="10252553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26353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04639" y="2125985"/>
            <a:ext cx="1025255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09274" y="3840480"/>
            <a:ext cx="8443279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64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661720"/>
          </a:xfrm>
        </p:spPr>
        <p:txBody>
          <a:bodyPr lIns="0" tIns="0" rIns="0" bIns="0"/>
          <a:lstStyle>
            <a:lvl1pPr>
              <a:defRPr sz="43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7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3096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11841" y="1577340"/>
            <a:ext cx="524689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046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94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997784" y="336830"/>
            <a:ext cx="528700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6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2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810" y="4406932"/>
            <a:ext cx="102525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2810" y="2906713"/>
            <a:ext cx="102525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7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3091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31435" y="1600206"/>
            <a:ext cx="53273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35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096" y="1535113"/>
            <a:ext cx="53294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096" y="2174875"/>
            <a:ext cx="53294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27244" y="1535113"/>
            <a:ext cx="5331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27244" y="2174875"/>
            <a:ext cx="5331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5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164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9" y="273050"/>
            <a:ext cx="396825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5849" y="273082"/>
            <a:ext cx="674289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3109" y="1435103"/>
            <a:ext cx="396825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8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64211" y="4800600"/>
            <a:ext cx="72370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64211" y="612775"/>
            <a:ext cx="72370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64211" y="5367338"/>
            <a:ext cx="72370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4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100" y="274638"/>
            <a:ext cx="108556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100" y="1600206"/>
            <a:ext cx="108556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3093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8B034-DF2A-4055-9268-D93B64ED86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21126" y="6356382"/>
            <a:ext cx="38195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44310" y="6356382"/>
            <a:ext cx="2814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1C11C-0F28-4CAA-8C07-837077B8CF7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73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39830" y="1133193"/>
            <a:ext cx="11821385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39846" y="150404"/>
            <a:ext cx="1182138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94"/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9164" y="216479"/>
            <a:ext cx="1080350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01021" y="6377945"/>
            <a:ext cx="38597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3091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880D482E-E893-4824-BFFD-DB4EBF2D36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01.11.2020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684514" y="6377945"/>
            <a:ext cx="27742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94"/>
            <a:fld id="{5C96917E-EB90-4619-B290-CF2D0F8DE7B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19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iming>
    <p:tnLst>
      <p:par>
        <p:cTn id="1" dur="indefinite" restart="never" nodeType="tmRoot"/>
      </p:par>
    </p:tnLst>
  </p:timing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811896" eaLnBrk="1" hangingPunct="1">
        <a:defRPr>
          <a:latin typeface="+mn-lt"/>
          <a:ea typeface="+mn-ea"/>
          <a:cs typeface="+mn-cs"/>
        </a:defRPr>
      </a:lvl2pPr>
      <a:lvl3pPr marL="1623792" eaLnBrk="1" hangingPunct="1">
        <a:defRPr>
          <a:latin typeface="+mn-lt"/>
          <a:ea typeface="+mn-ea"/>
          <a:cs typeface="+mn-cs"/>
        </a:defRPr>
      </a:lvl3pPr>
      <a:lvl4pPr marL="2435687" eaLnBrk="1" hangingPunct="1">
        <a:defRPr>
          <a:latin typeface="+mn-lt"/>
          <a:ea typeface="+mn-ea"/>
          <a:cs typeface="+mn-cs"/>
        </a:defRPr>
      </a:lvl4pPr>
      <a:lvl5pPr marL="3247583" eaLnBrk="1" hangingPunct="1">
        <a:defRPr>
          <a:latin typeface="+mn-lt"/>
          <a:ea typeface="+mn-ea"/>
          <a:cs typeface="+mn-cs"/>
        </a:defRPr>
      </a:lvl5pPr>
      <a:lvl6pPr marL="4059479" eaLnBrk="1" hangingPunct="1">
        <a:defRPr>
          <a:latin typeface="+mn-lt"/>
          <a:ea typeface="+mn-ea"/>
          <a:cs typeface="+mn-cs"/>
        </a:defRPr>
      </a:lvl6pPr>
      <a:lvl7pPr marL="4871375" eaLnBrk="1" hangingPunct="1">
        <a:defRPr>
          <a:latin typeface="+mn-lt"/>
          <a:ea typeface="+mn-ea"/>
          <a:cs typeface="+mn-cs"/>
        </a:defRPr>
      </a:lvl7pPr>
      <a:lvl8pPr marL="5683270" eaLnBrk="1" hangingPunct="1">
        <a:defRPr>
          <a:latin typeface="+mn-lt"/>
          <a:ea typeface="+mn-ea"/>
          <a:cs typeface="+mn-cs"/>
        </a:defRPr>
      </a:lvl8pPr>
      <a:lvl9pPr marL="649516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219" y="3300"/>
            <a:ext cx="12045451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854447" y="2700158"/>
            <a:ext cx="9521236" cy="4667339"/>
          </a:xfrm>
          <a:prstGeom prst="rect">
            <a:avLst/>
          </a:prstGeom>
        </p:spPr>
        <p:txBody>
          <a:bodyPr vert="horz" wrap="square" lIns="0" tIns="24800" rIns="0" bIns="0" rtlCol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000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lang="en-US" sz="3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ru-RU" sz="4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Лабораторная </a:t>
            </a:r>
            <a:r>
              <a:rPr lang="ru-RU" sz="4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работа: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48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48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Сравнение количества теплоты при смешивании воды с различными температурами </a:t>
            </a:r>
            <a:r>
              <a:rPr lang="ru-RU" sz="4800" i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4800" b="1" i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 </a:t>
            </a:r>
            <a:r>
              <a:rPr lang="ru-RU" sz="3200" dirty="0" smtClean="0">
                <a:solidFill>
                  <a:prstClr val="black"/>
                </a:solidFill>
              </a:rPr>
              <a:t>Урок 9</a:t>
            </a: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endParaRPr lang="ru-RU" sz="3200" dirty="0">
              <a:solidFill>
                <a:prstClr val="black"/>
              </a:solidFill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</a:pPr>
            <a:r>
              <a:rPr lang="ru-RU" sz="3200" dirty="0">
                <a:solidFill>
                  <a:prstClr val="black"/>
                </a:solidFill>
              </a:rPr>
              <a:t> </a:t>
            </a:r>
            <a:endParaRPr sz="30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17726" y="2644425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17726" y="4438107"/>
            <a:ext cx="71972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887725" y="449353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898027" y="476812"/>
            <a:ext cx="12628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1023886"/>
            <a:endParaRPr sz="20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208506" y="455391"/>
            <a:ext cx="761676" cy="1044121"/>
          </a:xfrm>
          <a:prstGeom prst="rect">
            <a:avLst/>
          </a:prstGeom>
        </p:spPr>
        <p:txBody>
          <a:bodyPr vert="horz" wrap="square" lIns="0" tIns="28183" rIns="0" bIns="0" rtlCol="0">
            <a:spAutoFit/>
          </a:bodyPr>
          <a:lstStyle/>
          <a:p>
            <a:pPr defTabSz="1023886">
              <a:spcBef>
                <a:spcPts val="222"/>
              </a:spcBef>
            </a:pPr>
            <a:r>
              <a:rPr lang="ru-RU" sz="6600" b="1" spc="18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endParaRPr sz="6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0318" y="1333976"/>
            <a:ext cx="1519768" cy="375572"/>
          </a:xfrm>
          <a:prstGeom prst="rect">
            <a:avLst/>
          </a:prstGeom>
        </p:spPr>
        <p:txBody>
          <a:bodyPr vert="horz" wrap="square" lIns="0" tIns="21420" rIns="0" bIns="0" rtlCol="0">
            <a:spAutoFit/>
          </a:bodyPr>
          <a:lstStyle/>
          <a:p>
            <a:pPr defTabSz="1023886">
              <a:spcBef>
                <a:spcPts val="169"/>
              </a:spcBef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38022" y="476762"/>
            <a:ext cx="3707957" cy="857214"/>
          </a:xfrm>
          <a:prstGeom prst="rect">
            <a:avLst/>
          </a:prstGeom>
        </p:spPr>
        <p:txBody>
          <a:bodyPr vert="horz" wrap="square" lIns="0" tIns="2596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718">
              <a:spcBef>
                <a:spcPts val="203"/>
              </a:spcBef>
              <a:defRPr/>
            </a:pPr>
            <a:r>
              <a:rPr lang="ru-RU" sz="5400" kern="0" spc="9" dirty="0" smtClean="0">
                <a:solidFill>
                  <a:sysClr val="window" lastClr="FFFFFF"/>
                </a:solidFill>
              </a:rPr>
              <a:t>Физика</a:t>
            </a:r>
            <a:endParaRPr lang="en-US" sz="5400" kern="0" spc="9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CF4C4251-150C-409F-BB4F-13D887806802}"/>
              </a:ext>
            </a:extLst>
          </p:cNvPr>
          <p:cNvSpPr/>
          <p:nvPr/>
        </p:nvSpPr>
        <p:spPr>
          <a:xfrm>
            <a:off x="692039" y="584837"/>
            <a:ext cx="891777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625718"/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40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Сравните показания термометров.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128" y="1351721"/>
            <a:ext cx="3816424" cy="503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72" y="1351721"/>
            <a:ext cx="3528392" cy="50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88" y="1351720"/>
            <a:ext cx="3744416" cy="502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878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выполнения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1396" y="1650916"/>
            <a:ext cx="9479033" cy="3970318"/>
          </a:xfrm>
        </p:spPr>
        <p:txBody>
          <a:bodyPr/>
          <a:lstStyle/>
          <a:p>
            <a:r>
              <a:rPr lang="ru-RU" b="0" dirty="0"/>
              <a:t>4. Вычислите по формуле Q</a:t>
            </a:r>
            <a:r>
              <a:rPr lang="en-US" b="0" baseline="-25000" dirty="0"/>
              <a:t>1 </a:t>
            </a:r>
            <a:r>
              <a:rPr lang="ru-RU" b="0" dirty="0"/>
              <a:t>= </a:t>
            </a:r>
            <a:r>
              <a:rPr lang="ru-RU" b="0" dirty="0" err="1"/>
              <a:t>cm</a:t>
            </a:r>
            <a:r>
              <a:rPr lang="en-US" b="0" baseline="-25000" dirty="0"/>
              <a:t>1 </a:t>
            </a:r>
            <a:r>
              <a:rPr lang="ru-RU" b="0" dirty="0"/>
              <a:t>(t</a:t>
            </a:r>
            <a:r>
              <a:rPr lang="en-US" b="0" baseline="-25000" dirty="0"/>
              <a:t>1 </a:t>
            </a:r>
            <a:r>
              <a:rPr lang="ru-RU" b="0" dirty="0"/>
              <a:t>– t) количество теплоты, отданное</a:t>
            </a:r>
          </a:p>
          <a:p>
            <a:r>
              <a:rPr lang="ru-RU" b="0" dirty="0"/>
              <a:t>горячей водой; здесь с – удельная теплоемкость 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858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1107996"/>
          </a:xfrm>
        </p:spPr>
        <p:txBody>
          <a:bodyPr/>
          <a:lstStyle/>
          <a:p>
            <a:r>
              <a:rPr lang="ru-RU" dirty="0"/>
              <a:t>Порядок выполнения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0272" y="1650916"/>
            <a:ext cx="11593288" cy="3970318"/>
          </a:xfrm>
        </p:spPr>
        <p:txBody>
          <a:bodyPr/>
          <a:lstStyle/>
          <a:p>
            <a:r>
              <a:rPr lang="ru-RU" b="0" i="0" dirty="0"/>
              <a:t>5. </a:t>
            </a:r>
            <a:r>
              <a:rPr lang="ru-RU" b="0" dirty="0"/>
              <a:t>Вычислите по формуле </a:t>
            </a:r>
            <a:r>
              <a:rPr lang="ru-RU" b="0" dirty="0" smtClean="0"/>
              <a:t>Q</a:t>
            </a:r>
            <a:r>
              <a:rPr lang="en-US" b="0" baseline="-25000" dirty="0" smtClean="0"/>
              <a:t>2</a:t>
            </a:r>
            <a:r>
              <a:rPr lang="ru-RU" b="0" dirty="0" smtClean="0"/>
              <a:t>= </a:t>
            </a:r>
            <a:r>
              <a:rPr lang="ru-RU" b="0" dirty="0" err="1" smtClean="0"/>
              <a:t>cm</a:t>
            </a:r>
            <a:r>
              <a:rPr lang="en-US" b="0" baseline="-25000" dirty="0" smtClean="0"/>
              <a:t>2</a:t>
            </a:r>
            <a:r>
              <a:rPr lang="ru-RU" b="0" dirty="0" smtClean="0"/>
              <a:t>(t </a:t>
            </a:r>
            <a:r>
              <a:rPr lang="ru-RU" b="0" dirty="0"/>
              <a:t>– </a:t>
            </a:r>
            <a:r>
              <a:rPr lang="ru-RU" b="0" dirty="0" smtClean="0"/>
              <a:t>t</a:t>
            </a:r>
            <a:r>
              <a:rPr lang="en-US" b="0" baseline="-25000" dirty="0" smtClean="0"/>
              <a:t>2</a:t>
            </a:r>
            <a:r>
              <a:rPr lang="ru-RU" b="0" dirty="0" smtClean="0"/>
              <a:t>) </a:t>
            </a:r>
            <a:r>
              <a:rPr lang="ru-RU" b="0" dirty="0"/>
              <a:t>количество теплоты, </a:t>
            </a:r>
            <a:r>
              <a:rPr lang="ru-RU" b="0" dirty="0" smtClean="0"/>
              <a:t>полученное </a:t>
            </a:r>
            <a:r>
              <a:rPr lang="ru-RU" b="0" dirty="0"/>
              <a:t>холодной водой.</a:t>
            </a:r>
          </a:p>
          <a:p>
            <a:r>
              <a:rPr lang="ru-RU" b="0" dirty="0"/>
              <a:t>6. Измените массы, смешиваемой горячей и холодной воды и </a:t>
            </a:r>
            <a:r>
              <a:rPr lang="ru-RU" b="0" dirty="0" smtClean="0"/>
              <a:t>повторите работу </a:t>
            </a:r>
            <a:r>
              <a:rPr lang="ru-RU" b="0" dirty="0"/>
              <a:t>три раза в соответствии в пунктами 1–5</a:t>
            </a:r>
            <a:r>
              <a:rPr lang="ru-RU" b="0" dirty="0" smtClean="0"/>
              <a:t>.</a:t>
            </a: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2981847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692247"/>
          </a:xfrm>
        </p:spPr>
        <p:txBody>
          <a:bodyPr/>
          <a:lstStyle/>
          <a:p>
            <a:r>
              <a:rPr lang="ru-RU" dirty="0"/>
              <a:t>Порядок выполнения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296" y="1650916"/>
            <a:ext cx="11017224" cy="1323439"/>
          </a:xfrm>
        </p:spPr>
        <p:txBody>
          <a:bodyPr/>
          <a:lstStyle/>
          <a:p>
            <a:r>
              <a:rPr lang="ru-RU" b="0" dirty="0"/>
              <a:t>7. Результаты измерений и расчетов запишите в таблицу.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959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амостоятельно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288" y="1340768"/>
            <a:ext cx="11382086" cy="5586145"/>
          </a:xfrm>
        </p:spPr>
        <p:txBody>
          <a:bodyPr/>
          <a:lstStyle/>
          <a:p>
            <a:r>
              <a:rPr lang="ru-RU" sz="4000" i="0" dirty="0"/>
              <a:t>1. </a:t>
            </a:r>
            <a:r>
              <a:rPr lang="ru-RU" sz="4000" b="0" i="0" dirty="0"/>
              <a:t>Сравните значения количества теплоты </a:t>
            </a:r>
            <a:r>
              <a:rPr lang="ru-RU" sz="4000" b="0" dirty="0" smtClean="0"/>
              <a:t>Q</a:t>
            </a:r>
            <a:r>
              <a:rPr lang="en-US" sz="4000" b="0" baseline="-25000" dirty="0" smtClean="0"/>
              <a:t>1</a:t>
            </a:r>
            <a:r>
              <a:rPr lang="en-US" sz="4000" baseline="-25000" dirty="0" smtClean="0"/>
              <a:t> </a:t>
            </a:r>
            <a:endParaRPr lang="ru-RU" sz="4000" dirty="0"/>
          </a:p>
          <a:p>
            <a:r>
              <a:rPr lang="ru-RU" sz="4000" b="0" dirty="0" smtClean="0"/>
              <a:t> </a:t>
            </a:r>
            <a:r>
              <a:rPr lang="ru-RU" sz="4000" b="0" i="0" dirty="0"/>
              <a:t>и </a:t>
            </a:r>
            <a:r>
              <a:rPr lang="ru-RU" sz="4000" b="0" dirty="0" smtClean="0"/>
              <a:t>Q</a:t>
            </a:r>
            <a:r>
              <a:rPr lang="en-US" sz="4000" b="0" baseline="-25000" dirty="0" smtClean="0"/>
              <a:t>2</a:t>
            </a:r>
            <a:r>
              <a:rPr lang="ru-RU" sz="4000" b="0" i="0" dirty="0" smtClean="0"/>
              <a:t>, </a:t>
            </a:r>
            <a:r>
              <a:rPr lang="ru-RU" sz="4000" b="0" i="0" dirty="0"/>
              <a:t>полученные в </a:t>
            </a:r>
            <a:r>
              <a:rPr lang="ru-RU" sz="4000" b="0" i="0" dirty="0" smtClean="0"/>
              <a:t>результате </a:t>
            </a:r>
            <a:r>
              <a:rPr lang="ru-RU" sz="4000" b="0" i="0" dirty="0"/>
              <a:t>измерений и расчетов. Почему должно выполняться </a:t>
            </a:r>
            <a:r>
              <a:rPr lang="ru-RU" sz="4000" b="0" i="0" dirty="0" smtClean="0"/>
              <a:t>условие   </a:t>
            </a:r>
            <a:r>
              <a:rPr lang="en-US" sz="4000" b="0" dirty="0" smtClean="0"/>
              <a:t>Q</a:t>
            </a:r>
            <a:r>
              <a:rPr lang="en-US" sz="4000" b="0" baseline="-25000" dirty="0" smtClean="0"/>
              <a:t>1 </a:t>
            </a:r>
            <a:r>
              <a:rPr lang="en-US" sz="4000" b="0" dirty="0" smtClean="0"/>
              <a:t>= Q</a:t>
            </a:r>
            <a:r>
              <a:rPr lang="en-US" sz="4000" b="0" baseline="-25000" dirty="0" smtClean="0"/>
              <a:t>2</a:t>
            </a:r>
            <a:r>
              <a:rPr lang="en-US" sz="4000" b="0" i="0" dirty="0" smtClean="0"/>
              <a:t>?</a:t>
            </a:r>
            <a:endParaRPr lang="en-US" sz="4000" b="0" i="0" dirty="0"/>
          </a:p>
          <a:p>
            <a:r>
              <a:rPr lang="ru-RU" sz="4000" b="0" i="0" dirty="0"/>
              <a:t>2.Почему в формуле количества теплоты вместо разности </a:t>
            </a:r>
            <a:r>
              <a:rPr lang="ru-RU" sz="4000" b="0" i="0" dirty="0" smtClean="0"/>
              <a:t>абсолютных </a:t>
            </a:r>
            <a:r>
              <a:rPr lang="ru-RU" sz="4000" b="0" i="0" dirty="0"/>
              <a:t>температур можно использовать разность температур, </a:t>
            </a:r>
            <a:r>
              <a:rPr lang="ru-RU" sz="4000" b="0" i="0" dirty="0" smtClean="0"/>
              <a:t>измеряемых </a:t>
            </a:r>
            <a:r>
              <a:rPr lang="ru-RU" sz="4000" b="0" i="0" dirty="0"/>
              <a:t>по шкале Цельсия?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2624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296" y="1650916"/>
            <a:ext cx="11233248" cy="2400657"/>
          </a:xfrm>
        </p:spPr>
        <p:txBody>
          <a:bodyPr/>
          <a:lstStyle/>
          <a:p>
            <a:r>
              <a:rPr lang="ru-RU" sz="4000" b="0" dirty="0" smtClean="0"/>
              <a:t> Проверка </a:t>
            </a:r>
            <a:r>
              <a:rPr lang="ru-RU" sz="4000" b="0" dirty="0"/>
              <a:t>справедливости уравнения теплового </a:t>
            </a:r>
            <a:r>
              <a:rPr lang="ru-RU" sz="4000" b="0" dirty="0" smtClean="0"/>
              <a:t>баланса  при </a:t>
            </a:r>
            <a:r>
              <a:rPr lang="ru-RU" sz="4000" b="0" dirty="0"/>
              <a:t>смешивании воды с </a:t>
            </a:r>
            <a:r>
              <a:rPr lang="ru-RU" sz="4000" b="0" dirty="0" smtClean="0"/>
              <a:t>различным температурами.</a:t>
            </a:r>
          </a:p>
          <a:p>
            <a:endParaRPr lang="ru-RU" sz="3600" b="0" i="0" dirty="0"/>
          </a:p>
        </p:txBody>
      </p:sp>
    </p:spTree>
    <p:extLst>
      <p:ext uri="{BB962C8B-B14F-4D97-AF65-F5344CB8AC3E}">
        <p14:creationId xmlns:p14="http://schemas.microsoft.com/office/powerpoint/2010/main" val="381198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553998"/>
          </a:xfrm>
        </p:spPr>
        <p:txBody>
          <a:bodyPr/>
          <a:lstStyle/>
          <a:p>
            <a:r>
              <a:rPr lang="ru-RU" dirty="0"/>
              <a:t>Необходимое оборудование: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58305" y="1628800"/>
            <a:ext cx="3528391" cy="4724370"/>
          </a:xfrm>
        </p:spPr>
        <p:txBody>
          <a:bodyPr/>
          <a:lstStyle/>
          <a:p>
            <a:r>
              <a:rPr lang="ru-RU" sz="4400" b="0" dirty="0"/>
              <a:t>Д</a:t>
            </a:r>
            <a:r>
              <a:rPr lang="ru-RU" sz="4400" b="0" dirty="0" smtClean="0"/>
              <a:t>ва </a:t>
            </a:r>
            <a:r>
              <a:rPr lang="ru-RU" sz="4400" b="0" dirty="0" smtClean="0"/>
              <a:t>сосуда, </a:t>
            </a:r>
            <a:r>
              <a:rPr lang="ru-RU" sz="4400" b="0" dirty="0"/>
              <a:t>термометр, мензурка, горячая и холодная вода</a:t>
            </a:r>
            <a:endParaRPr lang="ru-RU" sz="4400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728" y="1394318"/>
            <a:ext cx="3520151" cy="4693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015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Необходимое оборудование: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628" y="18622688"/>
            <a:ext cx="3580036" cy="477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4" y="1340769"/>
            <a:ext cx="4870715" cy="518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60" y="1340768"/>
            <a:ext cx="5040560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46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620239"/>
          </a:xfrm>
        </p:spPr>
        <p:txBody>
          <a:bodyPr/>
          <a:lstStyle/>
          <a:p>
            <a:r>
              <a:rPr lang="ru-RU" dirty="0"/>
              <a:t>Порядок выполнения </a:t>
            </a:r>
            <a:r>
              <a:rPr lang="ru-RU" dirty="0" smtClean="0"/>
              <a:t>работы: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340768"/>
            <a:ext cx="5040560" cy="5112568"/>
          </a:xfrm>
        </p:spPr>
        <p:txBody>
          <a:bodyPr/>
          <a:lstStyle/>
          <a:p>
            <a:r>
              <a:rPr lang="ru-RU" i="0" dirty="0" smtClean="0"/>
              <a:t>1</a:t>
            </a:r>
            <a:r>
              <a:rPr lang="ru-RU" i="0" dirty="0"/>
              <a:t>. </a:t>
            </a:r>
            <a:r>
              <a:rPr lang="ru-RU" b="0" dirty="0"/>
              <a:t>При помощи мензурки налейте в стакан горячую воду массой </a:t>
            </a:r>
            <a:r>
              <a:rPr lang="ru-RU" b="0" dirty="0" smtClean="0"/>
              <a:t>m</a:t>
            </a:r>
            <a:r>
              <a:rPr lang="en-US" b="0" baseline="-25000" dirty="0" smtClean="0"/>
              <a:t>1 </a:t>
            </a:r>
            <a:endParaRPr lang="ru-RU" b="0" dirty="0"/>
          </a:p>
          <a:p>
            <a:r>
              <a:rPr lang="ru-RU" b="0" dirty="0" smtClean="0"/>
              <a:t> </a:t>
            </a:r>
            <a:r>
              <a:rPr lang="ru-RU" b="0" dirty="0"/>
              <a:t>и </a:t>
            </a:r>
            <a:r>
              <a:rPr lang="ru-RU" b="0" dirty="0" smtClean="0"/>
              <a:t>измерьте </a:t>
            </a:r>
            <a:r>
              <a:rPr lang="ru-RU" b="0" dirty="0"/>
              <a:t>ее температуру </a:t>
            </a:r>
            <a:r>
              <a:rPr lang="en-US" b="0" dirty="0" smtClean="0"/>
              <a:t>t</a:t>
            </a:r>
            <a:r>
              <a:rPr lang="en-US" b="0" baseline="-25000" dirty="0"/>
              <a:t>1 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08" y="1196752"/>
            <a:ext cx="43204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342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1107996"/>
          </a:xfrm>
        </p:spPr>
        <p:txBody>
          <a:bodyPr/>
          <a:lstStyle/>
          <a:p>
            <a:r>
              <a:rPr lang="ru-RU" dirty="0"/>
              <a:t>Порядок выполнения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650916"/>
            <a:ext cx="5688631" cy="4802420"/>
          </a:xfrm>
        </p:spPr>
        <p:txBody>
          <a:bodyPr/>
          <a:lstStyle/>
          <a:p>
            <a:r>
              <a:rPr lang="ru-RU" dirty="0"/>
              <a:t>2. </a:t>
            </a:r>
            <a:r>
              <a:rPr lang="ru-RU" b="0" dirty="0"/>
              <a:t>При помощи мензурки налейте в другой стакан холодную воду массой m</a:t>
            </a:r>
            <a:r>
              <a:rPr lang="en-US" b="0" baseline="-25000" dirty="0" smtClean="0"/>
              <a:t>2</a:t>
            </a:r>
            <a:r>
              <a:rPr lang="ru-RU" b="0" dirty="0" smtClean="0"/>
              <a:t> и </a:t>
            </a:r>
            <a:r>
              <a:rPr lang="ru-RU" b="0" dirty="0"/>
              <a:t>измерьте ее температуру t</a:t>
            </a:r>
            <a:r>
              <a:rPr lang="en-US" b="0" baseline="-25000" dirty="0"/>
              <a:t>2</a:t>
            </a:r>
            <a:r>
              <a:rPr lang="ru-RU" b="0" dirty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912" y="1340768"/>
            <a:ext cx="5472608" cy="525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76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выполнения работы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52" y="1268760"/>
            <a:ext cx="5256584" cy="52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96" y="1268760"/>
            <a:ext cx="4875877" cy="52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021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64" y="216473"/>
            <a:ext cx="10803500" cy="764255"/>
          </a:xfrm>
        </p:spPr>
        <p:txBody>
          <a:bodyPr/>
          <a:lstStyle/>
          <a:p>
            <a:r>
              <a:rPr lang="ru-RU" dirty="0"/>
              <a:t>Порядок выполнения работы: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80" y="1196752"/>
            <a:ext cx="4752528" cy="5586145"/>
          </a:xfrm>
        </p:spPr>
        <p:txBody>
          <a:bodyPr/>
          <a:lstStyle/>
          <a:p>
            <a:r>
              <a:rPr lang="ru-RU" sz="4000" b="0" i="0" dirty="0"/>
              <a:t>3. </a:t>
            </a:r>
            <a:r>
              <a:rPr lang="ru-RU" sz="4000" b="0" dirty="0"/>
              <a:t>Налейте горячую воду из второго стакана в стакан с холодной водой и</a:t>
            </a:r>
          </a:p>
          <a:p>
            <a:r>
              <a:rPr lang="ru-RU" sz="4000" b="0" dirty="0"/>
              <a:t>измерьте термометром температуру t смеси</a:t>
            </a:r>
            <a:r>
              <a:rPr lang="ru-RU" b="0" dirty="0" smtClean="0"/>
              <a:t>.</a:t>
            </a:r>
            <a:endParaRPr lang="ru-RU" b="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904" y="1196752"/>
            <a:ext cx="5616624" cy="537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477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Сравним показания термометров.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5" y="1375807"/>
            <a:ext cx="3240360" cy="50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136" y="1372444"/>
            <a:ext cx="3555176" cy="50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88" y="1391528"/>
            <a:ext cx="3528392" cy="502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34695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284</Words>
  <Application>Microsoft Office PowerPoint</Application>
  <PresentationFormat>Произвольный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2_Тема Office</vt:lpstr>
      <vt:lpstr>Презентация PowerPoint</vt:lpstr>
      <vt:lpstr>Цель работы:</vt:lpstr>
      <vt:lpstr>Необходимое оборудование:</vt:lpstr>
      <vt:lpstr>Необходимое оборудование:</vt:lpstr>
      <vt:lpstr>Порядок выполнения работы: </vt:lpstr>
      <vt:lpstr>Порядок выполнения работы: </vt:lpstr>
      <vt:lpstr>Порядок выполнения работы</vt:lpstr>
      <vt:lpstr>Порядок выполнения работы: </vt:lpstr>
      <vt:lpstr>Сравним показания термометров.</vt:lpstr>
      <vt:lpstr>Сравните показания термометров.</vt:lpstr>
      <vt:lpstr>Порядок выполнения работы</vt:lpstr>
      <vt:lpstr>Порядок выполнения работы: </vt:lpstr>
      <vt:lpstr>Порядок выполнения работы: </vt:lpstr>
      <vt:lpstr>Cамостоятельно: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Juravleva</dc:creator>
  <cp:lastModifiedBy>Elena Juravleva</cp:lastModifiedBy>
  <cp:revision>10</cp:revision>
  <dcterms:created xsi:type="dcterms:W3CDTF">2020-10-05T05:03:00Z</dcterms:created>
  <dcterms:modified xsi:type="dcterms:W3CDTF">2020-11-01T14:26:18Z</dcterms:modified>
</cp:coreProperties>
</file>