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1"/>
  </p:notesMasterIdLst>
  <p:sldIdLst>
    <p:sldId id="257" r:id="rId3"/>
    <p:sldId id="258" r:id="rId4"/>
    <p:sldId id="261" r:id="rId5"/>
    <p:sldId id="263" r:id="rId6"/>
    <p:sldId id="259" r:id="rId7"/>
    <p:sldId id="260" r:id="rId8"/>
    <p:sldId id="264" r:id="rId9"/>
    <p:sldId id="262" r:id="rId10"/>
  </p:sldIdLst>
  <p:sldSz cx="12098338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54" y="-108"/>
      </p:cViewPr>
      <p:guideLst>
        <p:guide orient="horz" pos="2160"/>
        <p:guide pos="38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0894F-89A3-468A-8662-444FC4A66F99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85800"/>
            <a:ext cx="6048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ACC9A-C9D1-4A79-B6F4-42FC241C7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276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7384" y="2130456"/>
            <a:ext cx="10283587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14753" y="3886200"/>
            <a:ext cx="84688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5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78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71301" y="274669"/>
            <a:ext cx="272212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4924" y="274669"/>
            <a:ext cx="796473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31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394" y="279993"/>
            <a:ext cx="10283589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7377" y="1397001"/>
            <a:ext cx="330284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97747" y="1397001"/>
            <a:ext cx="330284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88115" y="1397001"/>
            <a:ext cx="330284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7377" y="4980600"/>
            <a:ext cx="3302846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97747" y="4980600"/>
            <a:ext cx="3302846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88115" y="4980600"/>
            <a:ext cx="3302846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7394" y="933453"/>
            <a:ext cx="10283589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2700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7379" y="2125988"/>
            <a:ext cx="1028358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14753" y="3840480"/>
            <a:ext cx="846883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405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1069" y="216473"/>
            <a:ext cx="10836204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5307" y="1650916"/>
            <a:ext cx="9507727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43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1069" y="216473"/>
            <a:ext cx="10836204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4923" y="1577340"/>
            <a:ext cx="526277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30645" y="1577340"/>
            <a:ext cx="526277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7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1069" y="216473"/>
            <a:ext cx="10836204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776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0271" y="150404"/>
            <a:ext cx="11857170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031076" y="336833"/>
            <a:ext cx="530300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16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31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694" y="4406931"/>
            <a:ext cx="102835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5694" y="2906713"/>
            <a:ext cx="102835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34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4916" y="1600206"/>
            <a:ext cx="534343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9995" y="1600206"/>
            <a:ext cx="534343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9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4922" y="1535113"/>
            <a:ext cx="53455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4922" y="2174875"/>
            <a:ext cx="53455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45792" y="1535113"/>
            <a:ext cx="53476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45792" y="2174875"/>
            <a:ext cx="53476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2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59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16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934" y="273050"/>
            <a:ext cx="39802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0124" y="273081"/>
            <a:ext cx="676330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4934" y="1435103"/>
            <a:ext cx="39802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5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1367" y="4800600"/>
            <a:ext cx="72590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71367" y="612775"/>
            <a:ext cx="72590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71367" y="5367338"/>
            <a:ext cx="72590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66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925" y="274638"/>
            <a:ext cx="1088850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4925" y="1600206"/>
            <a:ext cx="1088850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4919" y="6356381"/>
            <a:ext cx="28229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33601" y="6356381"/>
            <a:ext cx="3831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70478" y="6356381"/>
            <a:ext cx="28229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6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0255" y="1133193"/>
            <a:ext cx="11857170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0271" y="150404"/>
            <a:ext cx="11857170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1069" y="216482"/>
            <a:ext cx="10836204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5307" y="1650916"/>
            <a:ext cx="950772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13436" y="6377948"/>
            <a:ext cx="38714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4917" y="6377948"/>
            <a:ext cx="278261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26.10.2020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10803" y="6377948"/>
            <a:ext cx="278261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51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226" y="3297"/>
            <a:ext cx="12081914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860061" y="2700158"/>
            <a:ext cx="9550058" cy="4269794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000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30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00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4800" b="1" i="1" dirty="0" smtClean="0">
                <a:solidFill>
                  <a:schemeClr val="tx2"/>
                </a:solidFill>
              </a:rPr>
              <a:t>Решение </a:t>
            </a:r>
            <a:r>
              <a:rPr lang="ru-RU" sz="4800" b="1" i="1" dirty="0">
                <a:solidFill>
                  <a:schemeClr val="tx2"/>
                </a:solidFill>
              </a:rPr>
              <a:t>задач </a:t>
            </a:r>
            <a:endParaRPr lang="ru-RU" sz="4800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800" b="1" i="1" dirty="0">
                <a:solidFill>
                  <a:srgbClr val="1F497D"/>
                </a:solidFill>
              </a:rPr>
              <a:t>                   </a:t>
            </a: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>
                <a:solidFill>
                  <a:prstClr val="black"/>
                </a:solidFill>
              </a:rPr>
              <a:t>  </a:t>
            </a: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>
                <a:solidFill>
                  <a:prstClr val="black"/>
                </a:solidFill>
              </a:rPr>
              <a:t> </a:t>
            </a:r>
            <a:endParaRPr lang="ru-RU" sz="3200" dirty="0" smtClean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 smtClean="0">
                <a:solidFill>
                  <a:prstClr val="black"/>
                </a:solidFill>
              </a:rPr>
              <a:t>                  </a:t>
            </a: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>
                <a:solidFill>
                  <a:prstClr val="black"/>
                </a:solidFill>
              </a:rPr>
              <a:t>Урок </a:t>
            </a:r>
            <a:r>
              <a:rPr lang="ru-RU" sz="3200" dirty="0" smtClean="0">
                <a:solidFill>
                  <a:prstClr val="black"/>
                </a:solidFill>
              </a:rPr>
              <a:t>7</a:t>
            </a:r>
            <a:r>
              <a:rPr lang="en-US" sz="3200" smtClean="0">
                <a:solidFill>
                  <a:prstClr val="black"/>
                </a:solidFill>
              </a:rPr>
              <a:t>(25)</a:t>
            </a: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32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3200" dirty="0">
                <a:solidFill>
                  <a:prstClr val="black"/>
                </a:solidFill>
              </a:rPr>
              <a:t> </a:t>
            </a:r>
            <a:endParaRPr sz="3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20504" y="2644425"/>
            <a:ext cx="7219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920504" y="4438107"/>
            <a:ext cx="7219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17655" y="449350"/>
            <a:ext cx="126666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27988" y="476809"/>
            <a:ext cx="126666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39409" y="455391"/>
            <a:ext cx="763982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50649" y="1333976"/>
            <a:ext cx="1524369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44190" y="476762"/>
            <a:ext cx="3719182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694132" y="584834"/>
            <a:ext cx="894477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107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307" y="1650916"/>
            <a:ext cx="9507727" cy="2646878"/>
          </a:xfrm>
        </p:spPr>
        <p:txBody>
          <a:bodyPr/>
          <a:lstStyle/>
          <a:p>
            <a:r>
              <a:rPr lang="ru-RU" b="0" i="0" dirty="0"/>
              <a:t>1</a:t>
            </a:r>
            <a:r>
              <a:rPr lang="ru-RU" b="0" dirty="0"/>
              <a:t>. Какая работа совершена над газом, если при изотермическом </a:t>
            </a:r>
            <a:r>
              <a:rPr lang="ru-RU" b="0" dirty="0" smtClean="0"/>
              <a:t>процессе </a:t>
            </a:r>
            <a:r>
              <a:rPr lang="ru-RU" b="0" dirty="0"/>
              <a:t>ему передано количество теплоты, равное 5 кДж?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20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307" y="1650916"/>
            <a:ext cx="9507727" cy="3308598"/>
          </a:xfrm>
        </p:spPr>
        <p:txBody>
          <a:bodyPr/>
          <a:lstStyle/>
          <a:p>
            <a:r>
              <a:rPr lang="ru-RU" b="0" dirty="0"/>
              <a:t>3. При передаче газу количества теплоты 3,5 кДж его внутренняя</a:t>
            </a:r>
          </a:p>
          <a:p>
            <a:r>
              <a:rPr lang="ru-RU" b="0" dirty="0"/>
              <a:t>энергия увеличилась на 2,1 кДж. Какая работа совершена над газом?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30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543" y="1650916"/>
            <a:ext cx="11411705" cy="4308872"/>
          </a:xfrm>
        </p:spPr>
        <p:txBody>
          <a:bodyPr/>
          <a:lstStyle/>
          <a:p>
            <a:r>
              <a:rPr lang="ru-RU" sz="4000" b="0" dirty="0"/>
              <a:t>4</a:t>
            </a:r>
            <a:r>
              <a:rPr lang="ru-RU" sz="4000" b="0" dirty="0" smtClean="0"/>
              <a:t>. </a:t>
            </a:r>
            <a:r>
              <a:rPr lang="ru-RU" sz="4000" b="0" dirty="0"/>
              <a:t>Как изменится внутренняя энергия одноатомного газа, </a:t>
            </a:r>
            <a:r>
              <a:rPr lang="ru-RU" sz="4000" b="0" dirty="0" smtClean="0"/>
              <a:t>если уменьшить </a:t>
            </a:r>
            <a:r>
              <a:rPr lang="ru-RU" sz="4000" b="0" dirty="0"/>
              <a:t>давление на 25 % и увеличить объем на 60 %?</a:t>
            </a:r>
          </a:p>
          <a:p>
            <a:pPr marL="742950" indent="-742950">
              <a:buAutoNum type="alphaUcParenR"/>
            </a:pPr>
            <a:r>
              <a:rPr lang="ru-RU" sz="4000" b="0" dirty="0" smtClean="0"/>
              <a:t> уменьшится </a:t>
            </a:r>
            <a:r>
              <a:rPr lang="ru-RU" sz="4000" b="0" dirty="0"/>
              <a:t>в 1,4 раза; </a:t>
            </a:r>
            <a:endParaRPr lang="ru-RU" sz="4000" b="0" dirty="0" smtClean="0"/>
          </a:p>
          <a:p>
            <a:pPr marL="742950" indent="-742950">
              <a:buAutoNum type="alphaUcParenR"/>
            </a:pPr>
            <a:r>
              <a:rPr lang="ru-RU" sz="4000" b="0" dirty="0" smtClean="0"/>
              <a:t> увеличится </a:t>
            </a:r>
            <a:r>
              <a:rPr lang="ru-RU" sz="4000" b="0" dirty="0"/>
              <a:t>в 1,2 раза;</a:t>
            </a:r>
          </a:p>
          <a:p>
            <a:r>
              <a:rPr lang="ru-RU" sz="4000" b="0" dirty="0"/>
              <a:t>C</a:t>
            </a:r>
            <a:r>
              <a:rPr lang="ru-RU" sz="4000" b="0" dirty="0" smtClean="0"/>
              <a:t>)   </a:t>
            </a:r>
            <a:r>
              <a:rPr lang="ru-RU" sz="4000" b="0" dirty="0"/>
              <a:t>увеличится в 1,8 раза; </a:t>
            </a:r>
            <a:endParaRPr lang="ru-RU" sz="4000" b="0" dirty="0" smtClean="0"/>
          </a:p>
          <a:p>
            <a:r>
              <a:rPr lang="ru-RU" sz="4000" b="0" dirty="0" smtClean="0"/>
              <a:t>D</a:t>
            </a:r>
            <a:r>
              <a:rPr lang="ru-RU" sz="4000" b="0" dirty="0"/>
              <a:t>) </a:t>
            </a:r>
            <a:r>
              <a:rPr lang="ru-RU" sz="4000" b="0" dirty="0" smtClean="0"/>
              <a:t>  уменьшится </a:t>
            </a:r>
            <a:r>
              <a:rPr lang="ru-RU" sz="4000" b="0" dirty="0"/>
              <a:t>в 1,6 раза</a:t>
            </a:r>
          </a:p>
        </p:txBody>
      </p:sp>
    </p:spTree>
    <p:extLst>
      <p:ext uri="{BB962C8B-B14F-4D97-AF65-F5344CB8AC3E}">
        <p14:creationId xmlns:p14="http://schemas.microsoft.com/office/powerpoint/2010/main" val="462022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34049" y="1531173"/>
            <a:ext cx="9507727" cy="3308598"/>
          </a:xfrm>
        </p:spPr>
        <p:txBody>
          <a:bodyPr/>
          <a:lstStyle/>
          <a:p>
            <a:r>
              <a:rPr lang="ru-RU" b="0" dirty="0"/>
              <a:t>5. Какое количество теплоты необходимо сообщить 25 молям </a:t>
            </a:r>
            <a:r>
              <a:rPr lang="ru-RU" b="0" dirty="0" smtClean="0"/>
              <a:t>одноатомного </a:t>
            </a:r>
            <a:r>
              <a:rPr lang="ru-RU" b="0" dirty="0"/>
              <a:t>газа, находящегося в </a:t>
            </a:r>
            <a:r>
              <a:rPr lang="ru-RU" b="0" dirty="0" smtClean="0"/>
              <a:t>металлическом </a:t>
            </a:r>
            <a:r>
              <a:rPr lang="ru-RU" b="0" dirty="0"/>
              <a:t>баллоне, чтобы </a:t>
            </a:r>
            <a:r>
              <a:rPr lang="ru-RU" b="0" dirty="0" smtClean="0"/>
              <a:t>поднять его </a:t>
            </a:r>
            <a:r>
              <a:rPr lang="ru-RU" b="0" dirty="0"/>
              <a:t>температуру на 20 К?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19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0487" y="1650916"/>
            <a:ext cx="10829282" cy="3308598"/>
          </a:xfrm>
        </p:spPr>
        <p:txBody>
          <a:bodyPr/>
          <a:lstStyle/>
          <a:p>
            <a:r>
              <a:rPr lang="ru-RU" b="0" dirty="0"/>
              <a:t>6</a:t>
            </a:r>
            <a:r>
              <a:rPr lang="ru-RU" b="0" dirty="0" smtClean="0"/>
              <a:t>. </a:t>
            </a:r>
            <a:r>
              <a:rPr lang="ru-RU" b="0" dirty="0"/>
              <a:t>При сообщении одноатомному газу, находящемуся в </a:t>
            </a:r>
            <a:r>
              <a:rPr lang="ru-RU" b="0" dirty="0" smtClean="0"/>
              <a:t>баллоне, 500 Дж </a:t>
            </a:r>
            <a:r>
              <a:rPr lang="ru-RU" b="0" dirty="0"/>
              <a:t>теплоты, его температура поднялась на 40 К. Определите </a:t>
            </a:r>
            <a:r>
              <a:rPr lang="ru-RU" b="0" dirty="0" smtClean="0"/>
              <a:t>количество </a:t>
            </a:r>
            <a:r>
              <a:rPr lang="ru-RU" b="0" dirty="0"/>
              <a:t>вещества газа?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82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537" y="1628800"/>
            <a:ext cx="11483931" cy="4308872"/>
          </a:xfrm>
        </p:spPr>
        <p:txBody>
          <a:bodyPr/>
          <a:lstStyle/>
          <a:p>
            <a:r>
              <a:rPr lang="ru-RU" sz="3600" b="0" dirty="0"/>
              <a:t>7</a:t>
            </a:r>
            <a:r>
              <a:rPr lang="ru-RU" sz="3600" b="0" dirty="0" smtClean="0"/>
              <a:t>. </a:t>
            </a:r>
            <a:r>
              <a:rPr lang="ru-RU" sz="4000" b="0" dirty="0"/>
              <a:t>При изобарическом нагревании газа его объем увеличился </a:t>
            </a:r>
            <a:r>
              <a:rPr lang="ru-RU" sz="4000" b="0" dirty="0" smtClean="0"/>
              <a:t>на  40 </a:t>
            </a:r>
            <a:r>
              <a:rPr lang="ru-RU" sz="4000" b="0" dirty="0"/>
              <a:t>%. Какую работу совершает газ над внешними силами?</a:t>
            </a:r>
          </a:p>
          <a:p>
            <a:pPr marL="742950" indent="-742950">
              <a:buAutoNum type="alphaUcParenR"/>
            </a:pPr>
            <a:r>
              <a:rPr lang="en-US" sz="4000" b="0" dirty="0" smtClean="0"/>
              <a:t>40 </a:t>
            </a:r>
            <a:r>
              <a:rPr lang="en-US" sz="4000" b="0" dirty="0" err="1"/>
              <a:t>pV</a:t>
            </a:r>
            <a:r>
              <a:rPr lang="en-US" sz="4000" b="0" dirty="0"/>
              <a:t>; </a:t>
            </a:r>
            <a:endParaRPr lang="ru-RU" sz="4000" b="0" dirty="0" smtClean="0"/>
          </a:p>
          <a:p>
            <a:pPr marL="742950" indent="-742950">
              <a:buAutoNum type="alphaUcParenR"/>
            </a:pPr>
            <a:r>
              <a:rPr lang="en-US" sz="4000" b="0" dirty="0" smtClean="0"/>
              <a:t>4 </a:t>
            </a:r>
            <a:r>
              <a:rPr lang="en-US" sz="4000" b="0" dirty="0" err="1"/>
              <a:t>pV</a:t>
            </a:r>
            <a:r>
              <a:rPr lang="en-US" sz="4000" b="0" dirty="0" smtClean="0"/>
              <a:t>;</a:t>
            </a:r>
            <a:endParaRPr lang="ru-RU" sz="4000" b="0" dirty="0" smtClean="0"/>
          </a:p>
          <a:p>
            <a:pPr marL="742950" indent="-742950">
              <a:buAutoNum type="alphaUcParenR"/>
            </a:pPr>
            <a:r>
              <a:rPr lang="en-US" sz="4000" b="0" dirty="0" smtClean="0"/>
              <a:t> </a:t>
            </a:r>
            <a:r>
              <a:rPr lang="en-US" sz="4000" b="0" dirty="0"/>
              <a:t>0,6 </a:t>
            </a:r>
            <a:r>
              <a:rPr lang="en-US" sz="4000" b="0" dirty="0" err="1"/>
              <a:t>pV</a:t>
            </a:r>
            <a:r>
              <a:rPr lang="en-US" sz="4000" b="0" dirty="0"/>
              <a:t>; </a:t>
            </a:r>
            <a:endParaRPr lang="ru-RU" sz="4000" b="0" dirty="0" smtClean="0"/>
          </a:p>
          <a:p>
            <a:pPr marL="742950" indent="-742950">
              <a:buAutoNum type="alphaUcParenR"/>
            </a:pPr>
            <a:r>
              <a:rPr lang="en-US" sz="4000" b="0" dirty="0" smtClean="0"/>
              <a:t> </a:t>
            </a:r>
            <a:r>
              <a:rPr lang="en-US" sz="4000" b="0" dirty="0"/>
              <a:t>0,4 </a:t>
            </a:r>
            <a:r>
              <a:rPr lang="en-US" sz="4000" b="0" dirty="0" err="1"/>
              <a:t>pV</a:t>
            </a:r>
            <a:r>
              <a:rPr lang="en-US" sz="4000" b="0" dirty="0"/>
              <a:t>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848647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307" y="1650920"/>
            <a:ext cx="9507727" cy="1323439"/>
          </a:xfrm>
        </p:spPr>
        <p:txBody>
          <a:bodyPr/>
          <a:lstStyle/>
          <a:p>
            <a:r>
              <a:rPr lang="ru-RU" dirty="0" smtClean="0"/>
              <a:t>Решить задачи: </a:t>
            </a:r>
          </a:p>
          <a:p>
            <a:r>
              <a:rPr lang="ru-RU" dirty="0" err="1" smtClean="0"/>
              <a:t>Стр</a:t>
            </a:r>
            <a:r>
              <a:rPr lang="ru-RU" dirty="0" smtClean="0"/>
              <a:t> 71 </a:t>
            </a:r>
            <a:r>
              <a:rPr lang="ru-RU" dirty="0" err="1" smtClean="0"/>
              <a:t>упр</a:t>
            </a:r>
            <a:r>
              <a:rPr lang="ru-RU" dirty="0" smtClean="0"/>
              <a:t> 17 </a:t>
            </a:r>
            <a:r>
              <a:rPr lang="en-US" dirty="0" smtClean="0"/>
              <a:t>(</a:t>
            </a:r>
            <a:r>
              <a:rPr lang="ru-RU" dirty="0" smtClean="0"/>
              <a:t> 2, 4, 6,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03784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209</Words>
  <Application>Microsoft Office PowerPoint</Application>
  <PresentationFormat>Произвольный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Elena Juravleva</cp:lastModifiedBy>
  <cp:revision>4</cp:revision>
  <dcterms:created xsi:type="dcterms:W3CDTF">2020-10-05T04:48:18Z</dcterms:created>
  <dcterms:modified xsi:type="dcterms:W3CDTF">2020-10-26T14:33:08Z</dcterms:modified>
</cp:coreProperties>
</file>