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64" r:id="rId5"/>
    <p:sldId id="268" r:id="rId6"/>
    <p:sldId id="266" r:id="rId7"/>
    <p:sldId id="265" r:id="rId8"/>
    <p:sldId id="267" r:id="rId9"/>
    <p:sldId id="259" r:id="rId10"/>
    <p:sldId id="262" r:id="rId11"/>
    <p:sldId id="269" r:id="rId12"/>
    <p:sldId id="260" r:id="rId13"/>
  </p:sldIdLst>
  <p:sldSz cx="12025313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02" y="62"/>
      </p:cViewPr>
      <p:guideLst>
        <p:guide orient="horz" pos="2160"/>
        <p:guide pos="37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905" y="2130447"/>
            <a:ext cx="1022151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3797" y="3886200"/>
            <a:ext cx="84177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6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2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18356" y="274660"/>
            <a:ext cx="270569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1271" y="274660"/>
            <a:ext cx="7916664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23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915" y="279984"/>
            <a:ext cx="10221518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1900" y="1397001"/>
            <a:ext cx="328291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71202" y="1397001"/>
            <a:ext cx="328291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40503" y="1397001"/>
            <a:ext cx="328291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01900" y="4980591"/>
            <a:ext cx="3282910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71202" y="4980591"/>
            <a:ext cx="3282910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840503" y="4980591"/>
            <a:ext cx="3282910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01915" y="933453"/>
            <a:ext cx="10221518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8862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1900" y="2125983"/>
            <a:ext cx="1022151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3797" y="3840480"/>
            <a:ext cx="84177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7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7259" y="216473"/>
            <a:ext cx="10770797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7486" y="1650916"/>
            <a:ext cx="9450339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6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7259" y="216473"/>
            <a:ext cx="10770797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1269" y="1577340"/>
            <a:ext cx="523101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93037" y="1577340"/>
            <a:ext cx="523101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0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7259" y="216473"/>
            <a:ext cx="10770797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95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422" y="150404"/>
            <a:ext cx="11785601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64493" y="336828"/>
            <a:ext cx="52709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8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4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921" y="4406922"/>
            <a:ext cx="10221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9921" y="2906713"/>
            <a:ext cx="10221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8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1265" y="1600206"/>
            <a:ext cx="5311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2870" y="1600206"/>
            <a:ext cx="5311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0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1268" y="1535113"/>
            <a:ext cx="53132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268" y="2174875"/>
            <a:ext cx="531326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08694" y="1535113"/>
            <a:ext cx="53153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08694" y="2174875"/>
            <a:ext cx="53153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9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6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5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78" y="273050"/>
            <a:ext cx="395624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1569" y="273072"/>
            <a:ext cx="67224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278" y="1435103"/>
            <a:ext cx="395624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3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052" y="4800600"/>
            <a:ext cx="72151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7052" y="612775"/>
            <a:ext cx="72151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7052" y="5367338"/>
            <a:ext cx="72151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1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72" y="274638"/>
            <a:ext cx="108227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1272" y="1600206"/>
            <a:ext cx="1082278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1265" y="6356372"/>
            <a:ext cx="28059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08649" y="6356372"/>
            <a:ext cx="3808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8143" y="6356372"/>
            <a:ext cx="28059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3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406" y="1133193"/>
            <a:ext cx="11785601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422" y="150404"/>
            <a:ext cx="11785601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7259" y="216477"/>
            <a:ext cx="1077079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7486" y="1650916"/>
            <a:ext cx="94503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88607" y="6377943"/>
            <a:ext cx="38481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1266" y="6377943"/>
            <a:ext cx="27658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58225" y="6377943"/>
            <a:ext cx="27658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4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13" y="3286"/>
            <a:ext cx="12008988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48834" y="2700151"/>
            <a:ext cx="9492414" cy="3795305"/>
          </a:xfrm>
          <a:prstGeom prst="rect">
            <a:avLst/>
          </a:prstGeom>
        </p:spPr>
        <p:txBody>
          <a:bodyPr vert="horz" wrap="square" lIns="0" tIns="24800" rIns="0" bIns="0" rtlCol="0">
            <a:spAutoFit/>
          </a:bodyPr>
          <a:lstStyle/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3200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32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320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4400" b="1" i="1" dirty="0" smtClean="0">
                <a:solidFill>
                  <a:schemeClr val="tx2"/>
                </a:solidFill>
              </a:rPr>
              <a:t>Первый закон термодинамики</a:t>
            </a:r>
            <a:endParaRPr lang="ru-RU" sz="44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800" b="1" i="1" dirty="0">
                <a:solidFill>
                  <a:schemeClr val="tx2"/>
                </a:solidFill>
              </a:rPr>
              <a:t>                   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3200" dirty="0">
                <a:solidFill>
                  <a:prstClr val="black"/>
                </a:solidFill>
              </a:rPr>
              <a:t>  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3200" dirty="0">
                <a:solidFill>
                  <a:prstClr val="black"/>
                </a:solidFill>
              </a:rPr>
              <a:t>                   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3200" dirty="0">
                <a:solidFill>
                  <a:prstClr val="black"/>
                </a:solidFill>
              </a:rPr>
              <a:t>Урок </a:t>
            </a:r>
            <a:r>
              <a:rPr lang="ru-RU" sz="3200" dirty="0" smtClean="0">
                <a:solidFill>
                  <a:prstClr val="black"/>
                </a:solidFill>
              </a:rPr>
              <a:t>6</a:t>
            </a:r>
            <a:r>
              <a:rPr lang="en-US" sz="3200" dirty="0" smtClean="0">
                <a:solidFill>
                  <a:prstClr val="black"/>
                </a:solidFill>
              </a:rPr>
              <a:t> (24)</a:t>
            </a:r>
            <a:endParaRPr lang="ru-RU" sz="32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32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32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3200" dirty="0">
                <a:solidFill>
                  <a:prstClr val="black"/>
                </a:solidFill>
              </a:rPr>
              <a:t> </a:t>
            </a:r>
            <a:endParaRPr sz="3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14944" y="2644425"/>
            <a:ext cx="717547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14944" y="4438107"/>
            <a:ext cx="717547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57787" y="449339"/>
            <a:ext cx="1259017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68058" y="476798"/>
            <a:ext cx="1259017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177604" y="455391"/>
            <a:ext cx="759371" cy="1044121"/>
          </a:xfrm>
          <a:prstGeom prst="rect">
            <a:avLst/>
          </a:prstGeom>
        </p:spPr>
        <p:txBody>
          <a:bodyPr vert="horz" wrap="square" lIns="0" tIns="28183" rIns="0" bIns="0" rtlCol="0">
            <a:spAutoFit/>
          </a:bodyPr>
          <a:lstStyle/>
          <a:p>
            <a:pPr defTabSz="1023886">
              <a:spcBef>
                <a:spcPts val="222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89982" y="1333976"/>
            <a:ext cx="1515168" cy="375572"/>
          </a:xfrm>
          <a:prstGeom prst="rect">
            <a:avLst/>
          </a:prstGeom>
        </p:spPr>
        <p:txBody>
          <a:bodyPr vert="horz" wrap="square" lIns="0" tIns="21420" rIns="0" bIns="0" rtlCol="0">
            <a:spAutoFit/>
          </a:bodyPr>
          <a:lstStyle/>
          <a:p>
            <a:pPr defTabSz="1023886">
              <a:spcBef>
                <a:spcPts val="169"/>
              </a:spcBef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31849" y="476762"/>
            <a:ext cx="3696733" cy="857214"/>
          </a:xfrm>
          <a:prstGeom prst="rect">
            <a:avLst/>
          </a:prstGeom>
        </p:spPr>
        <p:txBody>
          <a:bodyPr vert="horz" wrap="square" lIns="0" tIns="2596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718">
              <a:spcBef>
                <a:spcPts val="203"/>
              </a:spcBef>
              <a:defRPr/>
            </a:pPr>
            <a:r>
              <a:rPr lang="ru-RU" sz="5400" kern="0" spc="9" dirty="0" smtClean="0">
                <a:solidFill>
                  <a:sysClr val="window" lastClr="FFFFFF"/>
                </a:solidFill>
              </a:rPr>
              <a:t>Физика</a:t>
            </a:r>
            <a:endParaRPr lang="en-US" sz="5400" kern="0" spc="9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689937" y="584823"/>
            <a:ext cx="889078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625718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7486" y="1650916"/>
            <a:ext cx="9450339" cy="3970318"/>
          </a:xfrm>
        </p:spPr>
        <p:txBody>
          <a:bodyPr/>
          <a:lstStyle/>
          <a:p>
            <a:r>
              <a:rPr lang="ru-RU" b="0" dirty="0" smtClean="0"/>
              <a:t>Для изобарного нагревания газа, количество вещества которого 800 моль, на 500 К ему сообщили количество теплоты 9,4 МДж. Определите работу газа и изменение его внутренней энергии.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537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48" y="1351939"/>
            <a:ext cx="11089232" cy="5101397"/>
          </a:xfrm>
        </p:spPr>
        <p:txBody>
          <a:bodyPr/>
          <a:lstStyle/>
          <a:p>
            <a:pPr marL="742950" indent="-742950">
              <a:spcBef>
                <a:spcPts val="300"/>
              </a:spcBef>
              <a:buFont typeface="+mj-lt"/>
              <a:buAutoNum type="arabicPeriod"/>
            </a:pPr>
            <a:r>
              <a:rPr lang="ru-RU" sz="3600" b="0" i="0" dirty="0" smtClean="0"/>
              <a:t>Как </a:t>
            </a:r>
            <a:r>
              <a:rPr lang="ru-RU" sz="3600" b="0" i="0" dirty="0"/>
              <a:t>формулируется и выражается первый закон термодинамики?</a:t>
            </a:r>
          </a:p>
          <a:p>
            <a:pPr marL="742950" indent="-742950">
              <a:spcBef>
                <a:spcPts val="300"/>
              </a:spcBef>
              <a:buFont typeface="+mj-lt"/>
              <a:buAutoNum type="arabicPeriod"/>
            </a:pPr>
            <a:r>
              <a:rPr lang="ru-RU" sz="3600" b="0" i="0" dirty="0" smtClean="0"/>
              <a:t>На </a:t>
            </a:r>
            <a:r>
              <a:rPr lang="ru-RU" sz="3600" b="0" i="0" dirty="0"/>
              <a:t>что расходуется энергия, переданная системе в </a:t>
            </a:r>
            <a:r>
              <a:rPr lang="ru-RU" sz="3600" b="0" i="0" dirty="0" smtClean="0"/>
              <a:t>изотермическом</a:t>
            </a:r>
            <a:r>
              <a:rPr lang="ru-RU" sz="3600" b="0" i="0" dirty="0"/>
              <a:t>, в изобарическом и в изохорическом процессах?</a:t>
            </a:r>
          </a:p>
          <a:p>
            <a:pPr marL="742950" indent="-742950">
              <a:spcBef>
                <a:spcPts val="300"/>
              </a:spcBef>
              <a:buFont typeface="+mj-lt"/>
              <a:buAutoNum type="arabicPeriod"/>
            </a:pPr>
            <a:r>
              <a:rPr lang="ru-RU" sz="3600" b="0" i="0" dirty="0" smtClean="0"/>
              <a:t>Какой </a:t>
            </a:r>
            <a:r>
              <a:rPr lang="ru-RU" sz="3600" b="0" i="0" dirty="0"/>
              <a:t>процесс называется адиабатическим? Приведите примеры.</a:t>
            </a:r>
          </a:p>
          <a:p>
            <a:pPr marL="742950" indent="-742950">
              <a:spcBef>
                <a:spcPts val="300"/>
              </a:spcBef>
              <a:buFont typeface="+mj-lt"/>
              <a:buAutoNum type="arabicPeriod"/>
            </a:pPr>
            <a:r>
              <a:rPr lang="ru-RU" sz="3600" b="0" i="0" dirty="0" smtClean="0"/>
              <a:t>Как </a:t>
            </a:r>
            <a:r>
              <a:rPr lang="ru-RU" sz="3600" b="0" i="0" dirty="0"/>
              <a:t>изменяется внутренняя энергия при </a:t>
            </a:r>
            <a:r>
              <a:rPr lang="ru-RU" sz="3600" b="0" i="0" dirty="0" smtClean="0"/>
              <a:t>адиабатическом </a:t>
            </a:r>
            <a:r>
              <a:rPr lang="ru-RU" sz="3600" b="0" i="0" dirty="0"/>
              <a:t>расширении газа?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328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61"/>
            <a:ext cx="12025313" cy="683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8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7"/>
            <a:ext cx="12025312" cy="678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3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53"/>
            <a:ext cx="12031663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3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240"/>
            <a:ext cx="12025313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2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4288"/>
            <a:ext cx="12031663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8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4288"/>
            <a:ext cx="12031663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1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" y="0"/>
            <a:ext cx="120066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5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072" y="1650916"/>
            <a:ext cx="9981753" cy="3308598"/>
          </a:xfrm>
        </p:spPr>
        <p:txBody>
          <a:bodyPr/>
          <a:lstStyle/>
          <a:p>
            <a:pPr indent="725488"/>
            <a:r>
              <a:rPr lang="ru-RU" b="0" dirty="0" smtClean="0"/>
              <a:t>Какую работу</a:t>
            </a:r>
            <a:r>
              <a:rPr lang="en-US" b="0" dirty="0" smtClean="0"/>
              <a:t> </a:t>
            </a:r>
            <a:r>
              <a:rPr lang="ru-RU" b="0" dirty="0" smtClean="0"/>
              <a:t>совершил </a:t>
            </a:r>
            <a:r>
              <a:rPr lang="ru-RU" b="0" dirty="0" smtClean="0"/>
              <a:t>воздух массой 290 г при его изобарном нагревании на 20 К и какое количество теплоты ему при этом сообщили?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58b521713d7b9484bdc864b21c9c3fa6873c19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120</Words>
  <Application>Microsoft Office PowerPoint</Application>
  <PresentationFormat>Произвольный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Решим задачу:</vt:lpstr>
      <vt:lpstr>Решим задачу:</vt:lpstr>
      <vt:lpstr>Самостоятельно: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Juravleva</dc:creator>
  <cp:lastModifiedBy>Закирова Ф.М</cp:lastModifiedBy>
  <cp:revision>11</cp:revision>
  <dcterms:created xsi:type="dcterms:W3CDTF">2020-10-05T04:29:15Z</dcterms:created>
  <dcterms:modified xsi:type="dcterms:W3CDTF">2020-10-25T12:19:51Z</dcterms:modified>
</cp:coreProperties>
</file>