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sldIdLst>
    <p:sldId id="257" r:id="rId3"/>
    <p:sldId id="258" r:id="rId4"/>
    <p:sldId id="264" r:id="rId5"/>
    <p:sldId id="268" r:id="rId6"/>
    <p:sldId id="266" r:id="rId7"/>
    <p:sldId id="265" r:id="rId8"/>
    <p:sldId id="267" r:id="rId9"/>
    <p:sldId id="259" r:id="rId10"/>
    <p:sldId id="262" r:id="rId11"/>
    <p:sldId id="269" r:id="rId12"/>
    <p:sldId id="260" r:id="rId13"/>
  </p:sldIdLst>
  <p:sldSz cx="12025313" cy="6858000"/>
  <p:notesSz cx="6858000" cy="9144000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78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802" y="62"/>
      </p:cViewPr>
      <p:guideLst>
        <p:guide orient="horz" pos="2160"/>
        <p:guide pos="378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1905" y="2130447"/>
            <a:ext cx="10221516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3797" y="3886200"/>
            <a:ext cx="841772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760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627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18356" y="274660"/>
            <a:ext cx="2705696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1271" y="274660"/>
            <a:ext cx="7916664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2237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1915" y="279984"/>
            <a:ext cx="10221518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01900" y="1397001"/>
            <a:ext cx="328291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371202" y="1397001"/>
            <a:ext cx="328291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840503" y="1397001"/>
            <a:ext cx="328291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01900" y="4980591"/>
            <a:ext cx="3282910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371202" y="4980591"/>
            <a:ext cx="3282910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840503" y="4980591"/>
            <a:ext cx="3282910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01915" y="933453"/>
            <a:ext cx="10221518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88625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01900" y="2125983"/>
            <a:ext cx="1022151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03797" y="3840480"/>
            <a:ext cx="841772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99771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7259" y="216473"/>
            <a:ext cx="10770797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87486" y="1650916"/>
            <a:ext cx="9450339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2633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7259" y="216473"/>
            <a:ext cx="10770797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1269" y="1577340"/>
            <a:ext cx="5231011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193037" y="1577340"/>
            <a:ext cx="5231011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6608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7259" y="216473"/>
            <a:ext cx="10770797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3954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422" y="150404"/>
            <a:ext cx="11785601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964493" y="336828"/>
            <a:ext cx="52709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285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647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9921" y="4406922"/>
            <a:ext cx="10221516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49921" y="2906713"/>
            <a:ext cx="10221516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587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1265" y="1600206"/>
            <a:ext cx="531118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12870" y="1600206"/>
            <a:ext cx="531118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400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1268" y="1535113"/>
            <a:ext cx="531326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1268" y="2174875"/>
            <a:ext cx="531326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08694" y="1535113"/>
            <a:ext cx="531535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08694" y="2174875"/>
            <a:ext cx="531535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099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469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8358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278" y="273050"/>
            <a:ext cx="395624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01569" y="273072"/>
            <a:ext cx="6722484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1278" y="1435103"/>
            <a:ext cx="395624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738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7052" y="4800600"/>
            <a:ext cx="7215188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57052" y="612775"/>
            <a:ext cx="7215188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57052" y="5367338"/>
            <a:ext cx="721518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715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272" y="274638"/>
            <a:ext cx="1082278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1272" y="1600206"/>
            <a:ext cx="1082278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1265" y="6356372"/>
            <a:ext cx="28059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08649" y="6356372"/>
            <a:ext cx="38080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8143" y="6356372"/>
            <a:ext cx="28059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930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406" y="1133193"/>
            <a:ext cx="11785601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39422" y="150404"/>
            <a:ext cx="11785601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7259" y="216477"/>
            <a:ext cx="1077079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87486" y="1650916"/>
            <a:ext cx="9450339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088607" y="6377943"/>
            <a:ext cx="38481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1266" y="6377943"/>
            <a:ext cx="27658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194"/>
              <a:t>25.10.2020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58225" y="6377943"/>
            <a:ext cx="27658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194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347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11896" eaLnBrk="1" hangingPunct="1">
        <a:defRPr>
          <a:latin typeface="+mn-lt"/>
          <a:ea typeface="+mn-ea"/>
          <a:cs typeface="+mn-cs"/>
        </a:defRPr>
      </a:lvl2pPr>
      <a:lvl3pPr marL="1623792" eaLnBrk="1" hangingPunct="1">
        <a:defRPr>
          <a:latin typeface="+mn-lt"/>
          <a:ea typeface="+mn-ea"/>
          <a:cs typeface="+mn-cs"/>
        </a:defRPr>
      </a:lvl3pPr>
      <a:lvl4pPr marL="2435687" eaLnBrk="1" hangingPunct="1">
        <a:defRPr>
          <a:latin typeface="+mn-lt"/>
          <a:ea typeface="+mn-ea"/>
          <a:cs typeface="+mn-cs"/>
        </a:defRPr>
      </a:lvl4pPr>
      <a:lvl5pPr marL="3247583" eaLnBrk="1" hangingPunct="1">
        <a:defRPr>
          <a:latin typeface="+mn-lt"/>
          <a:ea typeface="+mn-ea"/>
          <a:cs typeface="+mn-cs"/>
        </a:defRPr>
      </a:lvl5pPr>
      <a:lvl6pPr marL="4059479" eaLnBrk="1" hangingPunct="1">
        <a:defRPr>
          <a:latin typeface="+mn-lt"/>
          <a:ea typeface="+mn-ea"/>
          <a:cs typeface="+mn-cs"/>
        </a:defRPr>
      </a:lvl6pPr>
      <a:lvl7pPr marL="4871375" eaLnBrk="1" hangingPunct="1">
        <a:defRPr>
          <a:latin typeface="+mn-lt"/>
          <a:ea typeface="+mn-ea"/>
          <a:cs typeface="+mn-cs"/>
        </a:defRPr>
      </a:lvl7pPr>
      <a:lvl8pPr marL="5683270" eaLnBrk="1" hangingPunct="1">
        <a:defRPr>
          <a:latin typeface="+mn-lt"/>
          <a:ea typeface="+mn-ea"/>
          <a:cs typeface="+mn-cs"/>
        </a:defRPr>
      </a:lvl8pPr>
      <a:lvl9pPr marL="6495166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11896" eaLnBrk="1" hangingPunct="1">
        <a:defRPr>
          <a:latin typeface="+mn-lt"/>
          <a:ea typeface="+mn-ea"/>
          <a:cs typeface="+mn-cs"/>
        </a:defRPr>
      </a:lvl2pPr>
      <a:lvl3pPr marL="1623792" eaLnBrk="1" hangingPunct="1">
        <a:defRPr>
          <a:latin typeface="+mn-lt"/>
          <a:ea typeface="+mn-ea"/>
          <a:cs typeface="+mn-cs"/>
        </a:defRPr>
      </a:lvl3pPr>
      <a:lvl4pPr marL="2435687" eaLnBrk="1" hangingPunct="1">
        <a:defRPr>
          <a:latin typeface="+mn-lt"/>
          <a:ea typeface="+mn-ea"/>
          <a:cs typeface="+mn-cs"/>
        </a:defRPr>
      </a:lvl4pPr>
      <a:lvl5pPr marL="3247583" eaLnBrk="1" hangingPunct="1">
        <a:defRPr>
          <a:latin typeface="+mn-lt"/>
          <a:ea typeface="+mn-ea"/>
          <a:cs typeface="+mn-cs"/>
        </a:defRPr>
      </a:lvl5pPr>
      <a:lvl6pPr marL="4059479" eaLnBrk="1" hangingPunct="1">
        <a:defRPr>
          <a:latin typeface="+mn-lt"/>
          <a:ea typeface="+mn-ea"/>
          <a:cs typeface="+mn-cs"/>
        </a:defRPr>
      </a:lvl6pPr>
      <a:lvl7pPr marL="4871375" eaLnBrk="1" hangingPunct="1">
        <a:defRPr>
          <a:latin typeface="+mn-lt"/>
          <a:ea typeface="+mn-ea"/>
          <a:cs typeface="+mn-cs"/>
        </a:defRPr>
      </a:lvl7pPr>
      <a:lvl8pPr marL="5683270" eaLnBrk="1" hangingPunct="1">
        <a:defRPr>
          <a:latin typeface="+mn-lt"/>
          <a:ea typeface="+mn-ea"/>
          <a:cs typeface="+mn-cs"/>
        </a:defRPr>
      </a:lvl8pPr>
      <a:lvl9pPr marL="6495166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213" y="3286"/>
            <a:ext cx="12008988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848834" y="2700151"/>
            <a:ext cx="9492414" cy="3795305"/>
          </a:xfrm>
          <a:prstGeom prst="rect">
            <a:avLst/>
          </a:prstGeom>
        </p:spPr>
        <p:txBody>
          <a:bodyPr vert="horz" wrap="square" lIns="0" tIns="24800" rIns="0" bIns="0" rtlCol="0">
            <a:spAutoFit/>
          </a:bodyPr>
          <a:lstStyle/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3200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en-US" sz="320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3200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4400" b="1" i="1" dirty="0" smtClean="0">
                <a:solidFill>
                  <a:schemeClr val="tx2"/>
                </a:solidFill>
              </a:rPr>
              <a:t>Первый закон термодинамики</a:t>
            </a:r>
            <a:endParaRPr lang="ru-RU" sz="4400" b="1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4800" b="1" i="1" dirty="0">
                <a:solidFill>
                  <a:schemeClr val="tx2"/>
                </a:solidFill>
              </a:rPr>
              <a:t>                   </a:t>
            </a: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3200" dirty="0">
                <a:solidFill>
                  <a:prstClr val="black"/>
                </a:solidFill>
              </a:rPr>
              <a:t>  </a:t>
            </a: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3200" dirty="0">
                <a:solidFill>
                  <a:prstClr val="black"/>
                </a:solidFill>
              </a:rPr>
              <a:t>                   </a:t>
            </a: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3200" dirty="0">
                <a:solidFill>
                  <a:prstClr val="black"/>
                </a:solidFill>
              </a:rPr>
              <a:t>Урок </a:t>
            </a:r>
            <a:r>
              <a:rPr lang="ru-RU" sz="3200" dirty="0" smtClean="0">
                <a:solidFill>
                  <a:prstClr val="black"/>
                </a:solidFill>
              </a:rPr>
              <a:t>6</a:t>
            </a:r>
            <a:r>
              <a:rPr lang="en-US" sz="3200" dirty="0" smtClean="0">
                <a:solidFill>
                  <a:prstClr val="black"/>
                </a:solidFill>
              </a:rPr>
              <a:t> (24)</a:t>
            </a:r>
            <a:endParaRPr lang="ru-RU" sz="32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32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32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3200" dirty="0">
                <a:solidFill>
                  <a:prstClr val="black"/>
                </a:solidFill>
              </a:rPr>
              <a:t> </a:t>
            </a:r>
            <a:endParaRPr sz="30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14944" y="2644425"/>
            <a:ext cx="717547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914944" y="4438107"/>
            <a:ext cx="717547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857787" y="449339"/>
            <a:ext cx="1259017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868058" y="476798"/>
            <a:ext cx="1259017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177604" y="455391"/>
            <a:ext cx="759371" cy="1044121"/>
          </a:xfrm>
          <a:prstGeom prst="rect">
            <a:avLst/>
          </a:prstGeom>
        </p:spPr>
        <p:txBody>
          <a:bodyPr vert="horz" wrap="square" lIns="0" tIns="28183" rIns="0" bIns="0" rtlCol="0">
            <a:spAutoFit/>
          </a:bodyPr>
          <a:lstStyle/>
          <a:p>
            <a:pPr defTabSz="1023886">
              <a:spcBef>
                <a:spcPts val="222"/>
              </a:spcBef>
            </a:pPr>
            <a:r>
              <a:rPr lang="ru-RU" sz="6600" b="1" spc="18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6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89982" y="1333976"/>
            <a:ext cx="1515168" cy="375572"/>
          </a:xfrm>
          <a:prstGeom prst="rect">
            <a:avLst/>
          </a:prstGeom>
        </p:spPr>
        <p:txBody>
          <a:bodyPr vert="horz" wrap="square" lIns="0" tIns="21420" rIns="0" bIns="0" rtlCol="0">
            <a:spAutoFit/>
          </a:bodyPr>
          <a:lstStyle/>
          <a:p>
            <a:pPr defTabSz="1023886">
              <a:spcBef>
                <a:spcPts val="169"/>
              </a:spcBef>
            </a:pPr>
            <a:r>
              <a:rPr lang="ru-RU" sz="2300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31849" y="476762"/>
            <a:ext cx="3696733" cy="857214"/>
          </a:xfrm>
          <a:prstGeom prst="rect">
            <a:avLst/>
          </a:prstGeom>
        </p:spPr>
        <p:txBody>
          <a:bodyPr vert="horz" wrap="square" lIns="0" tIns="2596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718">
              <a:spcBef>
                <a:spcPts val="203"/>
              </a:spcBef>
              <a:defRPr/>
            </a:pPr>
            <a:r>
              <a:rPr lang="ru-RU" sz="5400" kern="0" spc="9" dirty="0" smtClean="0">
                <a:solidFill>
                  <a:sysClr val="window" lastClr="FFFFFF"/>
                </a:solidFill>
              </a:rPr>
              <a:t>Физика</a:t>
            </a:r>
            <a:endParaRPr lang="en-US" sz="5400" kern="0" spc="9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689937" y="584823"/>
            <a:ext cx="889078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625718"/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344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Решим задачу: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87486" y="1650916"/>
            <a:ext cx="9450339" cy="3970318"/>
          </a:xfrm>
        </p:spPr>
        <p:txBody>
          <a:bodyPr/>
          <a:lstStyle/>
          <a:p>
            <a:r>
              <a:rPr lang="ru-RU" b="0" dirty="0" smtClean="0"/>
              <a:t>Для изобарного нагревания газа, количество вещества которого 800 моль, на 500 К ему сообщили количество теплоты 9,4 МДж. Определите работу газа и изменение его внутренней энергии.</a:t>
            </a:r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35371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Самостоятельно: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0048" y="1351939"/>
            <a:ext cx="11089232" cy="5101397"/>
          </a:xfrm>
        </p:spPr>
        <p:txBody>
          <a:bodyPr/>
          <a:lstStyle/>
          <a:p>
            <a:pPr marL="742950" indent="-742950">
              <a:spcBef>
                <a:spcPts val="300"/>
              </a:spcBef>
              <a:buFont typeface="+mj-lt"/>
              <a:buAutoNum type="arabicPeriod"/>
            </a:pPr>
            <a:r>
              <a:rPr lang="ru-RU" sz="3600" b="0" i="0" dirty="0" smtClean="0"/>
              <a:t>Как </a:t>
            </a:r>
            <a:r>
              <a:rPr lang="ru-RU" sz="3600" b="0" i="0" dirty="0"/>
              <a:t>формулируется и выражается первый закон термодинамики?</a:t>
            </a:r>
          </a:p>
          <a:p>
            <a:pPr marL="742950" indent="-742950">
              <a:spcBef>
                <a:spcPts val="300"/>
              </a:spcBef>
              <a:buFont typeface="+mj-lt"/>
              <a:buAutoNum type="arabicPeriod"/>
            </a:pPr>
            <a:r>
              <a:rPr lang="ru-RU" sz="3600" b="0" i="0" dirty="0" smtClean="0"/>
              <a:t>На </a:t>
            </a:r>
            <a:r>
              <a:rPr lang="ru-RU" sz="3600" b="0" i="0" dirty="0"/>
              <a:t>что расходуется энергия, переданная системе в </a:t>
            </a:r>
            <a:r>
              <a:rPr lang="ru-RU" sz="3600" b="0" i="0" dirty="0" smtClean="0"/>
              <a:t>изотермическом</a:t>
            </a:r>
            <a:r>
              <a:rPr lang="ru-RU" sz="3600" b="0" i="0" dirty="0"/>
              <a:t>, в изобарическом и в изохорическом процессах?</a:t>
            </a:r>
          </a:p>
          <a:p>
            <a:pPr marL="742950" indent="-742950">
              <a:spcBef>
                <a:spcPts val="300"/>
              </a:spcBef>
              <a:buFont typeface="+mj-lt"/>
              <a:buAutoNum type="arabicPeriod"/>
            </a:pPr>
            <a:r>
              <a:rPr lang="ru-RU" sz="3600" b="0" i="0" dirty="0" smtClean="0"/>
              <a:t>Какой </a:t>
            </a:r>
            <a:r>
              <a:rPr lang="ru-RU" sz="3600" b="0" i="0" dirty="0"/>
              <a:t>процесс называется адиабатическим? Приведите примеры.</a:t>
            </a:r>
          </a:p>
          <a:p>
            <a:pPr marL="742950" indent="-742950">
              <a:spcBef>
                <a:spcPts val="300"/>
              </a:spcBef>
              <a:buFont typeface="+mj-lt"/>
              <a:buAutoNum type="arabicPeriod"/>
            </a:pPr>
            <a:r>
              <a:rPr lang="ru-RU" sz="3600" b="0" i="0" dirty="0" smtClean="0"/>
              <a:t>Как </a:t>
            </a:r>
            <a:r>
              <a:rPr lang="ru-RU" sz="3600" b="0" i="0" dirty="0"/>
              <a:t>изменяется внутренняя энергия при </a:t>
            </a:r>
            <a:r>
              <a:rPr lang="ru-RU" sz="3600" b="0" i="0" dirty="0" smtClean="0"/>
              <a:t>адиабатическом </a:t>
            </a:r>
            <a:r>
              <a:rPr lang="ru-RU" sz="3600" b="0" i="0" dirty="0"/>
              <a:t>расширении газа?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832823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661"/>
            <a:ext cx="12025313" cy="6837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0853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7217"/>
            <a:ext cx="12025312" cy="6786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334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353"/>
            <a:ext cx="12031663" cy="685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6348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7240"/>
            <a:ext cx="12025313" cy="6840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2207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-14288"/>
            <a:ext cx="12031663" cy="6888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5891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-14288"/>
            <a:ext cx="12031663" cy="6888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4125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17" y="0"/>
            <a:ext cx="1200669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059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Решим задачу: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6072" y="1650916"/>
            <a:ext cx="9981753" cy="3308598"/>
          </a:xfrm>
        </p:spPr>
        <p:txBody>
          <a:bodyPr/>
          <a:lstStyle/>
          <a:p>
            <a:pPr indent="725488"/>
            <a:r>
              <a:rPr lang="ru-RU" b="0" dirty="0" smtClean="0"/>
              <a:t>Какую работу</a:t>
            </a:r>
            <a:r>
              <a:rPr lang="en-US" b="0" dirty="0" smtClean="0"/>
              <a:t> </a:t>
            </a:r>
            <a:r>
              <a:rPr lang="ru-RU" b="0" dirty="0" smtClean="0"/>
              <a:t>совершил </a:t>
            </a:r>
            <a:r>
              <a:rPr lang="ru-RU" b="0" dirty="0" smtClean="0"/>
              <a:t>воздух массой 290 г при его изобарном нагревании на 20 К и какое количество теплоты ему при этом сообщили?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890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58b521713d7b9484bdc864b21c9c3fa6873c19"/>
</p:tagLst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120</Words>
  <Application>Microsoft Office PowerPoint</Application>
  <PresentationFormat>Произвольный</PresentationFormat>
  <Paragraphs>20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1_Тема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Решим задачу:</vt:lpstr>
      <vt:lpstr>Решим задачу:</vt:lpstr>
      <vt:lpstr>Самостоятельно: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Elena Juravleva</dc:creator>
  <cp:lastModifiedBy>Закирова Ф.М</cp:lastModifiedBy>
  <cp:revision>11</cp:revision>
  <dcterms:created xsi:type="dcterms:W3CDTF">2020-10-05T04:29:15Z</dcterms:created>
  <dcterms:modified xsi:type="dcterms:W3CDTF">2020-10-25T12:19:51Z</dcterms:modified>
</cp:coreProperties>
</file>