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8" r:id="rId2"/>
    <p:sldMasterId id="2147483936" r:id="rId3"/>
  </p:sldMasterIdLst>
  <p:sldIdLst>
    <p:sldId id="284" r:id="rId4"/>
    <p:sldId id="295" r:id="rId5"/>
    <p:sldId id="257" r:id="rId6"/>
    <p:sldId id="258" r:id="rId7"/>
    <p:sldId id="259" r:id="rId8"/>
    <p:sldId id="298" r:id="rId9"/>
    <p:sldId id="289" r:id="rId10"/>
    <p:sldId id="283" r:id="rId11"/>
    <p:sldId id="303" r:id="rId12"/>
    <p:sldId id="299" r:id="rId13"/>
    <p:sldId id="300" r:id="rId14"/>
    <p:sldId id="304" r:id="rId15"/>
    <p:sldId id="291" r:id="rId16"/>
    <p:sldId id="273" r:id="rId17"/>
    <p:sldId id="305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4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19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5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59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14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86" algn="l" defTabSz="9139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76490"/>
    <a:srgbClr val="0097B7"/>
    <a:srgbClr val="51C3CA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3" custScaleX="119686" custScaleY="13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3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3" custScaleX="120977" custScaleY="138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3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3" custScaleX="120977" custScaleY="123624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№15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Перепишите таблицу на странице 53</a:t>
          </a:r>
          <a:endParaRPr lang="ru-RU" sz="3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872583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155"/>
          <a:ext cx="10123009" cy="13595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506" y="66521"/>
        <a:ext cx="9990277" cy="1226776"/>
      </dsp:txXfrm>
    </dsp:sp>
    <dsp:sp modelId="{14F0545D-A0B2-4548-B64C-6B605C7D449E}">
      <dsp:nvSpPr>
        <dsp:cNvPr id="0" name=""/>
        <dsp:cNvSpPr/>
      </dsp:nvSpPr>
      <dsp:spPr>
        <a:xfrm>
          <a:off x="0" y="2742450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882383"/>
          <a:ext cx="10232201" cy="1347146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9902" y="1948145"/>
        <a:ext cx="10100677" cy="1215622"/>
      </dsp:txXfrm>
    </dsp:sp>
    <dsp:sp modelId="{88755AD0-CBFE-4F61-B5FC-401477CAB302}">
      <dsp:nvSpPr>
        <dsp:cNvPr id="0" name=""/>
        <dsp:cNvSpPr/>
      </dsp:nvSpPr>
      <dsp:spPr>
        <a:xfrm>
          <a:off x="0" y="4469465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3836719"/>
          <a:ext cx="10232201" cy="120429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724" y="3895508"/>
        <a:ext cx="10114623" cy="1086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№15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Перепишите таблицу на странице 53</a:t>
          </a:r>
          <a:endParaRPr lang="ru-RU" sz="3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974" indent="0" algn="ctr">
              <a:buNone/>
              <a:defRPr sz="1900"/>
            </a:lvl2pPr>
            <a:lvl3pPr marL="913944" indent="0" algn="ctr">
              <a:buNone/>
              <a:defRPr sz="1900"/>
            </a:lvl3pPr>
            <a:lvl4pPr marL="1370919" indent="0" algn="ctr">
              <a:buNone/>
              <a:defRPr sz="1700"/>
            </a:lvl4pPr>
            <a:lvl5pPr marL="1827895" indent="0" algn="ctr">
              <a:buNone/>
              <a:defRPr sz="1700"/>
            </a:lvl5pPr>
            <a:lvl6pPr marL="2284859" indent="0" algn="ctr">
              <a:buNone/>
              <a:defRPr sz="1700"/>
            </a:lvl6pPr>
            <a:lvl7pPr marL="2741838" indent="0" algn="ctr">
              <a:buNone/>
              <a:defRPr sz="1700"/>
            </a:lvl7pPr>
            <a:lvl8pPr marL="3198814" indent="0" algn="ctr">
              <a:buNone/>
              <a:defRPr sz="1700"/>
            </a:lvl8pPr>
            <a:lvl9pPr marL="3655786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8415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42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8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1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18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100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73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2173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1773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65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1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54129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8645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0385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6257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8877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9006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1585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21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3912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26756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49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19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48389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97281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97587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31857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59865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209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4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175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46522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2075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757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839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00671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60276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14256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71367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651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4"/>
            <a:ext cx="385766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4" y="1577351"/>
            <a:ext cx="5303521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30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57968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57635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08449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17945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17682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6031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91927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69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9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721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07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1D8BD707-D9CF-40AE-B4C6-C98DA3205C09}" type="datetimeFigureOut">
              <a:rPr lang="en-US" sz="2400">
                <a:solidFill>
                  <a:srgbClr val="FFFFFF">
                    <a:tint val="75000"/>
                  </a:srgbClr>
                </a:solidFill>
              </a:rPr>
              <a:pPr defTabSz="1218997"/>
              <a:t>1/12/2021</a:t>
            </a:fld>
            <a:endParaRPr lang="en-US"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B6F15528-21DE-4FAA-801E-634DDDAF4B2B}" type="slidenum">
              <a:rPr sz="2400">
                <a:solidFill>
                  <a:srgbClr val="FFFFFF">
                    <a:tint val="75000"/>
                  </a:srgbClr>
                </a:solidFill>
              </a:rPr>
              <a:pPr defTabSz="1218997"/>
              <a:t>‹#›</a:t>
            </a:fld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213043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44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213043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59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2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213043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34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5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213043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2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49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0" y="213043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4348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74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65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0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2866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530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27" indent="-228527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6103" indent="-247573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89" indent="-228527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118" indent="-228527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01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0" y="1452419"/>
            <a:ext cx="10363201" cy="4627564"/>
          </a:xfrm>
        </p:spPr>
        <p:txBody>
          <a:bodyPr numCol="2" spcCol="580530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27" indent="-228527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7059" indent="-228527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89" indent="-228527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118" indent="-228527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871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6883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91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78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8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5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413" indent="0">
              <a:buNone/>
              <a:defRPr sz="2800" b="1"/>
            </a:lvl2pPr>
            <a:lvl3pPr marL="1218823" indent="0">
              <a:buNone/>
              <a:defRPr sz="2300" b="1"/>
            </a:lvl3pPr>
            <a:lvl4pPr marL="1828236" indent="0">
              <a:buNone/>
              <a:defRPr sz="2100" b="1"/>
            </a:lvl4pPr>
            <a:lvl5pPr marL="2437645" indent="0">
              <a:buNone/>
              <a:defRPr sz="2100" b="1"/>
            </a:lvl5pPr>
            <a:lvl6pPr marL="3047060" indent="0">
              <a:buNone/>
              <a:defRPr sz="2100" b="1"/>
            </a:lvl6pPr>
            <a:lvl7pPr marL="3656470" indent="0">
              <a:buNone/>
              <a:defRPr sz="2100" b="1"/>
            </a:lvl7pPr>
            <a:lvl8pPr marL="4265883" indent="0">
              <a:buNone/>
              <a:defRPr sz="2100" b="1"/>
            </a:lvl8pPr>
            <a:lvl9pPr marL="487529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413" indent="0">
              <a:buNone/>
              <a:defRPr sz="2800" b="1"/>
            </a:lvl2pPr>
            <a:lvl3pPr marL="1218823" indent="0">
              <a:buNone/>
              <a:defRPr sz="2300" b="1"/>
            </a:lvl3pPr>
            <a:lvl4pPr marL="1828236" indent="0">
              <a:buNone/>
              <a:defRPr sz="2100" b="1"/>
            </a:lvl4pPr>
            <a:lvl5pPr marL="2437645" indent="0">
              <a:buNone/>
              <a:defRPr sz="2100" b="1"/>
            </a:lvl5pPr>
            <a:lvl6pPr marL="3047060" indent="0">
              <a:buNone/>
              <a:defRPr sz="2100" b="1"/>
            </a:lvl6pPr>
            <a:lvl7pPr marL="3656470" indent="0">
              <a:buNone/>
              <a:defRPr sz="2100" b="1"/>
            </a:lvl7pPr>
            <a:lvl8pPr marL="4265883" indent="0">
              <a:buNone/>
              <a:defRPr sz="2100" b="1"/>
            </a:lvl8pPr>
            <a:lvl9pPr marL="487529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41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413" indent="0">
              <a:buNone/>
              <a:defRPr sz="2800" b="1"/>
            </a:lvl2pPr>
            <a:lvl3pPr marL="1218823" indent="0">
              <a:buNone/>
              <a:defRPr sz="2300" b="1"/>
            </a:lvl3pPr>
            <a:lvl4pPr marL="1828236" indent="0">
              <a:buNone/>
              <a:defRPr sz="2100" b="1"/>
            </a:lvl4pPr>
            <a:lvl5pPr marL="2437645" indent="0">
              <a:buNone/>
              <a:defRPr sz="2100" b="1"/>
            </a:lvl5pPr>
            <a:lvl6pPr marL="3047060" indent="0">
              <a:buNone/>
              <a:defRPr sz="2100" b="1"/>
            </a:lvl6pPr>
            <a:lvl7pPr marL="3656470" indent="0">
              <a:buNone/>
              <a:defRPr sz="2100" b="1"/>
            </a:lvl7pPr>
            <a:lvl8pPr marL="4265883" indent="0">
              <a:buNone/>
              <a:defRPr sz="2100" b="1"/>
            </a:lvl8pPr>
            <a:lvl9pPr marL="487529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413" indent="0">
              <a:buNone/>
              <a:defRPr sz="2800" b="1"/>
            </a:lvl2pPr>
            <a:lvl3pPr marL="1218823" indent="0">
              <a:buNone/>
              <a:defRPr sz="2300" b="1"/>
            </a:lvl3pPr>
            <a:lvl4pPr marL="1828236" indent="0">
              <a:buNone/>
              <a:defRPr sz="2100" b="1"/>
            </a:lvl4pPr>
            <a:lvl5pPr marL="2437645" indent="0">
              <a:buNone/>
              <a:defRPr sz="2100" b="1"/>
            </a:lvl5pPr>
            <a:lvl6pPr marL="3047060" indent="0">
              <a:buNone/>
              <a:defRPr sz="2100" b="1"/>
            </a:lvl6pPr>
            <a:lvl7pPr marL="3656470" indent="0">
              <a:buNone/>
              <a:defRPr sz="2100" b="1"/>
            </a:lvl7pPr>
            <a:lvl8pPr marL="4265883" indent="0">
              <a:buNone/>
              <a:defRPr sz="2100" b="1"/>
            </a:lvl8pPr>
            <a:lvl9pPr marL="487529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0241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508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701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96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2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10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10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10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10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9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9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9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9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9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7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7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7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7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7"/>
            <a:ext cx="2441448" cy="2295143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0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020" tIns="193507" rIns="387020" bIns="193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1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641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462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158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372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0" y="498057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0" y="498057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084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0" y="498057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0" y="498057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79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40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29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061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326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305529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305529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135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305529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305529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01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0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0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4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0154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4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2621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4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55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4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179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15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8699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43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7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0" y="4706176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4" y="4706176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3457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0" y="4706176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4" y="4706176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4038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619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5057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9764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775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0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4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168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0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4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020" tIns="193507" rIns="387020" bIns="19350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02" indent="-171400">
              <a:defRPr sz="1500">
                <a:solidFill>
                  <a:srgbClr val="FFFFFF"/>
                </a:solidFill>
              </a:defRPr>
            </a:lvl3pPr>
            <a:lvl4pPr marL="514206" indent="-171400">
              <a:defRPr sz="1500">
                <a:solidFill>
                  <a:srgbClr val="FFFFFF"/>
                </a:solidFill>
              </a:defRPr>
            </a:lvl4pPr>
            <a:lvl5pPr marL="742739" indent="-22853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00" indent="-171400">
              <a:buFont typeface="Arial" panose="020B0604020202020204" pitchFamily="34" charset="0"/>
              <a:buChar char="•"/>
              <a:defRPr sz="1500"/>
            </a:lvl2pPr>
            <a:lvl3pPr marL="342802" indent="-171400">
              <a:defRPr sz="1500"/>
            </a:lvl3pPr>
            <a:lvl4pPr marL="514206" indent="-171400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5932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678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78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6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3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2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7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6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3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2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7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6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3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2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7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7377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6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3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2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7" y="163979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6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3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2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7" y="315355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6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3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2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7" y="466731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5991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6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3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2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7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6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4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3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2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7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2041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6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3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2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7" y="1639797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5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6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4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3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2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7" y="3886584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9447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3" y="163979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7" y="163979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3" y="3886584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7" y="3886584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4787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3" y="163979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7" y="163979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3" y="3886584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7" y="3886584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5326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883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8499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0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3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8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8134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0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3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8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206" indent="-171400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524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69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69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69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70" indent="-150770">
              <a:defRPr sz="1500"/>
            </a:lvl3pPr>
            <a:lvl4pPr marL="401525" indent="-207904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69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70" indent="-150770">
              <a:defRPr sz="1500"/>
            </a:lvl3pPr>
            <a:lvl4pPr marL="401525" indent="-207904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75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7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54" indent="-152354">
              <a:buFont typeface="Arial" panose="020B0604020202020204" pitchFamily="34" charset="0"/>
              <a:buChar char="•"/>
              <a:defRPr sz="1500"/>
            </a:lvl2pPr>
            <a:lvl3pPr marL="304707" indent="-152354">
              <a:defRPr sz="1500"/>
            </a:lvl3pPr>
            <a:lvl4pPr marL="533235" indent="-228527">
              <a:defRPr sz="1500"/>
            </a:lvl4pPr>
            <a:lvl5pPr marL="761762" indent="-228527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78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737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1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737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8" y="1577345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7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7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737"/>
              <a:t>1/12/2021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7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737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990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114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48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359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24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602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109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8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44" indent="0">
              <a:buNone/>
              <a:defRPr sz="2300"/>
            </a:lvl3pPr>
            <a:lvl4pPr marL="1370919" indent="0">
              <a:buNone/>
              <a:defRPr sz="1900"/>
            </a:lvl4pPr>
            <a:lvl5pPr marL="1827895" indent="0">
              <a:buNone/>
              <a:defRPr sz="1900"/>
            </a:lvl5pPr>
            <a:lvl6pPr marL="2284859" indent="0">
              <a:buNone/>
              <a:defRPr sz="1900"/>
            </a:lvl6pPr>
            <a:lvl7pPr marL="2741838" indent="0">
              <a:buNone/>
              <a:defRPr sz="1900"/>
            </a:lvl7pPr>
            <a:lvl8pPr marL="3198814" indent="0">
              <a:buNone/>
              <a:defRPr sz="1900"/>
            </a:lvl8pPr>
            <a:lvl9pPr marL="365578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669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049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9774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5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520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6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94087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2160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546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738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080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7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77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6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78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Relationship Id="rId70" Type="http://schemas.openxmlformats.org/officeDocument/2006/relationships/hyperlink" Target="https://www.linkedin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88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95" tIns="45697" rIns="91395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95" tIns="45697" rIns="91395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99" r:id="rId14"/>
  </p:sldLayoutIdLst>
  <p:timing>
    <p:tnLst>
      <p:par>
        <p:cTn id="1" dur="indefinite" restart="never" nodeType="tmRoot"/>
      </p:par>
    </p:tnLst>
  </p:timing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6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2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8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5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3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4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5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6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10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66"/>
            <a:ext cx="2161276" cy="307740"/>
          </a:xfrm>
          <a:prstGeom prst="rect">
            <a:avLst/>
          </a:prstGeom>
        </p:spPr>
        <p:txBody>
          <a:bodyPr vert="horz" wrap="square" lIns="121886" tIns="60942" rIns="121886" bIns="6094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72" y="6293087"/>
            <a:ext cx="139423" cy="328295"/>
          </a:xfrm>
          <a:prstGeom prst="rect">
            <a:avLst/>
          </a:prstGeom>
        </p:spPr>
        <p:txBody>
          <a:bodyPr vert="horz" wrap="none" lIns="121886" tIns="60942" rIns="121886" bIns="6094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95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95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64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6" tIns="60942" rIns="121886" bIns="60942" numCol="1" anchor="t" anchorCtr="0" compatLnSpc="1">
            <a:prstTxWarp prst="textNoShape">
              <a:avLst/>
            </a:prstTxWarp>
          </a:bodyPr>
          <a:lstStyle/>
          <a:p>
            <a:pPr defTabSz="121873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6" tIns="60942" rIns="121886" bIns="60942" numCol="1" anchor="t" anchorCtr="0" compatLnSpc="1">
            <a:prstTxWarp prst="textNoShape">
              <a:avLst/>
            </a:prstTxWarp>
          </a:bodyPr>
          <a:lstStyle/>
          <a:p>
            <a:pPr defTabSz="121873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86" tIns="60942" rIns="121886" bIns="60942" numCol="1" anchor="t" anchorCtr="0" compatLnSpc="1">
            <a:prstTxWarp prst="textNoShape">
              <a:avLst/>
            </a:prstTxWarp>
          </a:bodyPr>
          <a:lstStyle/>
          <a:p>
            <a:pPr defTabSz="121873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6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6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6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07" tIns="96756" rIns="193507" bIns="96756" rtlCol="0" anchor="ctr"/>
          <a:lstStyle/>
          <a:p>
            <a:pPr algn="ctr" defTabSz="1218737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  <p:sldLayoutId id="2147483900" r:id="rId32"/>
    <p:sldLayoutId id="2147483901" r:id="rId33"/>
    <p:sldLayoutId id="2147483902" r:id="rId34"/>
    <p:sldLayoutId id="2147483903" r:id="rId35"/>
    <p:sldLayoutId id="2147483904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8" r:id="rId50"/>
    <p:sldLayoutId id="2147483919" r:id="rId51"/>
    <p:sldLayoutId id="2147483920" r:id="rId52"/>
    <p:sldLayoutId id="2147483921" r:id="rId53"/>
    <p:sldLayoutId id="2147483922" r:id="rId54"/>
    <p:sldLayoutId id="2147483923" r:id="rId55"/>
    <p:sldLayoutId id="2147483924" r:id="rId56"/>
    <p:sldLayoutId id="2147483925" r:id="rId57"/>
    <p:sldLayoutId id="2147483926" r:id="rId58"/>
    <p:sldLayoutId id="2147483927" r:id="rId59"/>
    <p:sldLayoutId id="2147483928" r:id="rId60"/>
    <p:sldLayoutId id="2147483929" r:id="rId61"/>
    <p:sldLayoutId id="2147483930" r:id="rId62"/>
    <p:sldLayoutId id="2147483931" r:id="rId63"/>
    <p:sldLayoutId id="2147483932" r:id="rId64"/>
    <p:sldLayoutId id="2147483933" r:id="rId65"/>
    <p:sldLayoutId id="2147483934" r:id="rId66"/>
    <p:sldLayoutId id="2147483935" r:id="rId67"/>
  </p:sldLayoutIdLst>
  <p:timing>
    <p:tnLst>
      <p:par>
        <p:cTn id="1" dur="indefinite" restart="never" nodeType="tmRoot"/>
      </p:par>
    </p:tnLst>
  </p:timing>
  <p:txStyles>
    <p:titleStyle>
      <a:lvl1pPr algn="ctr" defTabSz="1218823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7" indent="-228527" algn="l" defTabSz="121882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174" indent="-230644" algn="l" defTabSz="121882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7705" indent="-228527" algn="l" defTabSz="121882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6233" indent="-228527" algn="l" defTabSz="121882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4766" indent="-228527" algn="l" defTabSz="121882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51767" indent="-304707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75" indent="-304707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90" indent="-304707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99" indent="-304707" algn="l" defTabSz="1218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3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23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36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45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60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70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83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98" algn="l" defTabSz="12188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32"/>
            <a:ext cx="2161276" cy="307806"/>
          </a:xfrm>
          <a:prstGeom prst="rect">
            <a:avLst/>
          </a:prstGeom>
        </p:spPr>
        <p:txBody>
          <a:bodyPr vert="horz" wrap="square" lIns="121911" tIns="60955" rIns="121911" bIns="609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6" y="6293087"/>
            <a:ext cx="139423" cy="328295"/>
          </a:xfrm>
          <a:prstGeom prst="rect">
            <a:avLst/>
          </a:prstGeom>
        </p:spPr>
        <p:txBody>
          <a:bodyPr vert="horz" wrap="none" lIns="121911" tIns="60955" rIns="121911" bIns="609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0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26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  <p:sldLayoutId id="2147483960" r:id="rId24"/>
    <p:sldLayoutId id="2147483961" r:id="rId25"/>
    <p:sldLayoutId id="2147483962" r:id="rId26"/>
    <p:sldLayoutId id="2147483963" r:id="rId27"/>
    <p:sldLayoutId id="2147483964" r:id="rId28"/>
    <p:sldLayoutId id="2147483965" r:id="rId29"/>
    <p:sldLayoutId id="2147483966" r:id="rId30"/>
    <p:sldLayoutId id="2147483967" r:id="rId31"/>
    <p:sldLayoutId id="2147483968" r:id="rId32"/>
    <p:sldLayoutId id="2147483969" r:id="rId33"/>
    <p:sldLayoutId id="2147483970" r:id="rId34"/>
    <p:sldLayoutId id="2147483971" r:id="rId35"/>
    <p:sldLayoutId id="2147483972" r:id="rId36"/>
    <p:sldLayoutId id="2147483973" r:id="rId37"/>
    <p:sldLayoutId id="2147483974" r:id="rId38"/>
    <p:sldLayoutId id="2147483975" r:id="rId39"/>
    <p:sldLayoutId id="2147483976" r:id="rId40"/>
    <p:sldLayoutId id="2147483977" r:id="rId41"/>
    <p:sldLayoutId id="2147483978" r:id="rId42"/>
    <p:sldLayoutId id="2147483979" r:id="rId43"/>
    <p:sldLayoutId id="2147483980" r:id="rId44"/>
    <p:sldLayoutId id="2147483981" r:id="rId45"/>
    <p:sldLayoutId id="2147483982" r:id="rId46"/>
    <p:sldLayoutId id="2147483983" r:id="rId47"/>
    <p:sldLayoutId id="2147483984" r:id="rId48"/>
    <p:sldLayoutId id="2147483985" r:id="rId49"/>
    <p:sldLayoutId id="2147483986" r:id="rId50"/>
    <p:sldLayoutId id="2147483987" r:id="rId51"/>
    <p:sldLayoutId id="2147483988" r:id="rId52"/>
    <p:sldLayoutId id="2147483989" r:id="rId53"/>
    <p:sldLayoutId id="2147483990" r:id="rId54"/>
    <p:sldLayoutId id="2147483991" r:id="rId55"/>
    <p:sldLayoutId id="2147483992" r:id="rId56"/>
    <p:sldLayoutId id="2147483993" r:id="rId57"/>
    <p:sldLayoutId id="2147483994" r:id="rId58"/>
    <p:sldLayoutId id="2147483995" r:id="rId59"/>
    <p:sldLayoutId id="2147483996" r:id="rId60"/>
    <p:sldLayoutId id="2147483997" r:id="rId61"/>
    <p:sldLayoutId id="2147483998" r:id="rId62"/>
    <p:sldLayoutId id="2147483999" r:id="rId63"/>
    <p:sldLayoutId id="2147484000" r:id="rId64"/>
    <p:sldLayoutId id="2147484001" r:id="rId65"/>
    <p:sldLayoutId id="2147484002" r:id="rId66"/>
    <p:sldLayoutId id="2147484003" r:id="rId67"/>
  </p:sldLayoutIdLst>
  <p:timing>
    <p:tnLst>
      <p:par>
        <p:cTn id="1" dur="indefinite" restart="never" nodeType="tmRoot"/>
      </p:par>
    </p:tnLst>
  </p:timing>
  <p:txStyles>
    <p:titleStyle>
      <a:lvl1pPr algn="ctr" defTabSz="121908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5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1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29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78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0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4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5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7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9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1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070" y="910672"/>
            <a:ext cx="4364464" cy="707850"/>
          </a:xfrm>
          <a:prstGeom prst="rect">
            <a:avLst/>
          </a:prstGeom>
          <a:noFill/>
        </p:spPr>
        <p:txBody>
          <a:bodyPr wrap="none" lIns="91408" tIns="45702" rIns="91408" bIns="45702" rtlCol="0">
            <a:spAutoFit/>
          </a:bodyPr>
          <a:lstStyle/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Вакуфные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153" y="930702"/>
            <a:ext cx="6443831" cy="1323440"/>
          </a:xfrm>
          <a:prstGeom prst="rect">
            <a:avLst/>
          </a:prstGeom>
          <a:noFill/>
        </p:spPr>
        <p:txBody>
          <a:bodyPr wrap="square" lIns="91408" tIns="45702" rIns="91408" bIns="45702" rtlCol="0">
            <a:spAutoFit/>
          </a:bodyPr>
          <a:lstStyle/>
          <a:p>
            <a:r>
              <a:rPr lang="ru-RU" sz="4000" dirty="0" smtClean="0"/>
              <a:t>это </a:t>
            </a:r>
            <a:r>
              <a:rPr lang="ru-RU" sz="4000" dirty="0"/>
              <a:t>земли, принадлежащие мечетям и медресе.</a:t>
            </a:r>
          </a:p>
        </p:txBody>
      </p:sp>
      <p:sp>
        <p:nvSpPr>
          <p:cNvPr id="4" name="Овал 3"/>
          <p:cNvSpPr/>
          <p:nvPr/>
        </p:nvSpPr>
        <p:spPr>
          <a:xfrm>
            <a:off x="3836127" y="2319455"/>
            <a:ext cx="4519750" cy="211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для переселенцев </a:t>
            </a: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3365864" y="4125731"/>
            <a:ext cx="1132165" cy="78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 flipH="1">
            <a:off x="6096002" y="4435638"/>
            <a:ext cx="0" cy="907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5"/>
          </p:cNvCxnSpPr>
          <p:nvPr/>
        </p:nvCxnSpPr>
        <p:spPr>
          <a:xfrm>
            <a:off x="7693975" y="4125731"/>
            <a:ext cx="1197479" cy="78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09766" y="3879671"/>
            <a:ext cx="3147401" cy="218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-ли жильём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8889660" y="4032071"/>
            <a:ext cx="3147401" cy="218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Льготные кредиты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4549199" y="4597061"/>
            <a:ext cx="3147401" cy="218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Предостав-ляли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земельные угодья</a:t>
            </a:r>
          </a:p>
        </p:txBody>
      </p:sp>
    </p:spTree>
    <p:extLst>
      <p:ext uri="{BB962C8B-B14F-4D97-AF65-F5344CB8AC3E}">
        <p14:creationId xmlns:p14="http://schemas.microsoft.com/office/powerpoint/2010/main" val="254945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2446" y="1199747"/>
            <a:ext cx="6286550" cy="5258208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судебной деятельности для оседлого населения были предусмотрены суды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для кочевого – суды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для которых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предусматрива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-лось введение должностей начальников волостей, сель-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ских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аксакалов, начальников аулов и их помощников из числа местного населения, сроком на три года.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1072811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Приспособление судебной системы колониальным интересам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69" y="1071155"/>
            <a:ext cx="5055885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2945" y="1049495"/>
            <a:ext cx="7566709" cy="562562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целях усиления своего влияния на местное население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1866 году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царская Россия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создаёт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Ташкенте судебную канцелярию, в состав которой включаются избранные из числа местного населения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аглямов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Члены канцелярии являлись доверенными и предан-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ными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помощниками царского правительства в крае. Их деятель-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ность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регулировалась царскими чиновниками.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Деятельность судебных органов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8" r="5791"/>
          <a:stretch/>
        </p:blipFill>
        <p:spPr>
          <a:xfrm>
            <a:off x="104503" y="1049322"/>
            <a:ext cx="4363654" cy="56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54" y="270719"/>
            <a:ext cx="11887200" cy="617574"/>
          </a:xfrm>
          <a:prstGeom prst="rect">
            <a:avLst/>
          </a:prstGeom>
        </p:spPr>
        <p:txBody>
          <a:bodyPr vert="horz" wrap="square" lIns="0" tIns="34894" rIns="0" bIns="0" rtlCol="0" anchor="ctr">
            <a:spAutoFit/>
          </a:bodyPr>
          <a:lstStyle/>
          <a:p>
            <a:pPr lvl="0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судебных органов     </a:t>
            </a:r>
          </a:p>
        </p:txBody>
      </p:sp>
      <p:sp>
        <p:nvSpPr>
          <p:cNvPr id="5" name="Right Arrow 19">
            <a:extLst>
              <a:ext uri="{FF2B5EF4-FFF2-40B4-BE49-F238E27FC236}">
                <a16:creationId xmlns="" xmlns:a16="http://schemas.microsoft.com/office/drawing/2014/main" id="{2997D630-32D6-4842-8286-3F854FA37F31}"/>
              </a:ext>
            </a:extLst>
          </p:cNvPr>
          <p:cNvSpPr/>
          <p:nvPr/>
        </p:nvSpPr>
        <p:spPr>
          <a:xfrm>
            <a:off x="760898" y="5867605"/>
            <a:ext cx="10670204" cy="609651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32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B88E92-942B-48B3-9214-9F44B018DEE2}"/>
              </a:ext>
            </a:extLst>
          </p:cNvPr>
          <p:cNvSpPr txBox="1"/>
          <p:nvPr/>
        </p:nvSpPr>
        <p:spPr>
          <a:xfrm>
            <a:off x="760898" y="2801659"/>
            <a:ext cx="3040393" cy="702202"/>
          </a:xfrm>
          <a:prstGeom prst="rect">
            <a:avLst/>
          </a:prstGeom>
          <a:solidFill>
            <a:schemeClr val="accent1"/>
          </a:solidFill>
        </p:spPr>
        <p:txBody>
          <a:bodyPr wrap="square" lIns="243804" tIns="121903" rIns="243804" bIns="121903" rtlCol="0" anchor="b" anchorCtr="0">
            <a:spAutoFit/>
          </a:bodyPr>
          <a:lstStyle/>
          <a:p>
            <a:pPr defTabSz="1218910"/>
            <a:r>
              <a:rPr lang="ru-RU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руб.</a:t>
            </a:r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77BDFB-9A60-42EF-8890-06FDC18AD915}"/>
              </a:ext>
            </a:extLst>
          </p:cNvPr>
          <p:cNvSpPr txBox="1"/>
          <p:nvPr/>
        </p:nvSpPr>
        <p:spPr>
          <a:xfrm>
            <a:off x="4512664" y="2099457"/>
            <a:ext cx="2854787" cy="702202"/>
          </a:xfrm>
          <a:prstGeom prst="rect">
            <a:avLst/>
          </a:prstGeom>
          <a:solidFill>
            <a:schemeClr val="accent3"/>
          </a:solidFill>
        </p:spPr>
        <p:txBody>
          <a:bodyPr wrap="square" lIns="243804" tIns="121903" rIns="243804" bIns="121903" rtlCol="0" anchor="b" anchorCtr="0">
            <a:spAutoFit/>
          </a:bodyPr>
          <a:lstStyle/>
          <a:p>
            <a:pPr defTabSz="1218910"/>
            <a:r>
              <a:rPr lang="ru-RU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1000 руб.</a:t>
            </a:r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7B7751-FCE7-4BF2-A2B2-06CFF2571CEF}"/>
              </a:ext>
            </a:extLst>
          </p:cNvPr>
          <p:cNvSpPr txBox="1"/>
          <p:nvPr/>
        </p:nvSpPr>
        <p:spPr>
          <a:xfrm>
            <a:off x="8098972" y="1391605"/>
            <a:ext cx="3108960" cy="707852"/>
          </a:xfrm>
          <a:prstGeom prst="rect">
            <a:avLst/>
          </a:prstGeom>
          <a:solidFill>
            <a:schemeClr val="accent5"/>
          </a:solidFill>
        </p:spPr>
        <p:txBody>
          <a:bodyPr wrap="square" lIns="243804" tIns="121903" rIns="243804" bIns="121903" rtlCol="0" anchor="b" anchorCtr="0">
            <a:spAutoFit/>
          </a:bodyPr>
          <a:lstStyle/>
          <a:p>
            <a:pPr defTabSz="1218910"/>
            <a:r>
              <a:rPr lang="ru-RU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1000 р.</a:t>
            </a:r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A7B651-53B3-46C5-9041-60D8C8DB800D}"/>
              </a:ext>
            </a:extLst>
          </p:cNvPr>
          <p:cNvSpPr txBox="1"/>
          <p:nvPr/>
        </p:nvSpPr>
        <p:spPr>
          <a:xfrm>
            <a:off x="760898" y="3360167"/>
            <a:ext cx="3040393" cy="227881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243804" tIns="121903" rIns="243804" bIns="121903" rtlCol="0">
            <a:noAutofit/>
          </a:bodyPr>
          <a:lstStyle/>
          <a:p>
            <a:pPr algn="just" defTabSz="1218910"/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сферу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судов </a:t>
            </a:r>
            <a:r>
              <a:rPr lang="ru-RU" sz="2000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казиев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входи-ли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уголовного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гражданского 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харак-тера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исковая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-ла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рублей. </a:t>
            </a:r>
            <a:endParaRPr lang="en-US" sz="20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BDF8B1-547B-400B-902A-AB7A3B9D9BAB}"/>
              </a:ext>
            </a:extLst>
          </p:cNvPr>
          <p:cNvSpPr txBox="1"/>
          <p:nvPr/>
        </p:nvSpPr>
        <p:spPr>
          <a:xfrm>
            <a:off x="4512666" y="2801659"/>
            <a:ext cx="2854785" cy="2837327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243804" tIns="121903" rIns="243804" bIns="121903" rtlCol="0">
            <a:noAutofit/>
          </a:bodyPr>
          <a:lstStyle/>
          <a:p>
            <a:pPr algn="just" defTabSz="1218910"/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же иски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рассматривались на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курултае </a:t>
            </a:r>
            <a:r>
              <a:rPr lang="ru-RU" sz="2000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казиев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биев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«народных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судей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Сумма исковых 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требова-ний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превышали 1000 рублей. </a:t>
            </a:r>
            <a:endParaRPr lang="en-US" sz="20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D1B5B3-FCA2-4393-A355-7597C12658CF}"/>
              </a:ext>
            </a:extLst>
          </p:cNvPr>
          <p:cNvSpPr txBox="1"/>
          <p:nvPr/>
        </p:nvSpPr>
        <p:spPr>
          <a:xfrm>
            <a:off x="8098972" y="2099457"/>
            <a:ext cx="3108960" cy="3539529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243804" tIns="121903" rIns="243804" bIns="121903" rtlCol="0">
            <a:noAutofit/>
          </a:bodyPr>
          <a:lstStyle/>
          <a:p>
            <a:pPr algn="just" defTabSz="1218910"/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Существовали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суды третьей инстанции, в ведении которых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на-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ходились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спорные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возникающие среди населения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раз-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ных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уездов и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волос-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тей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Такими 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делами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занимался </a:t>
            </a:r>
            <a:r>
              <a:rPr lang="ru-RU" sz="20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чрезвы</a:t>
            </a:r>
            <a:r>
              <a:rPr lang="ru-RU" sz="20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-чайный </a:t>
            </a:r>
            <a:r>
              <a:rPr lang="ru-RU" sz="20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курултай народных судей.</a:t>
            </a:r>
            <a:endParaRPr lang="en-US" sz="20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7317" y="958054"/>
            <a:ext cx="7018066" cy="578328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назначались исходя из численности населения. В городе Ташкенте в каждом из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четырёх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районов числилось от одного до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четырёх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Самарканде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два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казия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в волостях – по одному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казию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европейского населения в Туркестанском крае действовали русские суды, осуществлявшие свои полномочия в соответствии с России законами.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6632"/>
          <a:stretch/>
        </p:blipFill>
        <p:spPr>
          <a:xfrm flipH="1">
            <a:off x="7158442" y="1345475"/>
            <a:ext cx="500251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175" y="1219214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940463963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8419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8419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8419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1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944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" y="1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944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9822" r="11550" b="19464"/>
          <a:stretch/>
        </p:blipFill>
        <p:spPr bwMode="auto">
          <a:xfrm>
            <a:off x="215076" y="2194559"/>
            <a:ext cx="11760366" cy="26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698" y="1907177"/>
            <a:ext cx="3377210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1450903" y="3206931"/>
            <a:ext cx="3377210" cy="23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14505" y="979722"/>
            <a:ext cx="4362994" cy="2312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Купные города где появились новые посёлки переселенцев</a:t>
            </a:r>
          </a:p>
        </p:txBody>
      </p:sp>
      <p:sp>
        <p:nvSpPr>
          <p:cNvPr id="3" name="Овал 2"/>
          <p:cNvSpPr/>
          <p:nvPr/>
        </p:nvSpPr>
        <p:spPr>
          <a:xfrm>
            <a:off x="391897" y="2425336"/>
            <a:ext cx="3161211" cy="2002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Ташкент</a:t>
            </a:r>
          </a:p>
        </p:txBody>
      </p:sp>
      <p:sp>
        <p:nvSpPr>
          <p:cNvPr id="9" name="Овал 8"/>
          <p:cNvSpPr/>
          <p:nvPr/>
        </p:nvSpPr>
        <p:spPr>
          <a:xfrm>
            <a:off x="8643267" y="2425336"/>
            <a:ext cx="3161211" cy="2002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Андижан</a:t>
            </a:r>
          </a:p>
        </p:txBody>
      </p:sp>
      <p:sp>
        <p:nvSpPr>
          <p:cNvPr id="10" name="Овал 9"/>
          <p:cNvSpPr/>
          <p:nvPr/>
        </p:nvSpPr>
        <p:spPr>
          <a:xfrm>
            <a:off x="2333908" y="4580708"/>
            <a:ext cx="3161211" cy="2002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Маргилан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09520" y="4706983"/>
            <a:ext cx="3161211" cy="2002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Самарканд</a:t>
            </a:r>
          </a:p>
        </p:txBody>
      </p:sp>
      <p:cxnSp>
        <p:nvCxnSpPr>
          <p:cNvPr id="13" name="Прямая со стрелкой 12"/>
          <p:cNvCxnSpPr>
            <a:endCxn id="10" idx="7"/>
          </p:cNvCxnSpPr>
          <p:nvPr/>
        </p:nvCxnSpPr>
        <p:spPr>
          <a:xfrm flipH="1">
            <a:off x="5032161" y="3200400"/>
            <a:ext cx="166856" cy="1673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36387" y="3200400"/>
            <a:ext cx="300445" cy="1673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3"/>
            <a:endCxn id="3" idx="6"/>
          </p:cNvCxnSpPr>
          <p:nvPr/>
        </p:nvCxnSpPr>
        <p:spPr>
          <a:xfrm flipH="1">
            <a:off x="3553106" y="2953247"/>
            <a:ext cx="1000354" cy="473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5"/>
            <a:endCxn id="9" idx="2"/>
          </p:cNvCxnSpPr>
          <p:nvPr/>
        </p:nvCxnSpPr>
        <p:spPr>
          <a:xfrm>
            <a:off x="7638554" y="2953247"/>
            <a:ext cx="1004704" cy="473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71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6243"/>
          <a:stretch/>
        </p:blipFill>
        <p:spPr>
          <a:xfrm flipH="1">
            <a:off x="7808678" y="2547080"/>
            <a:ext cx="4316025" cy="3996598"/>
          </a:xfrm>
          <a:ln>
            <a:noFill/>
          </a:ln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90" y="3260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9" y="3269"/>
            <a:ext cx="7852114" cy="2242799"/>
          </a:xfrm>
          <a:prstGeom prst="rect">
            <a:avLst/>
          </a:prstGeom>
        </p:spPr>
        <p:txBody>
          <a:bodyPr vert="horz" wrap="square" lIns="0" tIns="30853" rIns="0" bIns="0" rtlCol="0" anchor="ctr">
            <a:spAutoFit/>
          </a:bodyPr>
          <a:lstStyle/>
          <a:p>
            <a:pPr marL="26827">
              <a:lnSpc>
                <a:spcPct val="100000"/>
              </a:lnSpc>
              <a:spcBef>
                <a:spcPts val="241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98849" y="3108942"/>
            <a:ext cx="7931986" cy="2471493"/>
          </a:xfrm>
          <a:prstGeom prst="rect">
            <a:avLst/>
          </a:prstGeom>
        </p:spPr>
        <p:txBody>
          <a:bodyPr vert="horz" wrap="square" lIns="0" tIns="29511" rIns="0" bIns="0" rtlCol="0">
            <a:spAutoFit/>
          </a:bodyPr>
          <a:lstStyle/>
          <a:p>
            <a:pPr marL="38903">
              <a:spcBef>
                <a:spcPts val="233"/>
              </a:spcBef>
              <a:spcAft>
                <a:spcPts val="1200"/>
              </a:spcAft>
            </a:pPr>
            <a:r>
              <a:rPr lang="ru-RU" sz="4900" b="1" dirty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endParaRPr lang="ru-RU" sz="49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903">
              <a:spcBef>
                <a:spcPts val="233"/>
              </a:spcBef>
              <a:spcAft>
                <a:spcPts val="1200"/>
              </a:spcAft>
            </a:pPr>
            <a:r>
              <a:rPr lang="ru-RU" sz="4900" b="1" dirty="0" smtClean="0">
                <a:solidFill>
                  <a:srgbClr val="2365C7"/>
                </a:solidFill>
                <a:latin typeface="Arial"/>
                <a:cs typeface="Arial"/>
              </a:rPr>
              <a:t>Создание </a:t>
            </a:r>
            <a:r>
              <a:rPr lang="ru-RU" sz="4900" b="1" dirty="0">
                <a:solidFill>
                  <a:srgbClr val="2365C7"/>
                </a:solidFill>
                <a:latin typeface="Arial"/>
                <a:cs typeface="Arial"/>
              </a:rPr>
              <a:t>судебной </a:t>
            </a:r>
            <a:r>
              <a:rPr lang="ru-RU" sz="4900" b="1" dirty="0" smtClean="0">
                <a:solidFill>
                  <a:srgbClr val="2365C7"/>
                </a:solidFill>
                <a:latin typeface="Arial"/>
                <a:cs typeface="Arial"/>
              </a:rPr>
              <a:t>системы в </a:t>
            </a:r>
            <a:r>
              <a:rPr lang="ru-RU" sz="4900" b="1" dirty="0">
                <a:solidFill>
                  <a:srgbClr val="2365C7"/>
                </a:solidFill>
                <a:latin typeface="Arial"/>
                <a:cs typeface="Arial"/>
              </a:rPr>
              <a:t>Туркестане</a:t>
            </a:r>
            <a:endParaRPr lang="ru-RU" sz="49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145" y="3246589"/>
            <a:ext cx="487793" cy="22177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79" y="48211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79" y="48211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37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78586" y="1145407"/>
            <a:ext cx="1038407" cy="456633"/>
          </a:xfrm>
          <a:prstGeom prst="rect">
            <a:avLst/>
          </a:prstGeom>
        </p:spPr>
        <p:txBody>
          <a:bodyPr vert="horz" wrap="square" lIns="0" tIns="25485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98848" y="657496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456"/>
            <a:endParaRPr sz="3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378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61844"/>
              </p:ext>
            </p:extLst>
          </p:nvPr>
        </p:nvGraphicFramePr>
        <p:xfrm>
          <a:off x="109185" y="1537240"/>
          <a:ext cx="12082818" cy="53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556" y="3260853"/>
            <a:ext cx="10430693" cy="1600421"/>
          </a:xfrm>
          <a:prstGeom prst="rect">
            <a:avLst/>
          </a:prstGeom>
          <a:noFill/>
        </p:spPr>
        <p:txBody>
          <a:bodyPr wrap="square" lIns="91395" tIns="45697" rIns="91395" bIns="45697" rtlCol="0">
            <a:spAutoFit/>
          </a:bodyPr>
          <a:lstStyle/>
          <a:p>
            <a:pPr lvl="0"/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Приспособление судебной системы колониальным интересам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247" y="5562357"/>
            <a:ext cx="10172556" cy="815599"/>
          </a:xfrm>
          <a:prstGeom prst="rect">
            <a:avLst/>
          </a:prstGeom>
          <a:noFill/>
        </p:spPr>
        <p:txBody>
          <a:bodyPr wrap="square" lIns="91395" tIns="45697" rIns="91395" bIns="45697" rtlCol="0">
            <a:spAutoFit/>
          </a:bodyPr>
          <a:lstStyle/>
          <a:p>
            <a:pPr lvl="0"/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судебных органов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09" y="1852739"/>
            <a:ext cx="10322257" cy="710628"/>
          </a:xfrm>
          <a:prstGeom prst="rect">
            <a:avLst/>
          </a:prstGeom>
          <a:noFill/>
        </p:spPr>
        <p:txBody>
          <a:bodyPr wrap="square" lIns="91395" tIns="45697" rIns="91395" bIns="45697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казий и кази-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калян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Функция казий и кази-</a:t>
            </a:r>
            <a:r>
              <a:rPr lang="ru-RU" sz="49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калян</a:t>
            </a:r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7964" y="958119"/>
            <a:ext cx="5465716" cy="5796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время правления ханов недовольные ре-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шениями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люди могли обжаловать его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кази-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каляна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который рассмотрение спорного решения поручал пред-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ставителям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духовенства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улемам. </a:t>
            </a:r>
          </a:p>
          <a:p>
            <a:pPr algn="just">
              <a:lnSpc>
                <a:spcPct val="70000"/>
              </a:lnSpc>
            </a:pP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имели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чётко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обозначенного участка для своей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деятельнос-ти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любой истец был вправе обратиться к своему доверенному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7" r="6396"/>
          <a:stretch/>
        </p:blipFill>
        <p:spPr>
          <a:xfrm flipH="1">
            <a:off x="209011" y="953599"/>
            <a:ext cx="6234651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4624855"/>
            <a:ext cx="3763793" cy="19634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265" y="1169506"/>
            <a:ext cx="5618718" cy="3950237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algn="just" defTabSz="1218563">
              <a:defRPr/>
            </a:pPr>
            <a:r>
              <a:rPr lang="ru-RU" sz="3800" b="1" kern="0" cap="all" spc="-9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Этапы судейства казий</a:t>
            </a:r>
            <a:r>
              <a:rPr lang="en-US" sz="3800" b="1" kern="0" cap="all" spc="-9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uz-Cyrl-UZ" sz="3800" b="1" kern="0" cap="all" spc="-9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218563">
              <a:defRPr/>
            </a:pP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началом судебного заседания казий предлагал сторонам прийти к согласию. 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 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 отказа от данного предложения казий начинал судебный процесс</a:t>
            </a:r>
            <a:endParaRPr lang="en-US" sz="28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886" y="1341978"/>
            <a:ext cx="4706703" cy="1267517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spcAft>
                <a:spcPts val="199"/>
              </a:spcAft>
              <a:defRPr/>
            </a:pPr>
            <a:r>
              <a:rPr lang="ru-RU" sz="2800" b="1" kern="0" spc="-7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первом этапе</a:t>
            </a:r>
            <a:endParaRPr lang="en-US" sz="2800" b="1" kern="0" spc="-70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8563">
              <a:spcAft>
                <a:spcPts val="199"/>
              </a:spcAft>
              <a:defRPr/>
            </a:pP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Казий призывал их к присяге, по законам шариата</a:t>
            </a:r>
            <a:endParaRPr lang="en-US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4024" y="2501128"/>
            <a:ext cx="4871861" cy="1267517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spcAft>
                <a:spcPts val="199"/>
              </a:spcAft>
              <a:defRPr/>
            </a:pPr>
            <a:r>
              <a:rPr lang="ru-RU" sz="2800" b="1" kern="0" spc="-7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 втором этапе</a:t>
            </a:r>
            <a:endParaRPr lang="en-US" sz="2800" b="1" kern="0" spc="-70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8563">
              <a:spcAft>
                <a:spcPts val="199"/>
              </a:spcAft>
              <a:defRPr/>
            </a:pPr>
            <a:r>
              <a:rPr lang="ru-RU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Казий </a:t>
            </a: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заслушивал доводы сторон, показания свидетелей</a:t>
            </a:r>
            <a:endParaRPr lang="en-US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148" y="4813826"/>
            <a:ext cx="4645441" cy="1232288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spcAft>
                <a:spcPts val="199"/>
              </a:spcAft>
              <a:defRPr/>
            </a:pPr>
            <a:r>
              <a:rPr lang="ru-RU" sz="2800" b="1" kern="0" spc="-7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четвертом этапе</a:t>
            </a:r>
            <a:endParaRPr lang="en-US" sz="2800" b="1" kern="0" spc="-70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8563">
              <a:spcAft>
                <a:spcPts val="199"/>
              </a:spcAft>
              <a:defRPr/>
            </a:pP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Вердикт незамедлительно </a:t>
            </a:r>
            <a:r>
              <a:rPr lang="ru-RU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приводился   </a:t>
            </a: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исполнение местными властями</a:t>
            </a:r>
            <a:endParaRPr lang="en-US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633" y="3595677"/>
            <a:ext cx="4697990" cy="1241868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spcAft>
                <a:spcPts val="199"/>
              </a:spcAft>
              <a:defRPr/>
            </a:pPr>
            <a:r>
              <a:rPr lang="ru-RU" sz="2800" b="1" kern="0" spc="-7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третьем этапе                         </a:t>
            </a:r>
            <a:r>
              <a:rPr lang="ru-RU" kern="0" dirty="0">
                <a:solidFill>
                  <a:srgbClr val="57565A"/>
                </a:solidFill>
              </a:rPr>
              <a:t> </a:t>
            </a:r>
            <a:r>
              <a:rPr lang="ru-RU" kern="0" dirty="0" smtClean="0">
                <a:solidFill>
                  <a:srgbClr val="57565A"/>
                </a:solidFill>
              </a:rPr>
              <a:t>    </a:t>
            </a: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Казий </a:t>
            </a:r>
            <a:r>
              <a:rPr lang="ru-RU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выносил </a:t>
            </a:r>
            <a:r>
              <a:rPr lang="ru-RU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взвесив все доводы и показания</a:t>
            </a:r>
            <a:endParaRPr lang="en-US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879976" y="1583235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420051" y="165085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20051" y="274574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20051" y="384063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420051" y="493552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979" y="205634"/>
            <a:ext cx="10741505" cy="841481"/>
          </a:xfrm>
          <a:prstGeom prst="rect">
            <a:avLst/>
          </a:prstGeom>
        </p:spPr>
        <p:txBody>
          <a:bodyPr wrap="none" lIns="91401" tIns="45700" rIns="91401" bIns="45700">
            <a:sp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сельском хозяйстве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6263" y="3"/>
            <a:ext cx="12190508" cy="10413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Функция казий и кази-</a:t>
            </a:r>
            <a:r>
              <a:rPr lang="ru-RU" sz="49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калян</a:t>
            </a:r>
            <a:r>
              <a:rPr lang="ru-RU" sz="4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38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434" y="1005852"/>
            <a:ext cx="7838096" cy="572153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Обычно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избирались из числа обладающих знаниями,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справедли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вых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пользующихся уважением населения людей.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Казиям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надле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-жало быть беспристрастными и бескорыстными, им запрещалось принимать от сторон деньги,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подар-ки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различные услуги.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Казиям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выплачивалось государственное жалование, жили они за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счёт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-ной выручки от обращавшихся к ним.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Функция казий и кази-</a:t>
            </a:r>
            <a:r>
              <a:rPr lang="ru-RU" sz="49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калян</a:t>
            </a:r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r="6481"/>
          <a:stretch/>
        </p:blipFill>
        <p:spPr>
          <a:xfrm>
            <a:off x="8059783" y="1825533"/>
            <a:ext cx="4020133" cy="4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4264" y="1180126"/>
            <a:ext cx="6894515" cy="551367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Царское правительство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упразд-нило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судебной системе должность кази-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каляна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уравняв в правах всех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Россия не стремилась ликвидировать в Туркестанском крае суды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основанные на шариате, и суды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качевников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Царское правительство изменяло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усто-явшуюся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систему поэтапно, стараясь не вызвать народного гнева. 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"/>
            <a:ext cx="12190508" cy="1023370"/>
          </a:xfrm>
          <a:prstGeom prst="rect">
            <a:avLst/>
          </a:prstGeom>
          <a:solidFill>
            <a:srgbClr val="0070C0"/>
          </a:solidFill>
        </p:spPr>
        <p:txBody>
          <a:bodyPr vert="horz" lIns="91395" tIns="45697" rIns="91395" bIns="45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Приспособление судебной системы колониальным интересам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3" r="53845" b="2565"/>
          <a:stretch/>
        </p:blipFill>
        <p:spPr>
          <a:xfrm flipH="1">
            <a:off x="308395" y="1175665"/>
            <a:ext cx="4669933" cy="5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03" y="138375"/>
            <a:ext cx="11978641" cy="882262"/>
          </a:xfrm>
          <a:prstGeom prst="rect">
            <a:avLst/>
          </a:prstGeom>
        </p:spPr>
        <p:txBody>
          <a:bodyPr vert="horz" wrap="square" lIns="0" tIns="34887" rIns="0" bIns="0" rtlCol="0" anchor="ctr">
            <a:sp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Приспособление судебной системы колониальным интересам</a:t>
            </a:r>
          </a:p>
        </p:txBody>
      </p:sp>
      <p:sp>
        <p:nvSpPr>
          <p:cNvPr id="62" name="Oval 6">
            <a:extLst>
              <a:ext uri="{FF2B5EF4-FFF2-40B4-BE49-F238E27FC236}">
                <a16:creationId xmlns="" xmlns:a16="http://schemas.microsoft.com/office/drawing/2014/main" id="{367294B8-5A68-483E-8C18-233EEBC4FE42}"/>
              </a:ext>
            </a:extLst>
          </p:cNvPr>
          <p:cNvSpPr>
            <a:spLocks noChangeAspect="1"/>
          </p:cNvSpPr>
          <p:nvPr/>
        </p:nvSpPr>
        <p:spPr>
          <a:xfrm>
            <a:off x="4277685" y="3241768"/>
            <a:ext cx="1327063" cy="1326900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rtlCol="0" anchor="ctr"/>
          <a:lstStyle/>
          <a:p>
            <a:pPr algn="ctr" defTabSz="1218650"/>
            <a:endParaRPr 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5">
            <a:extLst>
              <a:ext uri="{FF2B5EF4-FFF2-40B4-BE49-F238E27FC236}">
                <a16:creationId xmlns="" xmlns:a16="http://schemas.microsoft.com/office/drawing/2014/main" id="{4798382B-41CA-4E4C-BEC2-2D8C9AD2F77D}"/>
              </a:ext>
            </a:extLst>
          </p:cNvPr>
          <p:cNvSpPr>
            <a:spLocks noChangeAspect="1"/>
          </p:cNvSpPr>
          <p:nvPr/>
        </p:nvSpPr>
        <p:spPr>
          <a:xfrm>
            <a:off x="2637476" y="4193833"/>
            <a:ext cx="1327063" cy="132689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rtlCol="0" anchor="ctr"/>
          <a:lstStyle/>
          <a:p>
            <a:pPr algn="ctr" defTabSz="1218650"/>
            <a:endParaRPr 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">
            <a:extLst>
              <a:ext uri="{FF2B5EF4-FFF2-40B4-BE49-F238E27FC236}">
                <a16:creationId xmlns="" xmlns:a16="http://schemas.microsoft.com/office/drawing/2014/main" id="{B9C77743-0324-4502-8442-BC014D540168}"/>
              </a:ext>
            </a:extLst>
          </p:cNvPr>
          <p:cNvSpPr>
            <a:spLocks noChangeAspect="1"/>
          </p:cNvSpPr>
          <p:nvPr/>
        </p:nvSpPr>
        <p:spPr>
          <a:xfrm>
            <a:off x="7558103" y="1337625"/>
            <a:ext cx="1327063" cy="132689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rtlCol="0" anchor="ctr"/>
          <a:lstStyle/>
          <a:p>
            <a:pPr algn="ctr" defTabSz="1218650"/>
            <a:endParaRPr 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4">
            <a:extLst>
              <a:ext uri="{FF2B5EF4-FFF2-40B4-BE49-F238E27FC236}">
                <a16:creationId xmlns="" xmlns:a16="http://schemas.microsoft.com/office/drawing/2014/main" id="{FE3AC6EB-A1BF-4BDE-AC7B-1CEE8E51860A}"/>
              </a:ext>
            </a:extLst>
          </p:cNvPr>
          <p:cNvSpPr>
            <a:spLocks noChangeAspect="1"/>
          </p:cNvSpPr>
          <p:nvPr/>
        </p:nvSpPr>
        <p:spPr>
          <a:xfrm>
            <a:off x="997264" y="5145901"/>
            <a:ext cx="1327063" cy="1326900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rtlCol="0" anchor="ctr"/>
          <a:lstStyle/>
          <a:p>
            <a:pPr algn="ctr" defTabSz="1218650"/>
            <a:endParaRPr 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51">
            <a:extLst>
              <a:ext uri="{FF2B5EF4-FFF2-40B4-BE49-F238E27FC236}">
                <a16:creationId xmlns="" xmlns:a16="http://schemas.microsoft.com/office/drawing/2014/main" id="{4A1CA962-652D-4043-B2BB-E740F1696D6D}"/>
              </a:ext>
            </a:extLst>
          </p:cNvPr>
          <p:cNvSpPr/>
          <p:nvPr/>
        </p:nvSpPr>
        <p:spPr>
          <a:xfrm>
            <a:off x="2168985" y="5816803"/>
            <a:ext cx="7210146" cy="487940"/>
          </a:xfrm>
          <a:prstGeom prst="rect">
            <a:avLst/>
          </a:prstGeom>
          <a:solidFill>
            <a:srgbClr val="0070C0"/>
          </a:solidFill>
        </p:spPr>
        <p:txBody>
          <a:bodyPr wrap="square" lIns="243753" tIns="96750" rIns="243753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Судебная канцелярия генерал-губернаторства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56">
            <a:extLst>
              <a:ext uri="{FF2B5EF4-FFF2-40B4-BE49-F238E27FC236}">
                <a16:creationId xmlns="" xmlns:a16="http://schemas.microsoft.com/office/drawing/2014/main" id="{8C94DBC6-7369-40EF-BA4F-FDA72617CC78}"/>
              </a:ext>
            </a:extLst>
          </p:cNvPr>
          <p:cNvSpPr/>
          <p:nvPr/>
        </p:nvSpPr>
        <p:spPr>
          <a:xfrm>
            <a:off x="3824766" y="4865476"/>
            <a:ext cx="6690840" cy="487940"/>
          </a:xfrm>
          <a:prstGeom prst="rect">
            <a:avLst/>
          </a:prstGeom>
          <a:solidFill>
            <a:srgbClr val="0070C0"/>
          </a:solidFill>
        </p:spPr>
        <p:txBody>
          <a:bodyPr wrap="square" lIns="243753" tIns="96750" rIns="243753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судебные отделения областного правления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57">
            <a:extLst>
              <a:ext uri="{FF2B5EF4-FFF2-40B4-BE49-F238E27FC236}">
                <a16:creationId xmlns="" xmlns:a16="http://schemas.microsoft.com/office/drawing/2014/main" id="{CFE4024A-543A-4427-AA84-B2B741855338}"/>
              </a:ext>
            </a:extLst>
          </p:cNvPr>
          <p:cNvSpPr/>
          <p:nvPr/>
        </p:nvSpPr>
        <p:spPr>
          <a:xfrm>
            <a:off x="5480533" y="3914147"/>
            <a:ext cx="6210724" cy="487940"/>
          </a:xfrm>
          <a:prstGeom prst="rect">
            <a:avLst/>
          </a:prstGeom>
          <a:solidFill>
            <a:srgbClr val="0070C0"/>
          </a:solidFill>
        </p:spPr>
        <p:txBody>
          <a:bodyPr wrap="square" lIns="243753" tIns="96750" rIns="243753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временные военно-судейские комиссии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58">
            <a:extLst>
              <a:ext uri="{FF2B5EF4-FFF2-40B4-BE49-F238E27FC236}">
                <a16:creationId xmlns="" xmlns:a16="http://schemas.microsoft.com/office/drawing/2014/main" id="{1BFA9AE4-309B-44F3-ABC9-FADB8C4916A1}"/>
              </a:ext>
            </a:extLst>
          </p:cNvPr>
          <p:cNvSpPr/>
          <p:nvPr/>
        </p:nvSpPr>
        <p:spPr>
          <a:xfrm>
            <a:off x="7136315" y="2962820"/>
            <a:ext cx="2994775" cy="487940"/>
          </a:xfrm>
          <a:prstGeom prst="rect">
            <a:avLst/>
          </a:prstGeom>
          <a:solidFill>
            <a:srgbClr val="0070C0"/>
          </a:solidFill>
        </p:spPr>
        <p:txBody>
          <a:bodyPr wrap="square" lIns="243753" tIns="96750" rIns="243753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уездные суды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59">
            <a:extLst>
              <a:ext uri="{FF2B5EF4-FFF2-40B4-BE49-F238E27FC236}">
                <a16:creationId xmlns="" xmlns:a16="http://schemas.microsoft.com/office/drawing/2014/main" id="{EAF808B5-E952-4235-BE57-831646DD307B}"/>
              </a:ext>
            </a:extLst>
          </p:cNvPr>
          <p:cNvSpPr/>
          <p:nvPr/>
        </p:nvSpPr>
        <p:spPr>
          <a:xfrm>
            <a:off x="8566326" y="2250240"/>
            <a:ext cx="3373125" cy="487940"/>
          </a:xfrm>
          <a:prstGeom prst="rect">
            <a:avLst/>
          </a:prstGeom>
          <a:solidFill>
            <a:srgbClr val="0070C0"/>
          </a:solidFill>
        </p:spPr>
        <p:txBody>
          <a:bodyPr wrap="square" lIns="243753" tIns="96750" rIns="243753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суды </a:t>
            </a:r>
            <a:r>
              <a:rPr lang="ru-RU" sz="2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казиев</a:t>
            </a:r>
            <a:r>
              <a:rPr lang="ru-RU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3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биев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60">
            <a:extLst>
              <a:ext uri="{FF2B5EF4-FFF2-40B4-BE49-F238E27FC236}">
                <a16:creationId xmlns="" xmlns:a16="http://schemas.microsoft.com/office/drawing/2014/main" id="{5309FEC8-4BB6-4E09-8F26-FB502ADC4B26}"/>
              </a:ext>
            </a:extLst>
          </p:cNvPr>
          <p:cNvSpPr/>
          <p:nvPr/>
        </p:nvSpPr>
        <p:spPr>
          <a:xfrm>
            <a:off x="900314" y="5115153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65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Oval 61">
            <a:extLst>
              <a:ext uri="{FF2B5EF4-FFF2-40B4-BE49-F238E27FC236}">
                <a16:creationId xmlns="" xmlns:a16="http://schemas.microsoft.com/office/drawing/2014/main" id="{5CC70A5D-C440-4562-99A8-E9015B660481}"/>
              </a:ext>
            </a:extLst>
          </p:cNvPr>
          <p:cNvSpPr/>
          <p:nvPr/>
        </p:nvSpPr>
        <p:spPr>
          <a:xfrm>
            <a:off x="2620090" y="4110956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65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Oval 62">
            <a:extLst>
              <a:ext uri="{FF2B5EF4-FFF2-40B4-BE49-F238E27FC236}">
                <a16:creationId xmlns="" xmlns:a16="http://schemas.microsoft.com/office/drawing/2014/main" id="{35ED5DAF-4C55-40F8-B6DD-60CD27E3EBE5}"/>
              </a:ext>
            </a:extLst>
          </p:cNvPr>
          <p:cNvSpPr/>
          <p:nvPr/>
        </p:nvSpPr>
        <p:spPr>
          <a:xfrm>
            <a:off x="4267596" y="3127795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65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Oval 64">
            <a:extLst>
              <a:ext uri="{FF2B5EF4-FFF2-40B4-BE49-F238E27FC236}">
                <a16:creationId xmlns="" xmlns:a16="http://schemas.microsoft.com/office/drawing/2014/main" id="{566012F5-2C2F-4398-99A7-AC611F5301FE}"/>
              </a:ext>
            </a:extLst>
          </p:cNvPr>
          <p:cNvSpPr/>
          <p:nvPr/>
        </p:nvSpPr>
        <p:spPr>
          <a:xfrm>
            <a:off x="7527940" y="1264965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65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2" name="Straight Arrow Connector 41">
            <a:extLst>
              <a:ext uri="{FF2B5EF4-FFF2-40B4-BE49-F238E27FC236}">
                <a16:creationId xmlns="" xmlns:a16="http://schemas.microsoft.com/office/drawing/2014/main" id="{1725F111-85AF-48F0-A14A-500702299977}"/>
              </a:ext>
            </a:extLst>
          </p:cNvPr>
          <p:cNvCxnSpPr/>
          <p:nvPr/>
        </p:nvCxnSpPr>
        <p:spPr>
          <a:xfrm flipV="1">
            <a:off x="2230452" y="5213273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5">
            <a:extLst>
              <a:ext uri="{FF2B5EF4-FFF2-40B4-BE49-F238E27FC236}">
                <a16:creationId xmlns="" xmlns:a16="http://schemas.microsoft.com/office/drawing/2014/main" id="{8EEB7967-C4B2-4585-95D1-A0753327D4C5}"/>
              </a:ext>
            </a:extLst>
          </p:cNvPr>
          <p:cNvCxnSpPr/>
          <p:nvPr/>
        </p:nvCxnSpPr>
        <p:spPr>
          <a:xfrm flipV="1">
            <a:off x="3891053" y="4256037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66">
            <a:extLst>
              <a:ext uri="{FF2B5EF4-FFF2-40B4-BE49-F238E27FC236}">
                <a16:creationId xmlns="" xmlns:a16="http://schemas.microsoft.com/office/drawing/2014/main" id="{BE670096-13A7-42F8-BCA5-2D873A11FB3F}"/>
              </a:ext>
            </a:extLst>
          </p:cNvPr>
          <p:cNvCxnSpPr/>
          <p:nvPr/>
        </p:nvCxnSpPr>
        <p:spPr>
          <a:xfrm flipV="1">
            <a:off x="5526593" y="3294072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67">
            <a:extLst>
              <a:ext uri="{FF2B5EF4-FFF2-40B4-BE49-F238E27FC236}">
                <a16:creationId xmlns="" xmlns:a16="http://schemas.microsoft.com/office/drawing/2014/main" id="{483564B3-83B9-4BD8-BF0E-EEF1EC4370F6}"/>
              </a:ext>
            </a:extLst>
          </p:cNvPr>
          <p:cNvCxnSpPr/>
          <p:nvPr/>
        </p:nvCxnSpPr>
        <p:spPr>
          <a:xfrm flipV="1">
            <a:off x="7187190" y="2336833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68">
            <a:extLst>
              <a:ext uri="{FF2B5EF4-FFF2-40B4-BE49-F238E27FC236}">
                <a16:creationId xmlns="" xmlns:a16="http://schemas.microsoft.com/office/drawing/2014/main" id="{D8A56FBD-DE87-4813-8065-C2D510A7BC54}"/>
              </a:ext>
            </a:extLst>
          </p:cNvPr>
          <p:cNvSpPr/>
          <p:nvPr/>
        </p:nvSpPr>
        <p:spPr>
          <a:xfrm>
            <a:off x="206764" y="1196663"/>
            <a:ext cx="6346354" cy="2268298"/>
          </a:xfrm>
          <a:prstGeom prst="rect">
            <a:avLst/>
          </a:prstGeom>
        </p:spPr>
        <p:txBody>
          <a:bodyPr wrap="square" lIns="121877" tIns="96750" rIns="121877" bIns="60938">
            <a:spAutoFit/>
          </a:bodyPr>
          <a:lstStyle/>
          <a:p>
            <a:pPr defTabSz="1218650">
              <a:lnSpc>
                <a:spcPct val="89000"/>
              </a:lnSpc>
            </a:pPr>
            <a:r>
              <a:rPr lang="ru-RU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Реформы в судебной системе </a:t>
            </a:r>
            <a:endParaRPr lang="en-US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650">
              <a:lnSpc>
                <a:spcPct val="89000"/>
              </a:lnSpc>
            </a:pP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Реформы, предусмотренные в судебной системе, подразумевали постепенную ликвидацию судов </a:t>
            </a:r>
            <a:r>
              <a:rPr lang="ru-RU" sz="2300" dirty="0" err="1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казиев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300" dirty="0" err="1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биев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smtClean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согласно 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Положению 1867 года,</a:t>
            </a:r>
          </a:p>
          <a:p>
            <a:pPr defTabSz="1218650">
              <a:lnSpc>
                <a:spcPct val="89000"/>
              </a:lnSpc>
            </a:pPr>
            <a:r>
              <a:rPr lang="ru-RU" sz="2300" dirty="0" smtClean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крае были введены:</a:t>
            </a:r>
            <a:endParaRPr lang="en-US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7">
            <a:extLst>
              <a:ext uri="{FF2B5EF4-FFF2-40B4-BE49-F238E27FC236}">
                <a16:creationId xmlns="" xmlns:a16="http://schemas.microsoft.com/office/drawing/2014/main" id="{87651407-2A3D-4014-93CF-B52254ED5EED}"/>
              </a:ext>
            </a:extLst>
          </p:cNvPr>
          <p:cNvSpPr>
            <a:spLocks noChangeAspect="1"/>
          </p:cNvSpPr>
          <p:nvPr/>
        </p:nvSpPr>
        <p:spPr>
          <a:xfrm>
            <a:off x="5917894" y="2289693"/>
            <a:ext cx="1327063" cy="132689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rtlCol="0" anchor="ctr"/>
          <a:lstStyle/>
          <a:p>
            <a:pPr algn="ctr" defTabSz="1218650"/>
            <a:endParaRPr 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63">
            <a:extLst>
              <a:ext uri="{FF2B5EF4-FFF2-40B4-BE49-F238E27FC236}">
                <a16:creationId xmlns="" xmlns:a16="http://schemas.microsoft.com/office/drawing/2014/main" id="{8F2FFE5B-59F2-48A9-8CA4-F7F74913E9E8}"/>
              </a:ext>
            </a:extLst>
          </p:cNvPr>
          <p:cNvSpPr/>
          <p:nvPr/>
        </p:nvSpPr>
        <p:spPr>
          <a:xfrm>
            <a:off x="5848738" y="2171868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65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Овал 4"/>
          <p:cNvSpPr/>
          <p:nvPr/>
        </p:nvSpPr>
        <p:spPr>
          <a:xfrm>
            <a:off x="1315502" y="5361299"/>
            <a:ext cx="914951" cy="8404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spcCol="0"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2922465" y="4381556"/>
            <a:ext cx="914951" cy="8404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spcCol="0"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611640" y="3464961"/>
            <a:ext cx="914951" cy="8404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spcCol="0"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274163" y="2494210"/>
            <a:ext cx="914951" cy="8404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spcCol="0"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901478" y="1515763"/>
            <a:ext cx="914951" cy="8404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8" rIns="91420" bIns="45708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49f2a4f8877352f68921b4064fa145189a26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2732558</TotalTime>
  <Words>629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Тема Office</vt:lpstr>
      <vt:lpstr>2_Office Theme</vt:lpstr>
      <vt:lpstr>3_Office Theme</vt:lpstr>
      <vt:lpstr>Презентация PowerPoint</vt:lpstr>
      <vt:lpstr>Презентация PowerPoint</vt:lpstr>
      <vt:lpstr>История Узбекистана</vt:lpstr>
      <vt:lpstr>ПЛАН</vt:lpstr>
      <vt:lpstr>Функция казий и кази-калян </vt:lpstr>
      <vt:lpstr>Функция казий и кази-калян </vt:lpstr>
      <vt:lpstr>Презентация PowerPoint</vt:lpstr>
      <vt:lpstr>Управление туркестанским краем </vt:lpstr>
      <vt:lpstr>Приспособление судебной системы колониальным интересам</vt:lpstr>
      <vt:lpstr>Презентация PowerPoint</vt:lpstr>
      <vt:lpstr>Управление туркестанским краем </vt:lpstr>
      <vt:lpstr>Деятельность судебных органов     </vt:lpstr>
      <vt:lpstr>Управление туркестанским краем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Закирова Ф.М</cp:lastModifiedBy>
  <cp:revision>102</cp:revision>
  <dcterms:created xsi:type="dcterms:W3CDTF">2020-12-03T21:14:27Z</dcterms:created>
  <dcterms:modified xsi:type="dcterms:W3CDTF">2021-01-12T10:25:54Z</dcterms:modified>
</cp:coreProperties>
</file>