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79" r:id="rId3"/>
    <p:sldId id="257" r:id="rId4"/>
    <p:sldId id="258" r:id="rId5"/>
    <p:sldId id="259" r:id="rId6"/>
    <p:sldId id="275" r:id="rId7"/>
    <p:sldId id="262" r:id="rId8"/>
    <p:sldId id="280" r:id="rId9"/>
    <p:sldId id="281" r:id="rId10"/>
    <p:sldId id="282" r:id="rId11"/>
    <p:sldId id="260" r:id="rId12"/>
    <p:sldId id="277" r:id="rId13"/>
    <p:sldId id="283" r:id="rId14"/>
    <p:sldId id="284" r:id="rId15"/>
    <p:sldId id="285" r:id="rId16"/>
    <p:sldId id="273" r:id="rId17"/>
    <p:sldId id="286" r:id="rId18"/>
  </p:sldIdLst>
  <p:sldSz cx="12192000" cy="6858000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490"/>
    <a:srgbClr val="0097B7"/>
    <a:srgbClr val="51C3CA"/>
    <a:srgbClr val="00FF00"/>
    <a:srgbClr val="00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 custScaleY="106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 custScaleY="119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ScaleY="123624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EECCD0-4CC3-40A0-8034-2BF24890A856}" type="doc">
      <dgm:prSet loTypeId="urn:microsoft.com/office/officeart/2005/8/layout/vList5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01795D0-75D3-4DCA-AFCB-320809E74F26}">
      <dgm:prSet phldrT="[Текст]"/>
      <dgm:spPr/>
      <dgm:t>
        <a:bodyPr/>
        <a:lstStyle/>
        <a:p>
          <a:r>
            <a:rPr lang="ru-RU" dirty="0" err="1" smtClean="0"/>
            <a:t>Аксакальство</a:t>
          </a:r>
          <a:endParaRPr lang="ru-RU" dirty="0"/>
        </a:p>
      </dgm:t>
    </dgm:pt>
    <dgm:pt modelId="{1E3CDB0F-086C-4C4F-BEC2-9AF45D18D124}" type="parTrans" cxnId="{BE797AC9-3FF7-46E5-806B-2092CFAC39FF}">
      <dgm:prSet/>
      <dgm:spPr/>
      <dgm:t>
        <a:bodyPr/>
        <a:lstStyle/>
        <a:p>
          <a:endParaRPr lang="ru-RU"/>
        </a:p>
      </dgm:t>
    </dgm:pt>
    <dgm:pt modelId="{ED89D5F5-CCAD-46D8-A693-90F9F5AF9CCE}" type="sibTrans" cxnId="{BE797AC9-3FF7-46E5-806B-2092CFAC39FF}">
      <dgm:prSet/>
      <dgm:spPr/>
      <dgm:t>
        <a:bodyPr/>
        <a:lstStyle/>
        <a:p>
          <a:endParaRPr lang="ru-RU"/>
        </a:p>
      </dgm:t>
    </dgm:pt>
    <dgm:pt modelId="{1CD57F4F-7B39-430E-BCD0-0A68C684A0DE}">
      <dgm:prSet phldrT="[Текст]"/>
      <dgm:spPr/>
      <dgm:t>
        <a:bodyPr/>
        <a:lstStyle/>
        <a:p>
          <a:r>
            <a:rPr lang="ru-RU" dirty="0" smtClean="0"/>
            <a:t>1000-2000 юрт</a:t>
          </a:r>
          <a:endParaRPr lang="ru-RU" dirty="0"/>
        </a:p>
      </dgm:t>
    </dgm:pt>
    <dgm:pt modelId="{015C9868-16E6-46A7-BC54-DFD16C822923}" type="parTrans" cxnId="{C22E0BF2-BE28-4047-AF08-5C4F815D9AF6}">
      <dgm:prSet/>
      <dgm:spPr/>
      <dgm:t>
        <a:bodyPr/>
        <a:lstStyle/>
        <a:p>
          <a:endParaRPr lang="ru-RU"/>
        </a:p>
      </dgm:t>
    </dgm:pt>
    <dgm:pt modelId="{109C07AD-8C1F-422B-83B8-551A109712BF}" type="sibTrans" cxnId="{C22E0BF2-BE28-4047-AF08-5C4F815D9AF6}">
      <dgm:prSet/>
      <dgm:spPr/>
      <dgm:t>
        <a:bodyPr/>
        <a:lstStyle/>
        <a:p>
          <a:endParaRPr lang="ru-RU"/>
        </a:p>
      </dgm:t>
    </dgm:pt>
    <dgm:pt modelId="{06A01444-732B-4099-9076-86C3C94C1EF8}">
      <dgm:prSet phldrT="[Текст]"/>
      <dgm:spPr/>
      <dgm:t>
        <a:bodyPr/>
        <a:lstStyle/>
        <a:p>
          <a:r>
            <a:rPr lang="ru-RU" dirty="0" smtClean="0"/>
            <a:t>Аул</a:t>
          </a:r>
          <a:endParaRPr lang="ru-RU" dirty="0"/>
        </a:p>
      </dgm:t>
    </dgm:pt>
    <dgm:pt modelId="{F96368B2-A736-45B7-9F47-56A91D1CAF60}" type="parTrans" cxnId="{CCE6D990-9361-495A-835B-9256751868A5}">
      <dgm:prSet/>
      <dgm:spPr/>
      <dgm:t>
        <a:bodyPr/>
        <a:lstStyle/>
        <a:p>
          <a:endParaRPr lang="ru-RU"/>
        </a:p>
      </dgm:t>
    </dgm:pt>
    <dgm:pt modelId="{0ED8220D-9B72-4CC5-8043-74D4503E613B}" type="sibTrans" cxnId="{CCE6D990-9361-495A-835B-9256751868A5}">
      <dgm:prSet/>
      <dgm:spPr/>
      <dgm:t>
        <a:bodyPr/>
        <a:lstStyle/>
        <a:p>
          <a:endParaRPr lang="ru-RU"/>
        </a:p>
      </dgm:t>
    </dgm:pt>
    <dgm:pt modelId="{60D00980-B575-40D6-91A4-88366B4F44AD}">
      <dgm:prSet phldrT="[Текст]"/>
      <dgm:spPr/>
      <dgm:t>
        <a:bodyPr/>
        <a:lstStyle/>
        <a:p>
          <a:r>
            <a:rPr lang="ru-RU" dirty="0" smtClean="0"/>
            <a:t>100-200 дворов</a:t>
          </a:r>
          <a:endParaRPr lang="ru-RU" dirty="0"/>
        </a:p>
      </dgm:t>
    </dgm:pt>
    <dgm:pt modelId="{C413DE87-9A6D-4697-9C9B-53ADA03A13EA}" type="parTrans" cxnId="{1EA1BE8A-023C-4BE3-8699-C402FEFBB0F1}">
      <dgm:prSet/>
      <dgm:spPr/>
      <dgm:t>
        <a:bodyPr/>
        <a:lstStyle/>
        <a:p>
          <a:endParaRPr lang="ru-RU"/>
        </a:p>
      </dgm:t>
    </dgm:pt>
    <dgm:pt modelId="{AD7ACD13-4267-4DDB-8572-DA94D88DEA8A}" type="sibTrans" cxnId="{1EA1BE8A-023C-4BE3-8699-C402FEFBB0F1}">
      <dgm:prSet/>
      <dgm:spPr/>
      <dgm:t>
        <a:bodyPr/>
        <a:lstStyle/>
        <a:p>
          <a:endParaRPr lang="ru-RU"/>
        </a:p>
      </dgm:t>
    </dgm:pt>
    <dgm:pt modelId="{7150E5B7-866A-4650-BB44-026B43DACE87}">
      <dgm:prSet phldrT="[Текст]"/>
      <dgm:spPr/>
      <dgm:t>
        <a:bodyPr/>
        <a:lstStyle/>
        <a:p>
          <a:r>
            <a:rPr lang="ru-RU" dirty="0" smtClean="0"/>
            <a:t>Волость</a:t>
          </a:r>
          <a:endParaRPr lang="ru-RU" dirty="0"/>
        </a:p>
      </dgm:t>
    </dgm:pt>
    <dgm:pt modelId="{5FC2CC3F-1F55-45B7-8C4C-6148B873C8A6}" type="parTrans" cxnId="{052501B7-BF84-4FAA-B7F9-A83C886CDFD4}">
      <dgm:prSet/>
      <dgm:spPr/>
      <dgm:t>
        <a:bodyPr/>
        <a:lstStyle/>
        <a:p>
          <a:endParaRPr lang="ru-RU"/>
        </a:p>
      </dgm:t>
    </dgm:pt>
    <dgm:pt modelId="{3A05864B-7981-4419-B598-40B666F9FBCF}" type="sibTrans" cxnId="{052501B7-BF84-4FAA-B7F9-A83C886CDFD4}">
      <dgm:prSet/>
      <dgm:spPr/>
      <dgm:t>
        <a:bodyPr/>
        <a:lstStyle/>
        <a:p>
          <a:endParaRPr lang="ru-RU"/>
        </a:p>
      </dgm:t>
    </dgm:pt>
    <dgm:pt modelId="{E12D2F8A-10F6-46E4-8FA6-E36E4EA7CBEF}">
      <dgm:prSet phldrT="[Текст]"/>
      <dgm:spPr/>
      <dgm:t>
        <a:bodyPr/>
        <a:lstStyle/>
        <a:p>
          <a:r>
            <a:rPr lang="ru-RU" dirty="0" smtClean="0"/>
            <a:t>100-200 юрт</a:t>
          </a:r>
          <a:endParaRPr lang="ru-RU" dirty="0"/>
        </a:p>
      </dgm:t>
    </dgm:pt>
    <dgm:pt modelId="{75A7F4C6-2DB1-4474-B69A-917FB0DC7C21}" type="parTrans" cxnId="{6AC86746-FF13-4C7D-A28D-63FEB313753E}">
      <dgm:prSet/>
      <dgm:spPr/>
      <dgm:t>
        <a:bodyPr/>
        <a:lstStyle/>
        <a:p>
          <a:endParaRPr lang="ru-RU"/>
        </a:p>
      </dgm:t>
    </dgm:pt>
    <dgm:pt modelId="{B00DCF71-A672-4984-A38B-F82968ABB907}" type="sibTrans" cxnId="{6AC86746-FF13-4C7D-A28D-63FEB313753E}">
      <dgm:prSet/>
      <dgm:spPr/>
      <dgm:t>
        <a:bodyPr/>
        <a:lstStyle/>
        <a:p>
          <a:endParaRPr lang="ru-RU"/>
        </a:p>
      </dgm:t>
    </dgm:pt>
    <dgm:pt modelId="{8BFF4352-1B68-423E-AE8C-4A0AA0D60150}" type="pres">
      <dgm:prSet presAssocID="{9CEECCD0-4CC3-40A0-8034-2BF24890A8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CC2F0A-B95C-45B3-B9BC-10F046F5B617}" type="pres">
      <dgm:prSet presAssocID="{101795D0-75D3-4DCA-AFCB-320809E74F26}" presName="linNode" presStyleCnt="0"/>
      <dgm:spPr/>
    </dgm:pt>
    <dgm:pt modelId="{6D90575C-5BE2-4B0B-8E57-9A5C7A44C316}" type="pres">
      <dgm:prSet presAssocID="{101795D0-75D3-4DCA-AFCB-320809E74F2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7A7AC-8D0F-4763-8E10-5CE48AE3065D}" type="pres">
      <dgm:prSet presAssocID="{101795D0-75D3-4DCA-AFCB-320809E74F2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E32A5-8531-4E9B-8757-450A330821F8}" type="pres">
      <dgm:prSet presAssocID="{ED89D5F5-CCAD-46D8-A693-90F9F5AF9CCE}" presName="sp" presStyleCnt="0"/>
      <dgm:spPr/>
    </dgm:pt>
    <dgm:pt modelId="{D2CC3AC1-90A7-4FB8-A3A4-6FF85D996EE1}" type="pres">
      <dgm:prSet presAssocID="{06A01444-732B-4099-9076-86C3C94C1EF8}" presName="linNode" presStyleCnt="0"/>
      <dgm:spPr/>
    </dgm:pt>
    <dgm:pt modelId="{08F6EF87-F5C7-42E8-9F7F-35E9DBF11A1A}" type="pres">
      <dgm:prSet presAssocID="{06A01444-732B-4099-9076-86C3C94C1EF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A3C2B-FCD0-46FE-8468-6AE5D8C161FE}" type="pres">
      <dgm:prSet presAssocID="{06A01444-732B-4099-9076-86C3C94C1EF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20B74-7B91-40D3-8E43-F865F26016D4}" type="pres">
      <dgm:prSet presAssocID="{0ED8220D-9B72-4CC5-8043-74D4503E613B}" presName="sp" presStyleCnt="0"/>
      <dgm:spPr/>
    </dgm:pt>
    <dgm:pt modelId="{FC93352E-0497-42BA-85B9-EC39DDF0EE11}" type="pres">
      <dgm:prSet presAssocID="{7150E5B7-866A-4650-BB44-026B43DACE87}" presName="linNode" presStyleCnt="0"/>
      <dgm:spPr/>
    </dgm:pt>
    <dgm:pt modelId="{1D2D48EA-955C-4802-A189-60AAC02EDE09}" type="pres">
      <dgm:prSet presAssocID="{7150E5B7-866A-4650-BB44-026B43DACE8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7832A-3471-4806-8804-A0D7425BF77D}" type="pres">
      <dgm:prSet presAssocID="{7150E5B7-866A-4650-BB44-026B43DACE8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90ECD2-7DBC-4CEB-9696-761257052F5A}" type="presOf" srcId="{E12D2F8A-10F6-46E4-8FA6-E36E4EA7CBEF}" destId="{9AB7832A-3471-4806-8804-A0D7425BF77D}" srcOrd="0" destOrd="0" presId="urn:microsoft.com/office/officeart/2005/8/layout/vList5"/>
    <dgm:cxn modelId="{052501B7-BF84-4FAA-B7F9-A83C886CDFD4}" srcId="{9CEECCD0-4CC3-40A0-8034-2BF24890A856}" destId="{7150E5B7-866A-4650-BB44-026B43DACE87}" srcOrd="2" destOrd="0" parTransId="{5FC2CC3F-1F55-45B7-8C4C-6148B873C8A6}" sibTransId="{3A05864B-7981-4419-B598-40B666F9FBCF}"/>
    <dgm:cxn modelId="{F85D6544-4722-4186-B140-2F4EA52B6680}" type="presOf" srcId="{7150E5B7-866A-4650-BB44-026B43DACE87}" destId="{1D2D48EA-955C-4802-A189-60AAC02EDE09}" srcOrd="0" destOrd="0" presId="urn:microsoft.com/office/officeart/2005/8/layout/vList5"/>
    <dgm:cxn modelId="{AA0A7BDA-6F35-4377-9AA2-D29B25162FF9}" type="presOf" srcId="{1CD57F4F-7B39-430E-BCD0-0A68C684A0DE}" destId="{2897A7AC-8D0F-4763-8E10-5CE48AE3065D}" srcOrd="0" destOrd="0" presId="urn:microsoft.com/office/officeart/2005/8/layout/vList5"/>
    <dgm:cxn modelId="{4CF99792-902E-4B79-97A8-E64ABAFED444}" type="presOf" srcId="{06A01444-732B-4099-9076-86C3C94C1EF8}" destId="{08F6EF87-F5C7-42E8-9F7F-35E9DBF11A1A}" srcOrd="0" destOrd="0" presId="urn:microsoft.com/office/officeart/2005/8/layout/vList5"/>
    <dgm:cxn modelId="{2861C73D-481C-48D3-B022-F7B55B51BB2A}" type="presOf" srcId="{9CEECCD0-4CC3-40A0-8034-2BF24890A856}" destId="{8BFF4352-1B68-423E-AE8C-4A0AA0D60150}" srcOrd="0" destOrd="0" presId="urn:microsoft.com/office/officeart/2005/8/layout/vList5"/>
    <dgm:cxn modelId="{CCE6D990-9361-495A-835B-9256751868A5}" srcId="{9CEECCD0-4CC3-40A0-8034-2BF24890A856}" destId="{06A01444-732B-4099-9076-86C3C94C1EF8}" srcOrd="1" destOrd="0" parTransId="{F96368B2-A736-45B7-9F47-56A91D1CAF60}" sibTransId="{0ED8220D-9B72-4CC5-8043-74D4503E613B}"/>
    <dgm:cxn modelId="{6AC86746-FF13-4C7D-A28D-63FEB313753E}" srcId="{7150E5B7-866A-4650-BB44-026B43DACE87}" destId="{E12D2F8A-10F6-46E4-8FA6-E36E4EA7CBEF}" srcOrd="0" destOrd="0" parTransId="{75A7F4C6-2DB1-4474-B69A-917FB0DC7C21}" sibTransId="{B00DCF71-A672-4984-A38B-F82968ABB907}"/>
    <dgm:cxn modelId="{C22E0BF2-BE28-4047-AF08-5C4F815D9AF6}" srcId="{101795D0-75D3-4DCA-AFCB-320809E74F26}" destId="{1CD57F4F-7B39-430E-BCD0-0A68C684A0DE}" srcOrd="0" destOrd="0" parTransId="{015C9868-16E6-46A7-BC54-DFD16C822923}" sibTransId="{109C07AD-8C1F-422B-83B8-551A109712BF}"/>
    <dgm:cxn modelId="{BE797AC9-3FF7-46E5-806B-2092CFAC39FF}" srcId="{9CEECCD0-4CC3-40A0-8034-2BF24890A856}" destId="{101795D0-75D3-4DCA-AFCB-320809E74F26}" srcOrd="0" destOrd="0" parTransId="{1E3CDB0F-086C-4C4F-BEC2-9AF45D18D124}" sibTransId="{ED89D5F5-CCAD-46D8-A693-90F9F5AF9CCE}"/>
    <dgm:cxn modelId="{4ECB7A6D-1B3A-4704-8709-56F755F949C0}" type="presOf" srcId="{60D00980-B575-40D6-91A4-88366B4F44AD}" destId="{146A3C2B-FCD0-46FE-8468-6AE5D8C161FE}" srcOrd="0" destOrd="0" presId="urn:microsoft.com/office/officeart/2005/8/layout/vList5"/>
    <dgm:cxn modelId="{1EA1BE8A-023C-4BE3-8699-C402FEFBB0F1}" srcId="{06A01444-732B-4099-9076-86C3C94C1EF8}" destId="{60D00980-B575-40D6-91A4-88366B4F44AD}" srcOrd="0" destOrd="0" parTransId="{C413DE87-9A6D-4697-9C9B-53ADA03A13EA}" sibTransId="{AD7ACD13-4267-4DDB-8572-DA94D88DEA8A}"/>
    <dgm:cxn modelId="{422CAA0B-E439-4A54-8C36-F1B0794F1D82}" type="presOf" srcId="{101795D0-75D3-4DCA-AFCB-320809E74F26}" destId="{6D90575C-5BE2-4B0B-8E57-9A5C7A44C316}" srcOrd="0" destOrd="0" presId="urn:microsoft.com/office/officeart/2005/8/layout/vList5"/>
    <dgm:cxn modelId="{94DFB8B0-F93A-4300-8A89-C2F0D5964D58}" type="presParOf" srcId="{8BFF4352-1B68-423E-AE8C-4A0AA0D60150}" destId="{A3CC2F0A-B95C-45B3-B9BC-10F046F5B617}" srcOrd="0" destOrd="0" presId="urn:microsoft.com/office/officeart/2005/8/layout/vList5"/>
    <dgm:cxn modelId="{1E45E40A-B59B-43B0-AB0E-4A2507CC8DA1}" type="presParOf" srcId="{A3CC2F0A-B95C-45B3-B9BC-10F046F5B617}" destId="{6D90575C-5BE2-4B0B-8E57-9A5C7A44C316}" srcOrd="0" destOrd="0" presId="urn:microsoft.com/office/officeart/2005/8/layout/vList5"/>
    <dgm:cxn modelId="{7962926E-BA75-49F6-B966-FB66473DE081}" type="presParOf" srcId="{A3CC2F0A-B95C-45B3-B9BC-10F046F5B617}" destId="{2897A7AC-8D0F-4763-8E10-5CE48AE3065D}" srcOrd="1" destOrd="0" presId="urn:microsoft.com/office/officeart/2005/8/layout/vList5"/>
    <dgm:cxn modelId="{57979C9A-293B-42F8-B3CA-8FF6218E4F94}" type="presParOf" srcId="{8BFF4352-1B68-423E-AE8C-4A0AA0D60150}" destId="{6D6E32A5-8531-4E9B-8757-450A330821F8}" srcOrd="1" destOrd="0" presId="urn:microsoft.com/office/officeart/2005/8/layout/vList5"/>
    <dgm:cxn modelId="{CAD02FB9-056E-4DDD-AFF3-AE254D949B46}" type="presParOf" srcId="{8BFF4352-1B68-423E-AE8C-4A0AA0D60150}" destId="{D2CC3AC1-90A7-4FB8-A3A4-6FF85D996EE1}" srcOrd="2" destOrd="0" presId="urn:microsoft.com/office/officeart/2005/8/layout/vList5"/>
    <dgm:cxn modelId="{49AFEE67-E0BB-4F61-9582-875E87FE5412}" type="presParOf" srcId="{D2CC3AC1-90A7-4FB8-A3A4-6FF85D996EE1}" destId="{08F6EF87-F5C7-42E8-9F7F-35E9DBF11A1A}" srcOrd="0" destOrd="0" presId="urn:microsoft.com/office/officeart/2005/8/layout/vList5"/>
    <dgm:cxn modelId="{B2C3FE23-33CA-4E30-9B7F-607718514A52}" type="presParOf" srcId="{D2CC3AC1-90A7-4FB8-A3A4-6FF85D996EE1}" destId="{146A3C2B-FCD0-46FE-8468-6AE5D8C161FE}" srcOrd="1" destOrd="0" presId="urn:microsoft.com/office/officeart/2005/8/layout/vList5"/>
    <dgm:cxn modelId="{B03C3B44-5F5B-461D-89EE-1F52D82E97B6}" type="presParOf" srcId="{8BFF4352-1B68-423E-AE8C-4A0AA0D60150}" destId="{46D20B74-7B91-40D3-8E43-F865F26016D4}" srcOrd="3" destOrd="0" presId="urn:microsoft.com/office/officeart/2005/8/layout/vList5"/>
    <dgm:cxn modelId="{591D58F8-2076-4CE4-A31C-3D12058A1DD8}" type="presParOf" srcId="{8BFF4352-1B68-423E-AE8C-4A0AA0D60150}" destId="{FC93352E-0497-42BA-85B9-EC39DDF0EE11}" srcOrd="4" destOrd="0" presId="urn:microsoft.com/office/officeart/2005/8/layout/vList5"/>
    <dgm:cxn modelId="{E41DEA0F-8F22-490B-A314-6D34A61835FF}" type="presParOf" srcId="{FC93352E-0497-42BA-85B9-EC39DDF0EE11}" destId="{1D2D48EA-955C-4802-A189-60AAC02EDE09}" srcOrd="0" destOrd="0" presId="urn:microsoft.com/office/officeart/2005/8/layout/vList5"/>
    <dgm:cxn modelId="{798D9003-EA2B-4C30-A509-95DC3007C46D}" type="presParOf" srcId="{FC93352E-0497-42BA-85B9-EC39DDF0EE11}" destId="{9AB7832A-3471-4806-8804-A0D7425BF77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EECCD0-4CC3-40A0-8034-2BF24890A856}" type="doc">
      <dgm:prSet loTypeId="urn:microsoft.com/office/officeart/2005/8/layout/vList5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01795D0-75D3-4DCA-AFCB-320809E74F26}">
      <dgm:prSet phldrT="[Текст]"/>
      <dgm:spPr/>
      <dgm:t>
        <a:bodyPr/>
        <a:lstStyle/>
        <a:p>
          <a:r>
            <a:rPr lang="ru-RU" dirty="0" err="1" smtClean="0"/>
            <a:t>Аксакальство</a:t>
          </a:r>
          <a:endParaRPr lang="ru-RU" dirty="0"/>
        </a:p>
      </dgm:t>
    </dgm:pt>
    <dgm:pt modelId="{1E3CDB0F-086C-4C4F-BEC2-9AF45D18D124}" type="parTrans" cxnId="{BE797AC9-3FF7-46E5-806B-2092CFAC39FF}">
      <dgm:prSet/>
      <dgm:spPr/>
      <dgm:t>
        <a:bodyPr/>
        <a:lstStyle/>
        <a:p>
          <a:endParaRPr lang="ru-RU"/>
        </a:p>
      </dgm:t>
    </dgm:pt>
    <dgm:pt modelId="{ED89D5F5-CCAD-46D8-A693-90F9F5AF9CCE}" type="sibTrans" cxnId="{BE797AC9-3FF7-46E5-806B-2092CFAC39FF}">
      <dgm:prSet/>
      <dgm:spPr/>
      <dgm:t>
        <a:bodyPr/>
        <a:lstStyle/>
        <a:p>
          <a:endParaRPr lang="ru-RU"/>
        </a:p>
      </dgm:t>
    </dgm:pt>
    <dgm:pt modelId="{1CD57F4F-7B39-430E-BCD0-0A68C684A0DE}">
      <dgm:prSet phldrT="[Текст]"/>
      <dgm:spPr/>
      <dgm:t>
        <a:bodyPr/>
        <a:lstStyle/>
        <a:p>
          <a:r>
            <a:rPr lang="ru-RU" dirty="0" smtClean="0"/>
            <a:t>100-200 дворов</a:t>
          </a:r>
          <a:endParaRPr lang="ru-RU" dirty="0"/>
        </a:p>
      </dgm:t>
    </dgm:pt>
    <dgm:pt modelId="{015C9868-16E6-46A7-BC54-DFD16C822923}" type="parTrans" cxnId="{C22E0BF2-BE28-4047-AF08-5C4F815D9AF6}">
      <dgm:prSet/>
      <dgm:spPr/>
      <dgm:t>
        <a:bodyPr/>
        <a:lstStyle/>
        <a:p>
          <a:endParaRPr lang="ru-RU"/>
        </a:p>
      </dgm:t>
    </dgm:pt>
    <dgm:pt modelId="{109C07AD-8C1F-422B-83B8-551A109712BF}" type="sibTrans" cxnId="{C22E0BF2-BE28-4047-AF08-5C4F815D9AF6}">
      <dgm:prSet/>
      <dgm:spPr/>
      <dgm:t>
        <a:bodyPr/>
        <a:lstStyle/>
        <a:p>
          <a:endParaRPr lang="ru-RU"/>
        </a:p>
      </dgm:t>
    </dgm:pt>
    <dgm:pt modelId="{06A01444-732B-4099-9076-86C3C94C1EF8}">
      <dgm:prSet phldrT="[Текст]"/>
      <dgm:spPr/>
      <dgm:t>
        <a:bodyPr/>
        <a:lstStyle/>
        <a:p>
          <a:r>
            <a:rPr lang="ru-RU" dirty="0" smtClean="0"/>
            <a:t>Аул</a:t>
          </a:r>
          <a:endParaRPr lang="ru-RU" dirty="0"/>
        </a:p>
      </dgm:t>
    </dgm:pt>
    <dgm:pt modelId="{F96368B2-A736-45B7-9F47-56A91D1CAF60}" type="parTrans" cxnId="{CCE6D990-9361-495A-835B-9256751868A5}">
      <dgm:prSet/>
      <dgm:spPr/>
      <dgm:t>
        <a:bodyPr/>
        <a:lstStyle/>
        <a:p>
          <a:endParaRPr lang="ru-RU"/>
        </a:p>
      </dgm:t>
    </dgm:pt>
    <dgm:pt modelId="{0ED8220D-9B72-4CC5-8043-74D4503E613B}" type="sibTrans" cxnId="{CCE6D990-9361-495A-835B-9256751868A5}">
      <dgm:prSet/>
      <dgm:spPr/>
      <dgm:t>
        <a:bodyPr/>
        <a:lstStyle/>
        <a:p>
          <a:endParaRPr lang="ru-RU"/>
        </a:p>
      </dgm:t>
    </dgm:pt>
    <dgm:pt modelId="{60D00980-B575-40D6-91A4-88366B4F44AD}">
      <dgm:prSet phldrT="[Текст]"/>
      <dgm:spPr/>
      <dgm:t>
        <a:bodyPr/>
        <a:lstStyle/>
        <a:p>
          <a:r>
            <a:rPr lang="ru-RU" dirty="0" smtClean="0"/>
            <a:t>100-200 юрт</a:t>
          </a:r>
          <a:endParaRPr lang="ru-RU" dirty="0"/>
        </a:p>
      </dgm:t>
    </dgm:pt>
    <dgm:pt modelId="{C413DE87-9A6D-4697-9C9B-53ADA03A13EA}" type="parTrans" cxnId="{1EA1BE8A-023C-4BE3-8699-C402FEFBB0F1}">
      <dgm:prSet/>
      <dgm:spPr/>
      <dgm:t>
        <a:bodyPr/>
        <a:lstStyle/>
        <a:p>
          <a:endParaRPr lang="ru-RU"/>
        </a:p>
      </dgm:t>
    </dgm:pt>
    <dgm:pt modelId="{AD7ACD13-4267-4DDB-8572-DA94D88DEA8A}" type="sibTrans" cxnId="{1EA1BE8A-023C-4BE3-8699-C402FEFBB0F1}">
      <dgm:prSet/>
      <dgm:spPr/>
      <dgm:t>
        <a:bodyPr/>
        <a:lstStyle/>
        <a:p>
          <a:endParaRPr lang="ru-RU"/>
        </a:p>
      </dgm:t>
    </dgm:pt>
    <dgm:pt modelId="{7150E5B7-866A-4650-BB44-026B43DACE87}">
      <dgm:prSet phldrT="[Текст]"/>
      <dgm:spPr/>
      <dgm:t>
        <a:bodyPr/>
        <a:lstStyle/>
        <a:p>
          <a:r>
            <a:rPr lang="ru-RU" dirty="0" smtClean="0"/>
            <a:t>Волость</a:t>
          </a:r>
          <a:endParaRPr lang="ru-RU" dirty="0"/>
        </a:p>
      </dgm:t>
    </dgm:pt>
    <dgm:pt modelId="{5FC2CC3F-1F55-45B7-8C4C-6148B873C8A6}" type="parTrans" cxnId="{052501B7-BF84-4FAA-B7F9-A83C886CDFD4}">
      <dgm:prSet/>
      <dgm:spPr/>
      <dgm:t>
        <a:bodyPr/>
        <a:lstStyle/>
        <a:p>
          <a:endParaRPr lang="ru-RU"/>
        </a:p>
      </dgm:t>
    </dgm:pt>
    <dgm:pt modelId="{3A05864B-7981-4419-B598-40B666F9FBCF}" type="sibTrans" cxnId="{052501B7-BF84-4FAA-B7F9-A83C886CDFD4}">
      <dgm:prSet/>
      <dgm:spPr/>
      <dgm:t>
        <a:bodyPr/>
        <a:lstStyle/>
        <a:p>
          <a:endParaRPr lang="ru-RU"/>
        </a:p>
      </dgm:t>
    </dgm:pt>
    <dgm:pt modelId="{E12D2F8A-10F6-46E4-8FA6-E36E4EA7CBEF}">
      <dgm:prSet phldrT="[Текст]"/>
      <dgm:spPr/>
      <dgm:t>
        <a:bodyPr/>
        <a:lstStyle/>
        <a:p>
          <a:r>
            <a:rPr lang="ru-RU" dirty="0" smtClean="0"/>
            <a:t>1000-2000 юрт</a:t>
          </a:r>
          <a:endParaRPr lang="ru-RU" dirty="0"/>
        </a:p>
      </dgm:t>
    </dgm:pt>
    <dgm:pt modelId="{75A7F4C6-2DB1-4474-B69A-917FB0DC7C21}" type="parTrans" cxnId="{6AC86746-FF13-4C7D-A28D-63FEB313753E}">
      <dgm:prSet/>
      <dgm:spPr/>
      <dgm:t>
        <a:bodyPr/>
        <a:lstStyle/>
        <a:p>
          <a:endParaRPr lang="ru-RU"/>
        </a:p>
      </dgm:t>
    </dgm:pt>
    <dgm:pt modelId="{B00DCF71-A672-4984-A38B-F82968ABB907}" type="sibTrans" cxnId="{6AC86746-FF13-4C7D-A28D-63FEB313753E}">
      <dgm:prSet/>
      <dgm:spPr/>
      <dgm:t>
        <a:bodyPr/>
        <a:lstStyle/>
        <a:p>
          <a:endParaRPr lang="ru-RU"/>
        </a:p>
      </dgm:t>
    </dgm:pt>
    <dgm:pt modelId="{8BFF4352-1B68-423E-AE8C-4A0AA0D60150}" type="pres">
      <dgm:prSet presAssocID="{9CEECCD0-4CC3-40A0-8034-2BF24890A8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CC2F0A-B95C-45B3-B9BC-10F046F5B617}" type="pres">
      <dgm:prSet presAssocID="{101795D0-75D3-4DCA-AFCB-320809E74F26}" presName="linNode" presStyleCnt="0"/>
      <dgm:spPr/>
    </dgm:pt>
    <dgm:pt modelId="{6D90575C-5BE2-4B0B-8E57-9A5C7A44C316}" type="pres">
      <dgm:prSet presAssocID="{101795D0-75D3-4DCA-AFCB-320809E74F2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7A7AC-8D0F-4763-8E10-5CE48AE3065D}" type="pres">
      <dgm:prSet presAssocID="{101795D0-75D3-4DCA-AFCB-320809E74F2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E32A5-8531-4E9B-8757-450A330821F8}" type="pres">
      <dgm:prSet presAssocID="{ED89D5F5-CCAD-46D8-A693-90F9F5AF9CCE}" presName="sp" presStyleCnt="0"/>
      <dgm:spPr/>
    </dgm:pt>
    <dgm:pt modelId="{D2CC3AC1-90A7-4FB8-A3A4-6FF85D996EE1}" type="pres">
      <dgm:prSet presAssocID="{06A01444-732B-4099-9076-86C3C94C1EF8}" presName="linNode" presStyleCnt="0"/>
      <dgm:spPr/>
    </dgm:pt>
    <dgm:pt modelId="{08F6EF87-F5C7-42E8-9F7F-35E9DBF11A1A}" type="pres">
      <dgm:prSet presAssocID="{06A01444-732B-4099-9076-86C3C94C1EF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A3C2B-FCD0-46FE-8468-6AE5D8C161FE}" type="pres">
      <dgm:prSet presAssocID="{06A01444-732B-4099-9076-86C3C94C1EF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20B74-7B91-40D3-8E43-F865F26016D4}" type="pres">
      <dgm:prSet presAssocID="{0ED8220D-9B72-4CC5-8043-74D4503E613B}" presName="sp" presStyleCnt="0"/>
      <dgm:spPr/>
    </dgm:pt>
    <dgm:pt modelId="{FC93352E-0497-42BA-85B9-EC39DDF0EE11}" type="pres">
      <dgm:prSet presAssocID="{7150E5B7-866A-4650-BB44-026B43DACE87}" presName="linNode" presStyleCnt="0"/>
      <dgm:spPr/>
    </dgm:pt>
    <dgm:pt modelId="{1D2D48EA-955C-4802-A189-60AAC02EDE09}" type="pres">
      <dgm:prSet presAssocID="{7150E5B7-866A-4650-BB44-026B43DACE8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7832A-3471-4806-8804-A0D7425BF77D}" type="pres">
      <dgm:prSet presAssocID="{7150E5B7-866A-4650-BB44-026B43DACE8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90ECD2-7DBC-4CEB-9696-761257052F5A}" type="presOf" srcId="{E12D2F8A-10F6-46E4-8FA6-E36E4EA7CBEF}" destId="{9AB7832A-3471-4806-8804-A0D7425BF77D}" srcOrd="0" destOrd="0" presId="urn:microsoft.com/office/officeart/2005/8/layout/vList5"/>
    <dgm:cxn modelId="{052501B7-BF84-4FAA-B7F9-A83C886CDFD4}" srcId="{9CEECCD0-4CC3-40A0-8034-2BF24890A856}" destId="{7150E5B7-866A-4650-BB44-026B43DACE87}" srcOrd="2" destOrd="0" parTransId="{5FC2CC3F-1F55-45B7-8C4C-6148B873C8A6}" sibTransId="{3A05864B-7981-4419-B598-40B666F9FBCF}"/>
    <dgm:cxn modelId="{F85D6544-4722-4186-B140-2F4EA52B6680}" type="presOf" srcId="{7150E5B7-866A-4650-BB44-026B43DACE87}" destId="{1D2D48EA-955C-4802-A189-60AAC02EDE09}" srcOrd="0" destOrd="0" presId="urn:microsoft.com/office/officeart/2005/8/layout/vList5"/>
    <dgm:cxn modelId="{AA0A7BDA-6F35-4377-9AA2-D29B25162FF9}" type="presOf" srcId="{1CD57F4F-7B39-430E-BCD0-0A68C684A0DE}" destId="{2897A7AC-8D0F-4763-8E10-5CE48AE3065D}" srcOrd="0" destOrd="0" presId="urn:microsoft.com/office/officeart/2005/8/layout/vList5"/>
    <dgm:cxn modelId="{4CF99792-902E-4B79-97A8-E64ABAFED444}" type="presOf" srcId="{06A01444-732B-4099-9076-86C3C94C1EF8}" destId="{08F6EF87-F5C7-42E8-9F7F-35E9DBF11A1A}" srcOrd="0" destOrd="0" presId="urn:microsoft.com/office/officeart/2005/8/layout/vList5"/>
    <dgm:cxn modelId="{2861C73D-481C-48D3-B022-F7B55B51BB2A}" type="presOf" srcId="{9CEECCD0-4CC3-40A0-8034-2BF24890A856}" destId="{8BFF4352-1B68-423E-AE8C-4A0AA0D60150}" srcOrd="0" destOrd="0" presId="urn:microsoft.com/office/officeart/2005/8/layout/vList5"/>
    <dgm:cxn modelId="{CCE6D990-9361-495A-835B-9256751868A5}" srcId="{9CEECCD0-4CC3-40A0-8034-2BF24890A856}" destId="{06A01444-732B-4099-9076-86C3C94C1EF8}" srcOrd="1" destOrd="0" parTransId="{F96368B2-A736-45B7-9F47-56A91D1CAF60}" sibTransId="{0ED8220D-9B72-4CC5-8043-74D4503E613B}"/>
    <dgm:cxn modelId="{6AC86746-FF13-4C7D-A28D-63FEB313753E}" srcId="{7150E5B7-866A-4650-BB44-026B43DACE87}" destId="{E12D2F8A-10F6-46E4-8FA6-E36E4EA7CBEF}" srcOrd="0" destOrd="0" parTransId="{75A7F4C6-2DB1-4474-B69A-917FB0DC7C21}" sibTransId="{B00DCF71-A672-4984-A38B-F82968ABB907}"/>
    <dgm:cxn modelId="{C22E0BF2-BE28-4047-AF08-5C4F815D9AF6}" srcId="{101795D0-75D3-4DCA-AFCB-320809E74F26}" destId="{1CD57F4F-7B39-430E-BCD0-0A68C684A0DE}" srcOrd="0" destOrd="0" parTransId="{015C9868-16E6-46A7-BC54-DFD16C822923}" sibTransId="{109C07AD-8C1F-422B-83B8-551A109712BF}"/>
    <dgm:cxn modelId="{BE797AC9-3FF7-46E5-806B-2092CFAC39FF}" srcId="{9CEECCD0-4CC3-40A0-8034-2BF24890A856}" destId="{101795D0-75D3-4DCA-AFCB-320809E74F26}" srcOrd="0" destOrd="0" parTransId="{1E3CDB0F-086C-4C4F-BEC2-9AF45D18D124}" sibTransId="{ED89D5F5-CCAD-46D8-A693-90F9F5AF9CCE}"/>
    <dgm:cxn modelId="{4ECB7A6D-1B3A-4704-8709-56F755F949C0}" type="presOf" srcId="{60D00980-B575-40D6-91A4-88366B4F44AD}" destId="{146A3C2B-FCD0-46FE-8468-6AE5D8C161FE}" srcOrd="0" destOrd="0" presId="urn:microsoft.com/office/officeart/2005/8/layout/vList5"/>
    <dgm:cxn modelId="{1EA1BE8A-023C-4BE3-8699-C402FEFBB0F1}" srcId="{06A01444-732B-4099-9076-86C3C94C1EF8}" destId="{60D00980-B575-40D6-91A4-88366B4F44AD}" srcOrd="0" destOrd="0" parTransId="{C413DE87-9A6D-4697-9C9B-53ADA03A13EA}" sibTransId="{AD7ACD13-4267-4DDB-8572-DA94D88DEA8A}"/>
    <dgm:cxn modelId="{422CAA0B-E439-4A54-8C36-F1B0794F1D82}" type="presOf" srcId="{101795D0-75D3-4DCA-AFCB-320809E74F26}" destId="{6D90575C-5BE2-4B0B-8E57-9A5C7A44C316}" srcOrd="0" destOrd="0" presId="urn:microsoft.com/office/officeart/2005/8/layout/vList5"/>
    <dgm:cxn modelId="{94DFB8B0-F93A-4300-8A89-C2F0D5964D58}" type="presParOf" srcId="{8BFF4352-1B68-423E-AE8C-4A0AA0D60150}" destId="{A3CC2F0A-B95C-45B3-B9BC-10F046F5B617}" srcOrd="0" destOrd="0" presId="urn:microsoft.com/office/officeart/2005/8/layout/vList5"/>
    <dgm:cxn modelId="{1E45E40A-B59B-43B0-AB0E-4A2507CC8DA1}" type="presParOf" srcId="{A3CC2F0A-B95C-45B3-B9BC-10F046F5B617}" destId="{6D90575C-5BE2-4B0B-8E57-9A5C7A44C316}" srcOrd="0" destOrd="0" presId="urn:microsoft.com/office/officeart/2005/8/layout/vList5"/>
    <dgm:cxn modelId="{7962926E-BA75-49F6-B966-FB66473DE081}" type="presParOf" srcId="{A3CC2F0A-B95C-45B3-B9BC-10F046F5B617}" destId="{2897A7AC-8D0F-4763-8E10-5CE48AE3065D}" srcOrd="1" destOrd="0" presId="urn:microsoft.com/office/officeart/2005/8/layout/vList5"/>
    <dgm:cxn modelId="{57979C9A-293B-42F8-B3CA-8FF6218E4F94}" type="presParOf" srcId="{8BFF4352-1B68-423E-AE8C-4A0AA0D60150}" destId="{6D6E32A5-8531-4E9B-8757-450A330821F8}" srcOrd="1" destOrd="0" presId="urn:microsoft.com/office/officeart/2005/8/layout/vList5"/>
    <dgm:cxn modelId="{CAD02FB9-056E-4DDD-AFF3-AE254D949B46}" type="presParOf" srcId="{8BFF4352-1B68-423E-AE8C-4A0AA0D60150}" destId="{D2CC3AC1-90A7-4FB8-A3A4-6FF85D996EE1}" srcOrd="2" destOrd="0" presId="urn:microsoft.com/office/officeart/2005/8/layout/vList5"/>
    <dgm:cxn modelId="{49AFEE67-E0BB-4F61-9582-875E87FE5412}" type="presParOf" srcId="{D2CC3AC1-90A7-4FB8-A3A4-6FF85D996EE1}" destId="{08F6EF87-F5C7-42E8-9F7F-35E9DBF11A1A}" srcOrd="0" destOrd="0" presId="urn:microsoft.com/office/officeart/2005/8/layout/vList5"/>
    <dgm:cxn modelId="{B2C3FE23-33CA-4E30-9B7F-607718514A52}" type="presParOf" srcId="{D2CC3AC1-90A7-4FB8-A3A4-6FF85D996EE1}" destId="{146A3C2B-FCD0-46FE-8468-6AE5D8C161FE}" srcOrd="1" destOrd="0" presId="urn:microsoft.com/office/officeart/2005/8/layout/vList5"/>
    <dgm:cxn modelId="{B03C3B44-5F5B-461D-89EE-1F52D82E97B6}" type="presParOf" srcId="{8BFF4352-1B68-423E-AE8C-4A0AA0D60150}" destId="{46D20B74-7B91-40D3-8E43-F865F26016D4}" srcOrd="3" destOrd="0" presId="urn:microsoft.com/office/officeart/2005/8/layout/vList5"/>
    <dgm:cxn modelId="{591D58F8-2076-4CE4-A31C-3D12058A1DD8}" type="presParOf" srcId="{8BFF4352-1B68-423E-AE8C-4A0AA0D60150}" destId="{FC93352E-0497-42BA-85B9-EC39DDF0EE11}" srcOrd="4" destOrd="0" presId="urn:microsoft.com/office/officeart/2005/8/layout/vList5"/>
    <dgm:cxn modelId="{E41DEA0F-8F22-490B-A314-6D34A61835FF}" type="presParOf" srcId="{FC93352E-0497-42BA-85B9-EC39DDF0EE11}" destId="{1D2D48EA-955C-4802-A189-60AAC02EDE09}" srcOrd="0" destOrd="0" presId="urn:microsoft.com/office/officeart/2005/8/layout/vList5"/>
    <dgm:cxn modelId="{798D9003-EA2B-4C30-A509-95DC3007C46D}" type="presParOf" srcId="{FC93352E-0497-42BA-85B9-EC39DDF0EE11}" destId="{9AB7832A-3471-4806-8804-A0D7425BF77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№13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Написать опорный конспект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    Заполните иерархическую пирамид органов власти </a:t>
          </a:r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                   в </a:t>
          </a:r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Туркестанском крае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63573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38780"/>
          <a:ext cx="10123009" cy="11283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9220" y="93860"/>
        <a:ext cx="10012849" cy="1018151"/>
      </dsp:txXfrm>
    </dsp:sp>
    <dsp:sp modelId="{14F0545D-A0B2-4548-B64C-6B605C7D449E}">
      <dsp:nvSpPr>
        <dsp:cNvPr id="0" name=""/>
        <dsp:cNvSpPr/>
      </dsp:nvSpPr>
      <dsp:spPr>
        <a:xfrm>
          <a:off x="0" y="2471224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737331"/>
          <a:ext cx="10232201" cy="1265253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5905" y="1799096"/>
        <a:ext cx="10108671" cy="1141723"/>
      </dsp:txXfrm>
    </dsp:sp>
    <dsp:sp modelId="{88755AD0-CBFE-4F61-B5FC-401477CAB302}">
      <dsp:nvSpPr>
        <dsp:cNvPr id="0" name=""/>
        <dsp:cNvSpPr/>
      </dsp:nvSpPr>
      <dsp:spPr>
        <a:xfrm>
          <a:off x="0" y="435524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664973"/>
          <a:ext cx="10232201" cy="1313776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068" y="3729106"/>
        <a:ext cx="10103935" cy="1185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7A7AC-8D0F-4763-8E10-5CE48AE3065D}">
      <dsp:nvSpPr>
        <dsp:cNvPr id="0" name=""/>
        <dsp:cNvSpPr/>
      </dsp:nvSpPr>
      <dsp:spPr>
        <a:xfrm rot="5400000">
          <a:off x="7079571" y="-2784497"/>
          <a:ext cx="1397000" cy="732053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500" kern="1200" dirty="0" smtClean="0"/>
            <a:t>1000-2000 юрт</a:t>
          </a:r>
          <a:endParaRPr lang="ru-RU" sz="6500" kern="1200" dirty="0"/>
        </a:p>
      </dsp:txBody>
      <dsp:txXfrm rot="-5400000">
        <a:off x="4117803" y="245467"/>
        <a:ext cx="7252341" cy="1260608"/>
      </dsp:txXfrm>
    </dsp:sp>
    <dsp:sp modelId="{6D90575C-5BE2-4B0B-8E57-9A5C7A44C316}">
      <dsp:nvSpPr>
        <dsp:cNvPr id="0" name=""/>
        <dsp:cNvSpPr/>
      </dsp:nvSpPr>
      <dsp:spPr>
        <a:xfrm>
          <a:off x="0" y="2645"/>
          <a:ext cx="4117802" cy="17462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err="1" smtClean="0"/>
            <a:t>Аксакальство</a:t>
          </a:r>
          <a:endParaRPr lang="ru-RU" sz="4600" kern="1200" dirty="0"/>
        </a:p>
      </dsp:txBody>
      <dsp:txXfrm>
        <a:off x="85245" y="87890"/>
        <a:ext cx="3947312" cy="1575760"/>
      </dsp:txXfrm>
    </dsp:sp>
    <dsp:sp modelId="{146A3C2B-FCD0-46FE-8468-6AE5D8C161FE}">
      <dsp:nvSpPr>
        <dsp:cNvPr id="0" name=""/>
        <dsp:cNvSpPr/>
      </dsp:nvSpPr>
      <dsp:spPr>
        <a:xfrm rot="5400000">
          <a:off x="7079571" y="-950935"/>
          <a:ext cx="1397000" cy="7320537"/>
        </a:xfrm>
        <a:prstGeom prst="round2Same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500" kern="1200" dirty="0" smtClean="0"/>
            <a:t>100-200 дворов</a:t>
          </a:r>
          <a:endParaRPr lang="ru-RU" sz="6500" kern="1200" dirty="0"/>
        </a:p>
      </dsp:txBody>
      <dsp:txXfrm rot="-5400000">
        <a:off x="4117803" y="2079029"/>
        <a:ext cx="7252341" cy="1260608"/>
      </dsp:txXfrm>
    </dsp:sp>
    <dsp:sp modelId="{08F6EF87-F5C7-42E8-9F7F-35E9DBF11A1A}">
      <dsp:nvSpPr>
        <dsp:cNvPr id="0" name=""/>
        <dsp:cNvSpPr/>
      </dsp:nvSpPr>
      <dsp:spPr>
        <a:xfrm>
          <a:off x="0" y="1836208"/>
          <a:ext cx="4117802" cy="174625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Аул</a:t>
          </a:r>
          <a:endParaRPr lang="ru-RU" sz="4600" kern="1200" dirty="0"/>
        </a:p>
      </dsp:txBody>
      <dsp:txXfrm>
        <a:off x="85245" y="1921453"/>
        <a:ext cx="3947312" cy="1575760"/>
      </dsp:txXfrm>
    </dsp:sp>
    <dsp:sp modelId="{9AB7832A-3471-4806-8804-A0D7425BF77D}">
      <dsp:nvSpPr>
        <dsp:cNvPr id="0" name=""/>
        <dsp:cNvSpPr/>
      </dsp:nvSpPr>
      <dsp:spPr>
        <a:xfrm rot="5400000">
          <a:off x="7079571" y="882627"/>
          <a:ext cx="1397000" cy="7320537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500" kern="1200" dirty="0" smtClean="0"/>
            <a:t>100-200 юрт</a:t>
          </a:r>
          <a:endParaRPr lang="ru-RU" sz="6500" kern="1200" dirty="0"/>
        </a:p>
      </dsp:txBody>
      <dsp:txXfrm rot="-5400000">
        <a:off x="4117803" y="3912591"/>
        <a:ext cx="7252341" cy="1260608"/>
      </dsp:txXfrm>
    </dsp:sp>
    <dsp:sp modelId="{1D2D48EA-955C-4802-A189-60AAC02EDE09}">
      <dsp:nvSpPr>
        <dsp:cNvPr id="0" name=""/>
        <dsp:cNvSpPr/>
      </dsp:nvSpPr>
      <dsp:spPr>
        <a:xfrm>
          <a:off x="0" y="3669771"/>
          <a:ext cx="4117802" cy="174625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Волость</a:t>
          </a:r>
          <a:endParaRPr lang="ru-RU" sz="4600" kern="1200" dirty="0"/>
        </a:p>
      </dsp:txBody>
      <dsp:txXfrm>
        <a:off x="85245" y="3755016"/>
        <a:ext cx="3947312" cy="1575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7A7AC-8D0F-4763-8E10-5CE48AE3065D}">
      <dsp:nvSpPr>
        <dsp:cNvPr id="0" name=""/>
        <dsp:cNvSpPr/>
      </dsp:nvSpPr>
      <dsp:spPr>
        <a:xfrm rot="5400000">
          <a:off x="7079571" y="-2784497"/>
          <a:ext cx="1397000" cy="732053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500" kern="1200" dirty="0" smtClean="0"/>
            <a:t>100-200 дворов</a:t>
          </a:r>
          <a:endParaRPr lang="ru-RU" sz="6500" kern="1200" dirty="0"/>
        </a:p>
      </dsp:txBody>
      <dsp:txXfrm rot="-5400000">
        <a:off x="4117803" y="245467"/>
        <a:ext cx="7252341" cy="1260608"/>
      </dsp:txXfrm>
    </dsp:sp>
    <dsp:sp modelId="{6D90575C-5BE2-4B0B-8E57-9A5C7A44C316}">
      <dsp:nvSpPr>
        <dsp:cNvPr id="0" name=""/>
        <dsp:cNvSpPr/>
      </dsp:nvSpPr>
      <dsp:spPr>
        <a:xfrm>
          <a:off x="0" y="2645"/>
          <a:ext cx="4117802" cy="17462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err="1" smtClean="0"/>
            <a:t>Аксакальство</a:t>
          </a:r>
          <a:endParaRPr lang="ru-RU" sz="4600" kern="1200" dirty="0"/>
        </a:p>
      </dsp:txBody>
      <dsp:txXfrm>
        <a:off x="85245" y="87890"/>
        <a:ext cx="3947312" cy="1575760"/>
      </dsp:txXfrm>
    </dsp:sp>
    <dsp:sp modelId="{146A3C2B-FCD0-46FE-8468-6AE5D8C161FE}">
      <dsp:nvSpPr>
        <dsp:cNvPr id="0" name=""/>
        <dsp:cNvSpPr/>
      </dsp:nvSpPr>
      <dsp:spPr>
        <a:xfrm rot="5400000">
          <a:off x="7079571" y="-950935"/>
          <a:ext cx="1397000" cy="7320537"/>
        </a:xfrm>
        <a:prstGeom prst="round2Same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500" kern="1200" dirty="0" smtClean="0"/>
            <a:t>100-200 юрт</a:t>
          </a:r>
          <a:endParaRPr lang="ru-RU" sz="6500" kern="1200" dirty="0"/>
        </a:p>
      </dsp:txBody>
      <dsp:txXfrm rot="-5400000">
        <a:off x="4117803" y="2079029"/>
        <a:ext cx="7252341" cy="1260608"/>
      </dsp:txXfrm>
    </dsp:sp>
    <dsp:sp modelId="{08F6EF87-F5C7-42E8-9F7F-35E9DBF11A1A}">
      <dsp:nvSpPr>
        <dsp:cNvPr id="0" name=""/>
        <dsp:cNvSpPr/>
      </dsp:nvSpPr>
      <dsp:spPr>
        <a:xfrm>
          <a:off x="0" y="1836208"/>
          <a:ext cx="4117802" cy="174625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Аул</a:t>
          </a:r>
          <a:endParaRPr lang="ru-RU" sz="4600" kern="1200" dirty="0"/>
        </a:p>
      </dsp:txBody>
      <dsp:txXfrm>
        <a:off x="85245" y="1921453"/>
        <a:ext cx="3947312" cy="1575760"/>
      </dsp:txXfrm>
    </dsp:sp>
    <dsp:sp modelId="{9AB7832A-3471-4806-8804-A0D7425BF77D}">
      <dsp:nvSpPr>
        <dsp:cNvPr id="0" name=""/>
        <dsp:cNvSpPr/>
      </dsp:nvSpPr>
      <dsp:spPr>
        <a:xfrm rot="5400000">
          <a:off x="7079571" y="882627"/>
          <a:ext cx="1397000" cy="7320537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500" kern="1200" dirty="0" smtClean="0"/>
            <a:t>1000-2000 юрт</a:t>
          </a:r>
          <a:endParaRPr lang="ru-RU" sz="6500" kern="1200" dirty="0"/>
        </a:p>
      </dsp:txBody>
      <dsp:txXfrm rot="-5400000">
        <a:off x="4117803" y="3912591"/>
        <a:ext cx="7252341" cy="1260608"/>
      </dsp:txXfrm>
    </dsp:sp>
    <dsp:sp modelId="{1D2D48EA-955C-4802-A189-60AAC02EDE09}">
      <dsp:nvSpPr>
        <dsp:cNvPr id="0" name=""/>
        <dsp:cNvSpPr/>
      </dsp:nvSpPr>
      <dsp:spPr>
        <a:xfrm>
          <a:off x="0" y="3669771"/>
          <a:ext cx="4117802" cy="174625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Волость</a:t>
          </a:r>
          <a:endParaRPr lang="ru-RU" sz="4600" kern="1200" dirty="0"/>
        </a:p>
      </dsp:txBody>
      <dsp:txXfrm>
        <a:off x="85245" y="3755016"/>
        <a:ext cx="3947312" cy="1575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302685" y="2345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№13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2345"/>
        <a:ext cx="7264141" cy="1511313"/>
      </dsp:txXfrm>
    </dsp:sp>
    <dsp:sp modelId="{0695C490-E4F3-44F9-95D3-DCB4ADA8C6F8}">
      <dsp:nvSpPr>
        <dsp:cNvPr id="0" name=""/>
        <dsp:cNvSpPr/>
      </dsp:nvSpPr>
      <dsp:spPr>
        <a:xfrm>
          <a:off x="1547028" y="2345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302685" y="1964796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Написать опорный конспект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1964796"/>
        <a:ext cx="7264141" cy="1511313"/>
      </dsp:txXfrm>
    </dsp:sp>
    <dsp:sp modelId="{0A426044-E8F7-487B-91EF-34DFC983F853}">
      <dsp:nvSpPr>
        <dsp:cNvPr id="0" name=""/>
        <dsp:cNvSpPr/>
      </dsp:nvSpPr>
      <dsp:spPr>
        <a:xfrm>
          <a:off x="1547028" y="1964796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302685" y="3927248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    Заполните иерархическую пирамид органов власти </a:t>
          </a: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                   в </a:t>
          </a: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Туркестанском крае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3927248"/>
        <a:ext cx="7264141" cy="1511313"/>
      </dsp:txXfrm>
    </dsp:sp>
    <dsp:sp modelId="{0CB44D7F-0C66-4497-B9EB-5134FE96849A}">
      <dsp:nvSpPr>
        <dsp:cNvPr id="0" name=""/>
        <dsp:cNvSpPr/>
      </dsp:nvSpPr>
      <dsp:spPr>
        <a:xfrm>
          <a:off x="1547028" y="3927248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4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9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317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8239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00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05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606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98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339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1178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93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51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8551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717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980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057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908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61417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471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8143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0055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37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29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633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8251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233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97394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027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90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76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5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08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81029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207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54765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223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1189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854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34980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7092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486162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39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1332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37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17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7541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783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92122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68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9976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81367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3289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70121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267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76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84903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5408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870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0740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785699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26308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6032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8286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798850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9227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76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107321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650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83522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14191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695831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92464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15573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16304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202636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158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953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69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69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7482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19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76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63" Type="http://schemas.openxmlformats.org/officeDocument/2006/relationships/slideLayout" Target="../slideLayouts/slideLayout77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slideLayout" Target="../slideLayouts/slideLayout72.xml"/><Relationship Id="rId6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74.xml"/><Relationship Id="rId6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64" Type="http://schemas.openxmlformats.org/officeDocument/2006/relationships/slideLayout" Target="../slideLayouts/slideLayout78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73.xml"/><Relationship Id="rId67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62" Type="http://schemas.openxmlformats.org/officeDocument/2006/relationships/slideLayout" Target="../slideLayouts/slideLayout76.xml"/><Relationship Id="rId70" Type="http://schemas.openxmlformats.org/officeDocument/2006/relationships/hyperlink" Target="https://www.linkedi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2EA2B-3CF6-4309-9753-79ECD7C4F716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93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</p:sldLayoutIdLst>
  <p:timing>
    <p:tnLst>
      <p:par>
        <p:cTn id="1" dur="indefinite" restart="never" nodeType="tmRoot"/>
      </p:par>
    </p:tnLst>
  </p:timing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406" y="1091446"/>
            <a:ext cx="1146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1. Как называлась крепость туркменов, которая пала в после трехмесячной осады? 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7406" y="1629137"/>
            <a:ext cx="1750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Хазарасп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9248" y="1629136"/>
            <a:ext cx="17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Илон-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9619" y="1629135"/>
            <a:ext cx="1778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С)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Геок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-тепа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406" y="2258564"/>
            <a:ext cx="12095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</a:t>
            </a:r>
            <a:r>
              <a:rPr lang="ru-RU" sz="2400" b="1" dirty="0" smtClean="0"/>
              <a:t>. Какой этап захватнической политики Российской империи закончилась подчинением </a:t>
            </a:r>
          </a:p>
          <a:p>
            <a:r>
              <a:rPr lang="ru-RU" sz="2400" b="1" dirty="0" smtClean="0"/>
              <a:t>Ферганской долины? 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9067" y="3252820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(1847-1865)        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876" y="3270137"/>
            <a:ext cx="3786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Второй этап (1865-1868)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19091" y="3264438"/>
            <a:ext cx="373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С)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Третий этап (1873–1879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406" y="3873426"/>
            <a:ext cx="8779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3. В каком году Русская армия полностью подчинила туркмен ? 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7406" y="4494032"/>
            <a:ext cx="600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1885 году        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21771" y="4476715"/>
            <a:ext cx="595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1886 году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0817" y="4473257"/>
            <a:ext cx="178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С) 1887 году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7406" y="5118782"/>
            <a:ext cx="10889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. Как звали генерала который возглавил поход против туркменов в 1880 году? 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8655" y="5743532"/>
            <a:ext cx="1135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1880 году опытный генерал Скобелев возглавил армию против туркменских племён 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5804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4">
            <a:extLst>
              <a:ext uri="{FF2B5EF4-FFF2-40B4-BE49-F238E27FC236}">
                <a16:creationId xmlns:a16="http://schemas.microsoft.com/office/drawing/2014/main" xmlns="" id="{F05DBD00-73E1-4FC4-AA1B-919D9D70960D}"/>
              </a:ext>
            </a:extLst>
          </p:cNvPr>
          <p:cNvSpPr/>
          <p:nvPr/>
        </p:nvSpPr>
        <p:spPr>
          <a:xfrm>
            <a:off x="3563898" y="1949564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xmlns="" id="{834DD015-CEA7-472D-A16B-764CE5967173}"/>
              </a:ext>
            </a:extLst>
          </p:cNvPr>
          <p:cNvSpPr/>
          <p:nvPr/>
        </p:nvSpPr>
        <p:spPr>
          <a:xfrm>
            <a:off x="7418181" y="1961472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409167" y="3038170"/>
            <a:ext cx="3575712" cy="3567346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lvl="0" algn="ctr" defTabSz="1218939">
              <a:lnSpc>
                <a:spcPct val="94000"/>
              </a:lnSpc>
              <a:spcAft>
                <a:spcPts val="800"/>
              </a:spcAft>
              <a:buClr>
                <a:srgbClr val="51C3CA"/>
              </a:buClr>
            </a:pP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захваченных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землях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еще не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были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погашены очаги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сопротивления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недовольства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на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руководящих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дол-</a:t>
            </a:r>
            <a:r>
              <a:rPr lang="ru-RU" sz="24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жностях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системы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управления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было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компетентных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людей,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4348330" y="3224282"/>
            <a:ext cx="3534770" cy="3381234"/>
          </a:xfrm>
          <a:prstGeom prst="rect">
            <a:avLst/>
          </a:prstGeom>
          <a:solidFill>
            <a:srgbClr val="92D05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lvl="0" algn="ctr" defTabSz="1218939">
              <a:lnSpc>
                <a:spcPct val="94000"/>
              </a:lnSpc>
              <a:spcAft>
                <a:spcPts val="800"/>
              </a:spcAft>
              <a:buClr>
                <a:srgbClr val="0097B7"/>
              </a:buClr>
            </a:pP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Незнание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тон-костей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местных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условий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ментали-тета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края позволяло представителям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местного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населения участвовать в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управлении </a:t>
            </a:r>
            <a:r>
              <a:rPr lang="ru-RU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Туркес-танским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краем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4D8144AD-025D-4ADF-9F26-E22431C3F75D}"/>
              </a:ext>
            </a:extLst>
          </p:cNvPr>
          <p:cNvSpPr/>
          <p:nvPr/>
        </p:nvSpPr>
        <p:spPr>
          <a:xfrm>
            <a:off x="8157438" y="3147483"/>
            <a:ext cx="3634228" cy="3458033"/>
          </a:xfrm>
          <a:prstGeom prst="rect">
            <a:avLst/>
          </a:prstGeom>
          <a:solidFill>
            <a:srgbClr val="7030A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lvl="0" algn="ctr" defTabSz="1218939">
              <a:lnSpc>
                <a:spcPct val="94000"/>
              </a:lnSpc>
              <a:spcAft>
                <a:spcPts val="800"/>
              </a:spcAft>
              <a:buClr>
                <a:srgbClr val="0086AC"/>
              </a:buClr>
            </a:pP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Проблему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доверен-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кадров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 числа местного населения, хорошо знающих местные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условия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которые в составе администрации края могли бы служить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интересам империи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93F01E-BCC4-418C-917E-F22890E1C174}"/>
              </a:ext>
            </a:extLst>
          </p:cNvPr>
          <p:cNvSpPr txBox="1"/>
          <p:nvPr/>
        </p:nvSpPr>
        <p:spPr>
          <a:xfrm>
            <a:off x="415731" y="1456078"/>
            <a:ext cx="3580476" cy="1764000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914293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управления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4DAD75-4F36-4D2A-BB18-4DCBF35F8D5E}"/>
              </a:ext>
            </a:extLst>
          </p:cNvPr>
          <p:cNvSpPr txBox="1"/>
          <p:nvPr/>
        </p:nvSpPr>
        <p:spPr>
          <a:xfrm>
            <a:off x="4359658" y="1445540"/>
            <a:ext cx="3523441" cy="1785076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858736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Приход мест-</a:t>
            </a:r>
            <a:r>
              <a:rPr lang="ru-RU" sz="250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ного</a:t>
            </a:r>
            <a:r>
              <a:rPr lang="ru-RU" sz="25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населе-ния</a:t>
            </a:r>
            <a:r>
              <a:rPr lang="ru-RU" sz="25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управ-</a:t>
            </a:r>
            <a:r>
              <a:rPr lang="ru-RU" sz="250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ление</a:t>
            </a:r>
            <a:r>
              <a:rPr lang="ru-RU" sz="25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краем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68E661-C1A8-4EBE-8982-54E758341FCD}"/>
              </a:ext>
            </a:extLst>
          </p:cNvPr>
          <p:cNvSpPr txBox="1"/>
          <p:nvPr/>
        </p:nvSpPr>
        <p:spPr>
          <a:xfrm>
            <a:off x="8157436" y="1445540"/>
            <a:ext cx="3634230" cy="1785076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79200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Выборы кандидатов из местного населения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16840" y="1673532"/>
            <a:ext cx="902528" cy="1201776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8390161" y="2097759"/>
            <a:ext cx="675209" cy="601894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Freeform 140">
            <a:extLst>
              <a:ext uri="{FF2B5EF4-FFF2-40B4-BE49-F238E27FC236}">
                <a16:creationId xmlns:a16="http://schemas.microsoft.com/office/drawing/2014/main" xmlns="" id="{E7C20720-FE14-4B8A-8DB6-7896C094EDB1}"/>
              </a:ext>
            </a:extLst>
          </p:cNvPr>
          <p:cNvSpPr>
            <a:spLocks noEditPoints="1"/>
          </p:cNvSpPr>
          <p:nvPr/>
        </p:nvSpPr>
        <p:spPr bwMode="auto">
          <a:xfrm>
            <a:off x="4736004" y="2043895"/>
            <a:ext cx="669668" cy="725174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155" y="177251"/>
            <a:ext cx="1144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военной экспансии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23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4127 2.96296E-6 " pathEditMode="relative" rAng="0" ptsTypes="AA">
                                      <p:cBhvr>
                                        <p:cTn id="20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072E-6 3.64527E-6 L -0.04134 3.64527E-6 " pathEditMode="relative" rAng="0" ptsTypes="AA">
                                      <p:cBhvr>
                                        <p:cTn id="37" dur="3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716" y="284892"/>
            <a:ext cx="11750723" cy="589233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3600" dirty="0" smtClean="0"/>
              <a:t>Разделение уездов и их управление  </a:t>
            </a:r>
            <a:endParaRPr sz="3600" dirty="0"/>
          </a:p>
        </p:txBody>
      </p:sp>
      <p:grpSp>
        <p:nvGrpSpPr>
          <p:cNvPr id="52" name="Group 40">
            <a:extLst>
              <a:ext uri="{FF2B5EF4-FFF2-40B4-BE49-F238E27FC236}">
                <a16:creationId xmlns:a16="http://schemas.microsoft.com/office/drawing/2014/main" xmlns="" id="{78616CE7-9E65-43BE-8A75-F91AFAF510FB}"/>
              </a:ext>
            </a:extLst>
          </p:cNvPr>
          <p:cNvGrpSpPr/>
          <p:nvPr/>
        </p:nvGrpSpPr>
        <p:grpSpPr>
          <a:xfrm>
            <a:off x="4348224" y="1270582"/>
            <a:ext cx="3553281" cy="3553281"/>
            <a:chOff x="3170172" y="418973"/>
            <a:chExt cx="2668031" cy="2668031"/>
          </a:xfrm>
        </p:grpSpPr>
        <p:sp>
          <p:nvSpPr>
            <p:cNvPr id="53" name="Oval 32">
              <a:extLst>
                <a:ext uri="{FF2B5EF4-FFF2-40B4-BE49-F238E27FC236}">
                  <a16:creationId xmlns:a16="http://schemas.microsoft.com/office/drawing/2014/main" xmlns="" id="{5A5A0A04-0FA3-4098-AAF9-4B56463BFD24}"/>
                </a:ext>
              </a:extLst>
            </p:cNvPr>
            <p:cNvSpPr/>
            <p:nvPr/>
          </p:nvSpPr>
          <p:spPr>
            <a:xfrm>
              <a:off x="3170172" y="418973"/>
              <a:ext cx="2668031" cy="2668031"/>
            </a:xfrm>
            <a:prstGeom prst="ellipse">
              <a:avLst/>
            </a:prstGeom>
            <a:solidFill>
              <a:schemeClr val="bg1">
                <a:lumMod val="50000"/>
                <a:alpha val="1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roup 24">
              <a:extLst>
                <a:ext uri="{FF2B5EF4-FFF2-40B4-BE49-F238E27FC236}">
                  <a16:creationId xmlns:a16="http://schemas.microsoft.com/office/drawing/2014/main" xmlns="" id="{BC07C14E-02D5-436F-B644-C3C23FE61394}"/>
                </a:ext>
              </a:extLst>
            </p:cNvPr>
            <p:cNvGrpSpPr/>
            <p:nvPr/>
          </p:nvGrpSpPr>
          <p:grpSpPr>
            <a:xfrm>
              <a:off x="3542477" y="761387"/>
              <a:ext cx="2186917" cy="2215738"/>
              <a:chOff x="3559943" y="1188309"/>
              <a:chExt cx="2376016" cy="2407330"/>
            </a:xfrm>
          </p:grpSpPr>
          <p:sp>
            <p:nvSpPr>
              <p:cNvPr id="55" name="Arc 7">
                <a:extLst>
                  <a:ext uri="{FF2B5EF4-FFF2-40B4-BE49-F238E27FC236}">
                    <a16:creationId xmlns:a16="http://schemas.microsoft.com/office/drawing/2014/main" xmlns="" id="{FE6CE8CA-D835-449F-A285-495230BAC127}"/>
                  </a:ext>
                </a:extLst>
              </p:cNvPr>
              <p:cNvSpPr/>
              <p:nvPr/>
            </p:nvSpPr>
            <p:spPr>
              <a:xfrm rot="7200000">
                <a:off x="3578894" y="1251915"/>
                <a:ext cx="2041163" cy="2041163"/>
              </a:xfrm>
              <a:prstGeom prst="arc">
                <a:avLst>
                  <a:gd name="adj1" fmla="val 13037108"/>
                  <a:gd name="adj2" fmla="val 20341672"/>
                </a:avLst>
              </a:prstGeom>
              <a:ln w="307975">
                <a:gradFill flip="none" rotWithShape="1">
                  <a:gsLst>
                    <a:gs pos="58000">
                      <a:schemeClr val="accent4"/>
                    </a:gs>
                    <a:gs pos="93000">
                      <a:schemeClr val="accent4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Arc 6">
                <a:extLst>
                  <a:ext uri="{FF2B5EF4-FFF2-40B4-BE49-F238E27FC236}">
                    <a16:creationId xmlns:a16="http://schemas.microsoft.com/office/drawing/2014/main" xmlns="" id="{778DEB7D-ACA8-44DF-B069-0888B78CAAD6}"/>
                  </a:ext>
                </a:extLst>
              </p:cNvPr>
              <p:cNvSpPr/>
              <p:nvPr/>
            </p:nvSpPr>
            <p:spPr>
              <a:xfrm>
                <a:off x="3578894" y="1251915"/>
                <a:ext cx="2041163" cy="2041163"/>
              </a:xfrm>
              <a:prstGeom prst="arc">
                <a:avLst>
                  <a:gd name="adj1" fmla="val 13124794"/>
                  <a:gd name="adj2" fmla="val 20319424"/>
                </a:avLst>
              </a:prstGeom>
              <a:ln w="307975">
                <a:gradFill flip="none" rotWithShape="1">
                  <a:gsLst>
                    <a:gs pos="58000">
                      <a:schemeClr val="accent1"/>
                    </a:gs>
                    <a:gs pos="93000">
                      <a:schemeClr val="accent1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Arc 8">
                <a:extLst>
                  <a:ext uri="{FF2B5EF4-FFF2-40B4-BE49-F238E27FC236}">
                    <a16:creationId xmlns:a16="http://schemas.microsoft.com/office/drawing/2014/main" xmlns="" id="{88B71E55-3BF5-45C7-AEB2-091D85C6ABB5}"/>
                  </a:ext>
                </a:extLst>
              </p:cNvPr>
              <p:cNvSpPr/>
              <p:nvPr/>
            </p:nvSpPr>
            <p:spPr>
              <a:xfrm rot="14400000">
                <a:off x="3578894" y="1251915"/>
                <a:ext cx="2041163" cy="2041163"/>
              </a:xfrm>
              <a:prstGeom prst="arc">
                <a:avLst>
                  <a:gd name="adj1" fmla="val 13009644"/>
                  <a:gd name="adj2" fmla="val 20438234"/>
                </a:avLst>
              </a:prstGeom>
              <a:ln w="307975">
                <a:gradFill flip="none" rotWithShape="1">
                  <a:gsLst>
                    <a:gs pos="58000">
                      <a:schemeClr val="bg2"/>
                    </a:gs>
                    <a:gs pos="93000">
                      <a:schemeClr val="bg2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Isosceles Triangle 10">
                <a:extLst>
                  <a:ext uri="{FF2B5EF4-FFF2-40B4-BE49-F238E27FC236}">
                    <a16:creationId xmlns:a16="http://schemas.microsoft.com/office/drawing/2014/main" xmlns="" id="{54798493-1411-482C-8111-081C63BB2D22}"/>
                  </a:ext>
                </a:extLst>
              </p:cNvPr>
              <p:cNvSpPr/>
              <p:nvPr/>
            </p:nvSpPr>
            <p:spPr>
              <a:xfrm rot="9936452">
                <a:off x="5181733" y="1772462"/>
                <a:ext cx="754226" cy="4960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Isosceles Triangle 11">
                <a:extLst>
                  <a:ext uri="{FF2B5EF4-FFF2-40B4-BE49-F238E27FC236}">
                    <a16:creationId xmlns:a16="http://schemas.microsoft.com/office/drawing/2014/main" xmlns="" id="{96BD6379-45E7-4E3E-975C-61FF66D7A0C5}"/>
                  </a:ext>
                </a:extLst>
              </p:cNvPr>
              <p:cNvSpPr/>
              <p:nvPr/>
            </p:nvSpPr>
            <p:spPr>
              <a:xfrm rot="2734381">
                <a:off x="3532432" y="1317404"/>
                <a:ext cx="754226" cy="496035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Isosceles Triangle 13">
                <a:extLst>
                  <a:ext uri="{FF2B5EF4-FFF2-40B4-BE49-F238E27FC236}">
                    <a16:creationId xmlns:a16="http://schemas.microsoft.com/office/drawing/2014/main" xmlns="" id="{9630F7E5-F303-4574-9A3C-CD2DBA9D0484}"/>
                  </a:ext>
                </a:extLst>
              </p:cNvPr>
              <p:cNvSpPr/>
              <p:nvPr/>
            </p:nvSpPr>
            <p:spPr>
              <a:xfrm rot="17179612">
                <a:off x="3959244" y="2970508"/>
                <a:ext cx="754226" cy="496035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E397C2B3-6A19-414C-B72B-A954F00B1FA0}"/>
                  </a:ext>
                </a:extLst>
              </p:cNvPr>
              <p:cNvSpPr txBox="1"/>
              <p:nvPr/>
            </p:nvSpPr>
            <p:spPr>
              <a:xfrm rot="4336820">
                <a:off x="3571590" y="1228376"/>
                <a:ext cx="2093975" cy="20939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6F0C2423-B75F-46D3-B4F8-F8F94939F29F}"/>
                  </a:ext>
                </a:extLst>
              </p:cNvPr>
              <p:cNvSpPr txBox="1"/>
              <p:nvPr/>
            </p:nvSpPr>
            <p:spPr>
              <a:xfrm rot="18996785">
                <a:off x="3559943" y="1199982"/>
                <a:ext cx="2070762" cy="209397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BF07E730-742C-4609-A1D2-A1B0B38CF612}"/>
                  </a:ext>
                </a:extLst>
              </p:cNvPr>
              <p:cNvSpPr txBox="1"/>
              <p:nvPr/>
            </p:nvSpPr>
            <p:spPr>
              <a:xfrm rot="1084592">
                <a:off x="3607861" y="1263039"/>
                <a:ext cx="1992856" cy="19928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D3DAEB2-7454-4011-94D7-0F856581FD85}"/>
              </a:ext>
            </a:extLst>
          </p:cNvPr>
          <p:cNvSpPr txBox="1"/>
          <p:nvPr/>
        </p:nvSpPr>
        <p:spPr>
          <a:xfrm>
            <a:off x="342725" y="5294592"/>
            <a:ext cx="11517179" cy="1231090"/>
          </a:xfrm>
          <a:prstGeom prst="rect">
            <a:avLst/>
          </a:prstGeom>
          <a:solidFill>
            <a:srgbClr val="0097B7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lvl="0" algn="ctr" defTabSz="1218939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низших звеньях системы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управления,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руководство было поручено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начальникам: </a:t>
            </a:r>
            <a:r>
              <a:rPr lang="ru-RU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волостей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аксакалам сел, руководителям аулов, народным судьям и их помощникам, арык-аксакалам, 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мирабам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унбоши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элликбоши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45">
            <a:extLst>
              <a:ext uri="{FF2B5EF4-FFF2-40B4-BE49-F238E27FC236}">
                <a16:creationId xmlns:a16="http://schemas.microsoft.com/office/drawing/2014/main" xmlns="" id="{C65DB3D8-ED69-40BC-BF3E-E6C1ED57C30D}"/>
              </a:ext>
            </a:extLst>
          </p:cNvPr>
          <p:cNvCxnSpPr>
            <a:stCxn id="53" idx="4"/>
            <a:endCxn id="66" idx="0"/>
          </p:cNvCxnSpPr>
          <p:nvPr/>
        </p:nvCxnSpPr>
        <p:spPr>
          <a:xfrm flipH="1">
            <a:off x="6101315" y="4823863"/>
            <a:ext cx="23550" cy="470729"/>
          </a:xfrm>
          <a:prstGeom prst="line">
            <a:avLst/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Rectangle 46">
            <a:extLst>
              <a:ext uri="{FF2B5EF4-FFF2-40B4-BE49-F238E27FC236}">
                <a16:creationId xmlns:a16="http://schemas.microsoft.com/office/drawing/2014/main" xmlns="" id="{D244D6F9-488A-4AC5-8B72-01970E1C449E}"/>
              </a:ext>
            </a:extLst>
          </p:cNvPr>
          <p:cNvSpPr/>
          <p:nvPr/>
        </p:nvSpPr>
        <p:spPr>
          <a:xfrm>
            <a:off x="5058890" y="2084554"/>
            <a:ext cx="2108689" cy="1534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1218939">
              <a:lnSpc>
                <a:spcPct val="89000"/>
              </a:lnSpc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</a:p>
          <a:p>
            <a:pPr lvl="0" algn="ctr" defTabSz="1218939">
              <a:lnSpc>
                <a:spcPct val="89000"/>
              </a:lnSpc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уезды делились 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волости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Left Arrow Callout 54">
            <a:extLst>
              <a:ext uri="{FF2B5EF4-FFF2-40B4-BE49-F238E27FC236}">
                <a16:creationId xmlns:a16="http://schemas.microsoft.com/office/drawing/2014/main" xmlns="" id="{179B5714-EB11-4B57-9A6E-F21148C20F02}"/>
              </a:ext>
            </a:extLst>
          </p:cNvPr>
          <p:cNvSpPr/>
          <p:nvPr/>
        </p:nvSpPr>
        <p:spPr>
          <a:xfrm>
            <a:off x="8105701" y="1751004"/>
            <a:ext cx="3754203" cy="2711066"/>
          </a:xfrm>
          <a:prstGeom prst="leftArrowCallout">
            <a:avLst>
              <a:gd name="adj1" fmla="val 25000"/>
              <a:gd name="adj2" fmla="val 18055"/>
              <a:gd name="adj3" fmla="val 16318"/>
              <a:gd name="adj4" fmla="val 87657"/>
            </a:avLst>
          </a:prstGeom>
          <a:solidFill>
            <a:srgbClr val="51C3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algn="r" defTabSz="1218939">
              <a:lnSpc>
                <a:spcPct val="89000"/>
              </a:lnSpc>
            </a:pP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Уезды с преимущественным </a:t>
            </a:r>
            <a:r>
              <a:rPr lang="ru-RU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оседлым </a:t>
            </a: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населением  </a:t>
            </a:r>
            <a:r>
              <a:rPr lang="ru-RU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делились на </a:t>
            </a:r>
            <a:r>
              <a:rPr lang="ru-RU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села</a:t>
            </a:r>
            <a:endParaRPr kumimoji="0" lang="ru-RU" sz="27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eft Arrow Callout 55">
            <a:extLst>
              <a:ext uri="{FF2B5EF4-FFF2-40B4-BE49-F238E27FC236}">
                <a16:creationId xmlns:a16="http://schemas.microsoft.com/office/drawing/2014/main" xmlns="" id="{17436A48-76F6-4D2A-9730-22B354F28411}"/>
              </a:ext>
            </a:extLst>
          </p:cNvPr>
          <p:cNvSpPr/>
          <p:nvPr/>
        </p:nvSpPr>
        <p:spPr>
          <a:xfrm flipH="1">
            <a:off x="342725" y="1896444"/>
            <a:ext cx="3902868" cy="2409895"/>
          </a:xfrm>
          <a:prstGeom prst="leftArrowCallout">
            <a:avLst>
              <a:gd name="adj1" fmla="val 26133"/>
              <a:gd name="adj2" fmla="val 18055"/>
              <a:gd name="adj3" fmla="val 16318"/>
              <a:gd name="adj4" fmla="val 87657"/>
            </a:avLst>
          </a:prstGeom>
          <a:solidFill>
            <a:srgbClr val="1764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Уезды с преобладанием кочевников, делились на 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аулы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0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2" grpId="0"/>
      <p:bldP spid="73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Органы управления краем  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4263" y="1023368"/>
            <a:ext cx="6894515" cy="578328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основе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«Положения» 1867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года оседлое население было объединено в одноступенчатой форме в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аксакальство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а вот кочевое население – объединено  в двухступенчатой форме – в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волости и аулы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аксакальство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100–200 дворов, </a:t>
            </a: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аул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100–200 юрт, </a:t>
            </a: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волость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1000–2000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юрт.</a:t>
            </a:r>
            <a:endParaRPr lang="ru-RU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15" r="14290"/>
          <a:stretch/>
        </p:blipFill>
        <p:spPr>
          <a:xfrm>
            <a:off x="122830" y="1023368"/>
            <a:ext cx="4872249" cy="57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747" y="-1"/>
            <a:ext cx="12190507" cy="85849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себя!  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74855627"/>
              </p:ext>
            </p:extLst>
          </p:nvPr>
        </p:nvGraphicFramePr>
        <p:xfrm>
          <a:off x="435212" y="1019917"/>
          <a:ext cx="114383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945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747" y="-1"/>
            <a:ext cx="12190507" cy="85849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себя!  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014082664"/>
              </p:ext>
            </p:extLst>
          </p:nvPr>
        </p:nvGraphicFramePr>
        <p:xfrm>
          <a:off x="435212" y="1019917"/>
          <a:ext cx="114383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42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161" y="1219200"/>
            <a:ext cx="11491683" cy="544090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3915618413"/>
                </p:ext>
              </p:extLst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7"/>
          <p:cNvSpPr>
            <a:spLocks noChangeArrowheads="1"/>
          </p:cNvSpPr>
          <p:nvPr/>
        </p:nvSpPr>
        <p:spPr bwMode="auto">
          <a:xfrm>
            <a:off x="5517012" y="4974553"/>
            <a:ext cx="6380521" cy="764024"/>
          </a:xfrm>
          <a:prstGeom prst="rect">
            <a:avLst/>
          </a:prstGeom>
          <a:solidFill>
            <a:srgbClr val="51C3CA"/>
          </a:solidFill>
          <a:ln>
            <a:noFill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defTabSz="1219026">
              <a:defRPr/>
            </a:pPr>
            <a:endParaRPr lang="en-US" sz="3200" kern="0">
              <a:solidFill>
                <a:srgbClr val="FFFFFF"/>
              </a:solidFill>
            </a:endParaRPr>
          </a:p>
        </p:txBody>
      </p:sp>
      <p:grpSp>
        <p:nvGrpSpPr>
          <p:cNvPr id="234" name="Group 3"/>
          <p:cNvGrpSpPr/>
          <p:nvPr/>
        </p:nvGrpSpPr>
        <p:grpSpPr>
          <a:xfrm>
            <a:off x="357763" y="3457140"/>
            <a:ext cx="6326052" cy="3214525"/>
            <a:chOff x="3251200" y="3199611"/>
            <a:chExt cx="5842000" cy="2909089"/>
          </a:xfrm>
        </p:grpSpPr>
        <p:sp>
          <p:nvSpPr>
            <p:cNvPr id="235" name="Freeform 12"/>
            <p:cNvSpPr>
              <a:spLocks/>
            </p:cNvSpPr>
            <p:nvPr/>
          </p:nvSpPr>
          <p:spPr bwMode="auto">
            <a:xfrm>
              <a:off x="6172200" y="4083049"/>
              <a:ext cx="2921000" cy="2025651"/>
            </a:xfrm>
            <a:custGeom>
              <a:avLst/>
              <a:gdLst>
                <a:gd name="T0" fmla="*/ 1380 w 1380"/>
                <a:gd name="T1" fmla="*/ 361 h 957"/>
                <a:gd name="T2" fmla="*/ 1035 w 1380"/>
                <a:gd name="T3" fmla="*/ 0 h 957"/>
                <a:gd name="T4" fmla="*/ 0 w 1380"/>
                <a:gd name="T5" fmla="*/ 447 h 957"/>
                <a:gd name="T6" fmla="*/ 0 w 1380"/>
                <a:gd name="T7" fmla="*/ 957 h 957"/>
                <a:gd name="T8" fmla="*/ 1380 w 1380"/>
                <a:gd name="T9" fmla="*/ 361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0" h="957">
                  <a:moveTo>
                    <a:pt x="1380" y="361"/>
                  </a:moveTo>
                  <a:lnTo>
                    <a:pt x="1035" y="0"/>
                  </a:lnTo>
                  <a:lnTo>
                    <a:pt x="0" y="447"/>
                  </a:lnTo>
                  <a:lnTo>
                    <a:pt x="0" y="957"/>
                  </a:lnTo>
                  <a:lnTo>
                    <a:pt x="1380" y="361"/>
                  </a:lnTo>
                  <a:close/>
                </a:path>
              </a:pathLst>
            </a:custGeom>
            <a:solidFill>
              <a:srgbClr val="51C3CA">
                <a:lumMod val="75000"/>
              </a:srgbClr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36" name="Freeform 16"/>
            <p:cNvSpPr>
              <a:spLocks/>
            </p:cNvSpPr>
            <p:nvPr/>
          </p:nvSpPr>
          <p:spPr bwMode="auto">
            <a:xfrm>
              <a:off x="3251200" y="4083049"/>
              <a:ext cx="2921000" cy="2025651"/>
            </a:xfrm>
            <a:custGeom>
              <a:avLst/>
              <a:gdLst>
                <a:gd name="T0" fmla="*/ 0 w 1380"/>
                <a:gd name="T1" fmla="*/ 361 h 957"/>
                <a:gd name="T2" fmla="*/ 345 w 1380"/>
                <a:gd name="T3" fmla="*/ 0 h 957"/>
                <a:gd name="T4" fmla="*/ 1380 w 1380"/>
                <a:gd name="T5" fmla="*/ 447 h 957"/>
                <a:gd name="T6" fmla="*/ 1380 w 1380"/>
                <a:gd name="T7" fmla="*/ 957 h 957"/>
                <a:gd name="T8" fmla="*/ 0 w 1380"/>
                <a:gd name="T9" fmla="*/ 361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0" h="957">
                  <a:moveTo>
                    <a:pt x="0" y="361"/>
                  </a:moveTo>
                  <a:lnTo>
                    <a:pt x="345" y="0"/>
                  </a:lnTo>
                  <a:lnTo>
                    <a:pt x="1380" y="447"/>
                  </a:lnTo>
                  <a:lnTo>
                    <a:pt x="1380" y="957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rgbClr val="51C3CA"/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37" name="Parallelogram 3"/>
            <p:cNvSpPr/>
            <p:nvPr/>
          </p:nvSpPr>
          <p:spPr>
            <a:xfrm>
              <a:off x="3981451" y="3199611"/>
              <a:ext cx="4381498" cy="1836216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rgbClr val="51C3CA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026">
                <a:defRPr/>
              </a:pPr>
              <a:endParaRPr lang="en-US" sz="3810" kern="0">
                <a:solidFill>
                  <a:prstClr val="white"/>
                </a:solidFill>
                <a:latin typeface="Open Sans Light"/>
              </a:endParaRPr>
            </a:p>
          </p:txBody>
        </p:sp>
      </p:grpSp>
      <p:sp>
        <p:nvSpPr>
          <p:cNvPr id="238" name="Rectangle 6"/>
          <p:cNvSpPr>
            <a:spLocks noChangeArrowheads="1"/>
          </p:cNvSpPr>
          <p:nvPr/>
        </p:nvSpPr>
        <p:spPr bwMode="auto">
          <a:xfrm>
            <a:off x="4404263" y="2559534"/>
            <a:ext cx="7497074" cy="764024"/>
          </a:xfrm>
          <a:prstGeom prst="rect">
            <a:avLst/>
          </a:prstGeom>
          <a:solidFill>
            <a:srgbClr val="0086AC"/>
          </a:solidFill>
          <a:ln>
            <a:noFill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defTabSz="1219026">
              <a:defRPr/>
            </a:pPr>
            <a:endParaRPr lang="en-US" sz="3200" kern="0">
              <a:solidFill>
                <a:srgbClr val="FFFFFF"/>
              </a:solidFill>
            </a:endParaRPr>
          </a:p>
        </p:txBody>
      </p:sp>
      <p:sp>
        <p:nvSpPr>
          <p:cNvPr id="239" name="Rectangle 8"/>
          <p:cNvSpPr>
            <a:spLocks noChangeArrowheads="1"/>
          </p:cNvSpPr>
          <p:nvPr/>
        </p:nvSpPr>
        <p:spPr bwMode="auto">
          <a:xfrm>
            <a:off x="5511803" y="3675885"/>
            <a:ext cx="6380521" cy="764024"/>
          </a:xfrm>
          <a:prstGeom prst="rect">
            <a:avLst/>
          </a:prstGeom>
          <a:solidFill>
            <a:srgbClr val="1AA5BD"/>
          </a:solidFill>
          <a:ln w="9525">
            <a:noFill/>
            <a:miter lim="800000"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defTabSz="1219026">
              <a:defRPr/>
            </a:pPr>
            <a:endParaRPr lang="en-US" sz="3200" kern="0">
              <a:solidFill>
                <a:srgbClr val="FFFFFF"/>
              </a:solidFill>
            </a:endParaRPr>
          </a:p>
        </p:txBody>
      </p:sp>
      <p:grpSp>
        <p:nvGrpSpPr>
          <p:cNvPr id="240" name="Group 4"/>
          <p:cNvGrpSpPr/>
          <p:nvPr/>
        </p:nvGrpSpPr>
        <p:grpSpPr>
          <a:xfrm>
            <a:off x="982149" y="2631538"/>
            <a:ext cx="5077280" cy="2590667"/>
            <a:chOff x="3981451" y="2735476"/>
            <a:chExt cx="4381501" cy="2293724"/>
          </a:xfrm>
        </p:grpSpPr>
        <p:sp>
          <p:nvSpPr>
            <p:cNvPr id="241" name="Freeform 11"/>
            <p:cNvSpPr>
              <a:spLocks/>
            </p:cNvSpPr>
            <p:nvPr/>
          </p:nvSpPr>
          <p:spPr bwMode="auto">
            <a:xfrm>
              <a:off x="6172201" y="3316816"/>
              <a:ext cx="2190751" cy="1712384"/>
            </a:xfrm>
            <a:custGeom>
              <a:avLst/>
              <a:gdLst>
                <a:gd name="T0" fmla="*/ 689 w 1035"/>
                <a:gd name="T1" fmla="*/ 0 h 809"/>
                <a:gd name="T2" fmla="*/ 0 w 1035"/>
                <a:gd name="T3" fmla="*/ 298 h 809"/>
                <a:gd name="T4" fmla="*/ 0 w 1035"/>
                <a:gd name="T5" fmla="*/ 639 h 809"/>
                <a:gd name="T6" fmla="*/ 0 w 1035"/>
                <a:gd name="T7" fmla="*/ 809 h 809"/>
                <a:gd name="T8" fmla="*/ 1035 w 1035"/>
                <a:gd name="T9" fmla="*/ 362 h 809"/>
                <a:gd name="T10" fmla="*/ 689 w 1035"/>
                <a:gd name="T11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5" h="809">
                  <a:moveTo>
                    <a:pt x="689" y="0"/>
                  </a:moveTo>
                  <a:lnTo>
                    <a:pt x="0" y="298"/>
                  </a:lnTo>
                  <a:lnTo>
                    <a:pt x="0" y="639"/>
                  </a:lnTo>
                  <a:lnTo>
                    <a:pt x="0" y="809"/>
                  </a:lnTo>
                  <a:lnTo>
                    <a:pt x="1035" y="362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3CB2C3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42" name="Freeform 15"/>
            <p:cNvSpPr>
              <a:spLocks/>
            </p:cNvSpPr>
            <p:nvPr/>
          </p:nvSpPr>
          <p:spPr bwMode="auto">
            <a:xfrm>
              <a:off x="3981451" y="3316816"/>
              <a:ext cx="2190751" cy="1712384"/>
            </a:xfrm>
            <a:custGeom>
              <a:avLst/>
              <a:gdLst>
                <a:gd name="T0" fmla="*/ 346 w 1035"/>
                <a:gd name="T1" fmla="*/ 0 h 809"/>
                <a:gd name="T2" fmla="*/ 1035 w 1035"/>
                <a:gd name="T3" fmla="*/ 298 h 809"/>
                <a:gd name="T4" fmla="*/ 1035 w 1035"/>
                <a:gd name="T5" fmla="*/ 639 h 809"/>
                <a:gd name="T6" fmla="*/ 1035 w 1035"/>
                <a:gd name="T7" fmla="*/ 809 h 809"/>
                <a:gd name="T8" fmla="*/ 0 w 1035"/>
                <a:gd name="T9" fmla="*/ 362 h 809"/>
                <a:gd name="T10" fmla="*/ 346 w 1035"/>
                <a:gd name="T11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5" h="809">
                  <a:moveTo>
                    <a:pt x="346" y="0"/>
                  </a:moveTo>
                  <a:lnTo>
                    <a:pt x="1035" y="298"/>
                  </a:lnTo>
                  <a:lnTo>
                    <a:pt x="1035" y="639"/>
                  </a:lnTo>
                  <a:lnTo>
                    <a:pt x="1035" y="809"/>
                  </a:lnTo>
                  <a:lnTo>
                    <a:pt x="0" y="362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1AA5B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43" name="Parallelogram 3"/>
            <p:cNvSpPr/>
            <p:nvPr/>
          </p:nvSpPr>
          <p:spPr>
            <a:xfrm>
              <a:off x="4704292" y="2735476"/>
              <a:ext cx="2935224" cy="1212108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rgbClr val="1AA5BD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026">
                <a:defRPr/>
              </a:pPr>
              <a:endParaRPr lang="en-US" sz="3810" kern="0">
                <a:solidFill>
                  <a:prstClr val="white"/>
                </a:solidFill>
                <a:latin typeface="Open Sans Light"/>
              </a:endParaRPr>
            </a:p>
          </p:txBody>
        </p:sp>
      </p:grpSp>
      <p:grpSp>
        <p:nvGrpSpPr>
          <p:cNvPr id="244" name="Group 5"/>
          <p:cNvGrpSpPr/>
          <p:nvPr/>
        </p:nvGrpSpPr>
        <p:grpSpPr>
          <a:xfrm>
            <a:off x="1884584" y="1771838"/>
            <a:ext cx="3277550" cy="1954872"/>
            <a:chOff x="4713817" y="2196099"/>
            <a:chExt cx="2916767" cy="1751485"/>
          </a:xfrm>
        </p:grpSpPr>
        <p:sp>
          <p:nvSpPr>
            <p:cNvPr id="245" name="Freeform 9"/>
            <p:cNvSpPr>
              <a:spLocks/>
            </p:cNvSpPr>
            <p:nvPr/>
          </p:nvSpPr>
          <p:spPr bwMode="auto">
            <a:xfrm>
              <a:off x="6172200" y="2554817"/>
              <a:ext cx="1458384" cy="1392767"/>
            </a:xfrm>
            <a:custGeom>
              <a:avLst/>
              <a:gdLst>
                <a:gd name="T0" fmla="*/ 345 w 689"/>
                <a:gd name="T1" fmla="*/ 0 h 658"/>
                <a:gd name="T2" fmla="*/ 0 w 689"/>
                <a:gd name="T3" fmla="*/ 149 h 658"/>
                <a:gd name="T4" fmla="*/ 0 w 689"/>
                <a:gd name="T5" fmla="*/ 658 h 658"/>
                <a:gd name="T6" fmla="*/ 689 w 689"/>
                <a:gd name="T7" fmla="*/ 360 h 658"/>
                <a:gd name="T8" fmla="*/ 345 w 689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9" h="658">
                  <a:moveTo>
                    <a:pt x="345" y="0"/>
                  </a:moveTo>
                  <a:lnTo>
                    <a:pt x="0" y="149"/>
                  </a:lnTo>
                  <a:lnTo>
                    <a:pt x="0" y="658"/>
                  </a:lnTo>
                  <a:lnTo>
                    <a:pt x="689" y="36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0097B7">
                <a:lumMod val="75000"/>
              </a:srgbClr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46" name="Freeform 13"/>
            <p:cNvSpPr>
              <a:spLocks/>
            </p:cNvSpPr>
            <p:nvPr/>
          </p:nvSpPr>
          <p:spPr bwMode="auto">
            <a:xfrm>
              <a:off x="4713817" y="2554817"/>
              <a:ext cx="1458384" cy="1392767"/>
            </a:xfrm>
            <a:custGeom>
              <a:avLst/>
              <a:gdLst>
                <a:gd name="T0" fmla="*/ 344 w 689"/>
                <a:gd name="T1" fmla="*/ 0 h 658"/>
                <a:gd name="T2" fmla="*/ 689 w 689"/>
                <a:gd name="T3" fmla="*/ 149 h 658"/>
                <a:gd name="T4" fmla="*/ 689 w 689"/>
                <a:gd name="T5" fmla="*/ 658 h 658"/>
                <a:gd name="T6" fmla="*/ 0 w 689"/>
                <a:gd name="T7" fmla="*/ 360 h 658"/>
                <a:gd name="T8" fmla="*/ 344 w 689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9" h="658">
                  <a:moveTo>
                    <a:pt x="344" y="0"/>
                  </a:moveTo>
                  <a:lnTo>
                    <a:pt x="689" y="149"/>
                  </a:lnTo>
                  <a:lnTo>
                    <a:pt x="689" y="658"/>
                  </a:lnTo>
                  <a:lnTo>
                    <a:pt x="0" y="360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0086AC"/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47" name="Parallelogram 3"/>
            <p:cNvSpPr/>
            <p:nvPr/>
          </p:nvSpPr>
          <p:spPr>
            <a:xfrm flipV="1">
              <a:off x="5437496" y="2196099"/>
              <a:ext cx="1475650" cy="676656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rgbClr val="0086A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026">
                <a:defRPr/>
              </a:pPr>
              <a:endParaRPr lang="en-US" sz="3810" kern="0">
                <a:solidFill>
                  <a:prstClr val="white"/>
                </a:solidFill>
                <a:latin typeface="Open Sans Light"/>
              </a:endParaRPr>
            </a:p>
          </p:txBody>
        </p:sp>
      </p:grpSp>
      <p:sp>
        <p:nvSpPr>
          <p:cNvPr id="248" name="Rectangle 5"/>
          <p:cNvSpPr>
            <a:spLocks noChangeArrowheads="1"/>
          </p:cNvSpPr>
          <p:nvPr/>
        </p:nvSpPr>
        <p:spPr bwMode="auto">
          <a:xfrm>
            <a:off x="3835022" y="1441199"/>
            <a:ext cx="8057302" cy="764024"/>
          </a:xfrm>
          <a:prstGeom prst="rect">
            <a:avLst/>
          </a:prstGeom>
          <a:solidFill>
            <a:srgbClr val="176490"/>
          </a:solidFill>
          <a:ln>
            <a:noFill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defTabSz="1219026">
              <a:defRPr/>
            </a:pPr>
            <a:endParaRPr lang="en-US" sz="3200" kern="0">
              <a:solidFill>
                <a:srgbClr val="FFFFFF"/>
              </a:solidFill>
            </a:endParaRPr>
          </a:p>
        </p:txBody>
      </p:sp>
      <p:grpSp>
        <p:nvGrpSpPr>
          <p:cNvPr id="249" name="Group 6"/>
          <p:cNvGrpSpPr/>
          <p:nvPr/>
        </p:nvGrpSpPr>
        <p:grpSpPr>
          <a:xfrm>
            <a:off x="2649467" y="1024459"/>
            <a:ext cx="1754795" cy="1319311"/>
            <a:chOff x="5441951" y="1790701"/>
            <a:chExt cx="1460500" cy="1079500"/>
          </a:xfrm>
        </p:grpSpPr>
        <p:sp>
          <p:nvSpPr>
            <p:cNvPr id="250" name="Freeform 10"/>
            <p:cNvSpPr>
              <a:spLocks/>
            </p:cNvSpPr>
            <p:nvPr/>
          </p:nvSpPr>
          <p:spPr bwMode="auto">
            <a:xfrm>
              <a:off x="6172200" y="1790701"/>
              <a:ext cx="730251" cy="1079500"/>
            </a:xfrm>
            <a:custGeom>
              <a:avLst/>
              <a:gdLst>
                <a:gd name="T0" fmla="*/ 0 w 345"/>
                <a:gd name="T1" fmla="*/ 0 h 510"/>
                <a:gd name="T2" fmla="*/ 0 w 345"/>
                <a:gd name="T3" fmla="*/ 510 h 510"/>
                <a:gd name="T4" fmla="*/ 345 w 345"/>
                <a:gd name="T5" fmla="*/ 361 h 510"/>
                <a:gd name="T6" fmla="*/ 0 w 345"/>
                <a:gd name="T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10">
                  <a:moveTo>
                    <a:pt x="0" y="0"/>
                  </a:moveTo>
                  <a:lnTo>
                    <a:pt x="0" y="510"/>
                  </a:lnTo>
                  <a:lnTo>
                    <a:pt x="345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6490">
                <a:lumMod val="75000"/>
              </a:srgbClr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51" name="Freeform 14"/>
            <p:cNvSpPr>
              <a:spLocks/>
            </p:cNvSpPr>
            <p:nvPr/>
          </p:nvSpPr>
          <p:spPr bwMode="auto">
            <a:xfrm>
              <a:off x="5441951" y="1790701"/>
              <a:ext cx="730251" cy="1079500"/>
            </a:xfrm>
            <a:custGeom>
              <a:avLst/>
              <a:gdLst>
                <a:gd name="T0" fmla="*/ 345 w 345"/>
                <a:gd name="T1" fmla="*/ 0 h 510"/>
                <a:gd name="T2" fmla="*/ 345 w 345"/>
                <a:gd name="T3" fmla="*/ 510 h 510"/>
                <a:gd name="T4" fmla="*/ 0 w 345"/>
                <a:gd name="T5" fmla="*/ 361 h 510"/>
                <a:gd name="T6" fmla="*/ 345 w 345"/>
                <a:gd name="T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10">
                  <a:moveTo>
                    <a:pt x="345" y="0"/>
                  </a:moveTo>
                  <a:lnTo>
                    <a:pt x="345" y="510"/>
                  </a:lnTo>
                  <a:lnTo>
                    <a:pt x="0" y="36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176490"/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</p:grpSp>
      <p:sp>
        <p:nvSpPr>
          <p:cNvPr id="252" name="Rectangle 16"/>
          <p:cNvSpPr/>
          <p:nvPr/>
        </p:nvSpPr>
        <p:spPr>
          <a:xfrm>
            <a:off x="7232379" y="4874900"/>
            <a:ext cx="5006653" cy="963330"/>
          </a:xfrm>
          <a:prstGeom prst="rect">
            <a:avLst/>
          </a:prstGeom>
          <a:ln>
            <a:noFill/>
          </a:ln>
        </p:spPr>
        <p:txBody>
          <a:bodyPr wrap="square" lIns="243810" rIns="243810" bIns="97525">
            <a:spAutoFit/>
          </a:bodyPr>
          <a:lstStyle/>
          <a:p>
            <a:pPr defTabSz="1219026">
              <a:lnSpc>
                <a:spcPct val="95000"/>
              </a:lnSpc>
              <a:defRPr/>
            </a:pPr>
            <a:r>
              <a:rPr lang="ru-RU" sz="2800" b="1" kern="0" dirty="0" smtClean="0">
                <a:solidFill>
                  <a:srgbClr val="FFFFFF"/>
                </a:solidFill>
              </a:rPr>
              <a:t>Имели </a:t>
            </a:r>
            <a:r>
              <a:rPr lang="ru-RU" sz="2800" b="1" kern="0" dirty="0" smtClean="0">
                <a:solidFill>
                  <a:srgbClr val="FF0000"/>
                </a:solidFill>
              </a:rPr>
              <a:t>абсолютную</a:t>
            </a:r>
            <a:r>
              <a:rPr lang="ru-RU" sz="2800" b="1" kern="0" dirty="0" smtClean="0">
                <a:solidFill>
                  <a:srgbClr val="FFFFFF"/>
                </a:solidFill>
              </a:rPr>
              <a:t> власть </a:t>
            </a:r>
            <a:r>
              <a:rPr lang="ru-RU" sz="2800" b="1" kern="0" dirty="0" smtClean="0">
                <a:solidFill>
                  <a:srgbClr val="FFFFFF"/>
                </a:solidFill>
              </a:rPr>
              <a:t>          в </a:t>
            </a:r>
            <a:r>
              <a:rPr lang="ru-RU" sz="2800" b="1" kern="0" dirty="0" smtClean="0">
                <a:solidFill>
                  <a:srgbClr val="FFFFFF"/>
                </a:solidFill>
              </a:rPr>
              <a:t>Туркестанском крае</a:t>
            </a:r>
            <a:endParaRPr lang="en-US" sz="2800" b="1" kern="0" dirty="0">
              <a:solidFill>
                <a:srgbClr val="FFFFFF"/>
              </a:solidFill>
            </a:endParaRPr>
          </a:p>
        </p:txBody>
      </p:sp>
      <p:sp>
        <p:nvSpPr>
          <p:cNvPr id="253" name="Rectangle 17"/>
          <p:cNvSpPr/>
          <p:nvPr/>
        </p:nvSpPr>
        <p:spPr>
          <a:xfrm>
            <a:off x="5241782" y="1548388"/>
            <a:ext cx="765567" cy="655556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</a:bodyPr>
          <a:lstStyle/>
          <a:p>
            <a:pPr algn="r" defTabSz="1219026">
              <a:lnSpc>
                <a:spcPct val="89000"/>
              </a:lnSpc>
              <a:defRPr/>
            </a:pPr>
            <a:r>
              <a:rPr lang="en-US" sz="4000" kern="0" dirty="0" smtClean="0">
                <a:solidFill>
                  <a:srgbClr val="C00000"/>
                </a:solidFill>
              </a:rPr>
              <a:t>0</a:t>
            </a:r>
            <a:r>
              <a:rPr lang="ru-RU" sz="4000" kern="0" dirty="0" smtClean="0">
                <a:solidFill>
                  <a:srgbClr val="C00000"/>
                </a:solidFill>
              </a:rPr>
              <a:t>1</a:t>
            </a:r>
            <a:endParaRPr lang="en-US" sz="4000" kern="0" dirty="0">
              <a:solidFill>
                <a:srgbClr val="C00000"/>
              </a:solidFill>
            </a:endParaRPr>
          </a:p>
        </p:txBody>
      </p:sp>
      <p:sp>
        <p:nvSpPr>
          <p:cNvPr id="254" name="Rectangle 18"/>
          <p:cNvSpPr/>
          <p:nvPr/>
        </p:nvSpPr>
        <p:spPr>
          <a:xfrm>
            <a:off x="5771238" y="2631538"/>
            <a:ext cx="765567" cy="655556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</a:bodyPr>
          <a:lstStyle/>
          <a:p>
            <a:pPr algn="r" defTabSz="1219026">
              <a:lnSpc>
                <a:spcPct val="89000"/>
              </a:lnSpc>
              <a:defRPr/>
            </a:pPr>
            <a:r>
              <a:rPr lang="en-US" sz="4000" kern="0" dirty="0" smtClean="0">
                <a:solidFill>
                  <a:srgbClr val="FFC000"/>
                </a:solidFill>
              </a:rPr>
              <a:t>0</a:t>
            </a:r>
            <a:r>
              <a:rPr lang="ru-RU" sz="4000" kern="0" dirty="0" smtClean="0">
                <a:solidFill>
                  <a:srgbClr val="FFC000"/>
                </a:solidFill>
              </a:rPr>
              <a:t>2</a:t>
            </a:r>
            <a:endParaRPr lang="en-US" sz="4000" kern="0" dirty="0">
              <a:solidFill>
                <a:srgbClr val="FFC000"/>
              </a:solidFill>
            </a:endParaRPr>
          </a:p>
        </p:txBody>
      </p:sp>
      <p:sp>
        <p:nvSpPr>
          <p:cNvPr id="255" name="Rectangle 32"/>
          <p:cNvSpPr/>
          <p:nvPr/>
        </p:nvSpPr>
        <p:spPr>
          <a:xfrm>
            <a:off x="6940758" y="3576232"/>
            <a:ext cx="4918272" cy="963330"/>
          </a:xfrm>
          <a:prstGeom prst="rect">
            <a:avLst/>
          </a:prstGeom>
          <a:ln>
            <a:noFill/>
          </a:ln>
        </p:spPr>
        <p:txBody>
          <a:bodyPr wrap="square" lIns="243810" rIns="243810" bIns="97525">
            <a:spAutoFit/>
          </a:bodyPr>
          <a:lstStyle/>
          <a:p>
            <a:pPr defTabSz="1219026">
              <a:lnSpc>
                <a:spcPct val="95000"/>
              </a:lnSpc>
              <a:defRPr/>
            </a:pPr>
            <a:r>
              <a:rPr lang="ru-RU" sz="2800" b="1" kern="0" dirty="0" smtClean="0">
                <a:solidFill>
                  <a:srgbClr val="FFFFFF"/>
                </a:solidFill>
              </a:rPr>
              <a:t>Управляли </a:t>
            </a:r>
            <a:r>
              <a:rPr lang="ru-RU" sz="2800" b="1" kern="0" dirty="0" smtClean="0">
                <a:solidFill>
                  <a:srgbClr val="FFC000"/>
                </a:solidFill>
              </a:rPr>
              <a:t>областями</a:t>
            </a:r>
            <a:r>
              <a:rPr lang="ru-RU" sz="2800" b="1" kern="0" dirty="0" smtClean="0">
                <a:solidFill>
                  <a:srgbClr val="FFFFFF"/>
                </a:solidFill>
              </a:rPr>
              <a:t> </a:t>
            </a:r>
            <a:r>
              <a:rPr lang="ru-RU" sz="2800" b="1" kern="0" dirty="0" smtClean="0">
                <a:solidFill>
                  <a:srgbClr val="FFFFFF"/>
                </a:solidFill>
              </a:rPr>
              <a:t>                  в </a:t>
            </a:r>
            <a:r>
              <a:rPr lang="ru-RU" sz="2800" b="1" kern="0" dirty="0" smtClean="0">
                <a:solidFill>
                  <a:srgbClr val="FFFFFF"/>
                </a:solidFill>
              </a:rPr>
              <a:t>Туркестанском крае</a:t>
            </a:r>
            <a:endParaRPr lang="en-US" sz="2800" b="1" kern="0" dirty="0">
              <a:solidFill>
                <a:srgbClr val="FFFFFF"/>
              </a:solidFill>
            </a:endParaRPr>
          </a:p>
        </p:txBody>
      </p:sp>
      <p:sp>
        <p:nvSpPr>
          <p:cNvPr id="256" name="Rectangle 33"/>
          <p:cNvSpPr/>
          <p:nvPr/>
        </p:nvSpPr>
        <p:spPr>
          <a:xfrm>
            <a:off x="6059429" y="1374339"/>
            <a:ext cx="5710553" cy="963330"/>
          </a:xfrm>
          <a:prstGeom prst="rect">
            <a:avLst/>
          </a:prstGeom>
          <a:ln>
            <a:noFill/>
          </a:ln>
        </p:spPr>
        <p:txBody>
          <a:bodyPr wrap="square" lIns="243810" rIns="243810" bIns="97525">
            <a:spAutoFit/>
          </a:bodyPr>
          <a:lstStyle/>
          <a:p>
            <a:pPr defTabSz="1219026">
              <a:lnSpc>
                <a:spcPct val="95000"/>
              </a:lnSpc>
              <a:defRPr/>
            </a:pPr>
            <a:r>
              <a:rPr lang="ru-RU" sz="2800" b="1" kern="0" dirty="0" smtClean="0">
                <a:solidFill>
                  <a:srgbClr val="FFFFFF"/>
                </a:solidFill>
              </a:rPr>
              <a:t>Управляли </a:t>
            </a:r>
            <a:r>
              <a:rPr lang="ru-RU" sz="2800" b="1" kern="0" dirty="0" smtClean="0">
                <a:solidFill>
                  <a:srgbClr val="00FF00"/>
                </a:solidFill>
              </a:rPr>
              <a:t>уездами</a:t>
            </a:r>
            <a:r>
              <a:rPr lang="ru-RU" sz="2800" b="1" kern="0" dirty="0" smtClean="0">
                <a:solidFill>
                  <a:srgbClr val="FFFFFF"/>
                </a:solidFill>
              </a:rPr>
              <a:t> в составе областей</a:t>
            </a:r>
            <a:endParaRPr lang="en-US" sz="2800" b="1" kern="0" dirty="0">
              <a:solidFill>
                <a:srgbClr val="FFFFFF"/>
              </a:solidFill>
            </a:endParaRPr>
          </a:p>
        </p:txBody>
      </p:sp>
      <p:sp>
        <p:nvSpPr>
          <p:cNvPr id="257" name="Rectangle 34"/>
          <p:cNvSpPr/>
          <p:nvPr/>
        </p:nvSpPr>
        <p:spPr>
          <a:xfrm>
            <a:off x="6566987" y="2500242"/>
            <a:ext cx="5334350" cy="963330"/>
          </a:xfrm>
          <a:prstGeom prst="rect">
            <a:avLst/>
          </a:prstGeom>
          <a:ln>
            <a:noFill/>
          </a:ln>
        </p:spPr>
        <p:txBody>
          <a:bodyPr wrap="square" lIns="243810" rIns="243810" bIns="97525">
            <a:spAutoFit/>
          </a:bodyPr>
          <a:lstStyle/>
          <a:p>
            <a:pPr defTabSz="1219026">
              <a:lnSpc>
                <a:spcPct val="95000"/>
              </a:lnSpc>
              <a:defRPr/>
            </a:pPr>
            <a:r>
              <a:rPr lang="ru-RU" sz="2800" b="1" kern="0" dirty="0" smtClean="0">
                <a:solidFill>
                  <a:srgbClr val="FFFFFF"/>
                </a:solidFill>
              </a:rPr>
              <a:t>Управляли </a:t>
            </a:r>
            <a:r>
              <a:rPr lang="ru-RU" sz="2800" b="1" kern="0" dirty="0" smtClean="0">
                <a:solidFill>
                  <a:srgbClr val="002060"/>
                </a:solidFill>
              </a:rPr>
              <a:t>участками</a:t>
            </a:r>
            <a:r>
              <a:rPr lang="ru-RU" sz="2800" b="1" kern="0" dirty="0" smtClean="0">
                <a:solidFill>
                  <a:srgbClr val="FFFF00"/>
                </a:solidFill>
              </a:rPr>
              <a:t> </a:t>
            </a:r>
            <a:r>
              <a:rPr lang="ru-RU" sz="2800" b="1" kern="0" dirty="0" smtClean="0">
                <a:solidFill>
                  <a:srgbClr val="FFFF00"/>
                </a:solidFill>
              </a:rPr>
              <a:t>                      </a:t>
            </a:r>
            <a:r>
              <a:rPr lang="ru-RU" sz="2800" b="1" kern="0" dirty="0" smtClean="0">
                <a:solidFill>
                  <a:srgbClr val="FFFFFF"/>
                </a:solidFill>
              </a:rPr>
              <a:t>в </a:t>
            </a:r>
            <a:r>
              <a:rPr lang="ru-RU" sz="2800" b="1" kern="0" dirty="0" smtClean="0">
                <a:solidFill>
                  <a:srgbClr val="FFFFFF"/>
                </a:solidFill>
              </a:rPr>
              <a:t>составе уездов </a:t>
            </a:r>
            <a:endParaRPr lang="en-US" sz="2800" b="1" kern="0" dirty="0">
              <a:solidFill>
                <a:srgbClr val="FFFFFF"/>
              </a:solidFill>
            </a:endParaRPr>
          </a:p>
        </p:txBody>
      </p:sp>
      <p:sp>
        <p:nvSpPr>
          <p:cNvPr id="258" name="Rectangle 35"/>
          <p:cNvSpPr/>
          <p:nvPr/>
        </p:nvSpPr>
        <p:spPr>
          <a:xfrm>
            <a:off x="6318068" y="3703368"/>
            <a:ext cx="765567" cy="655556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</a:bodyPr>
          <a:lstStyle/>
          <a:p>
            <a:pPr algn="r" defTabSz="1219026">
              <a:lnSpc>
                <a:spcPct val="89000"/>
              </a:lnSpc>
              <a:defRPr/>
            </a:pPr>
            <a:r>
              <a:rPr lang="en-US" sz="4000" kern="0" dirty="0" smtClean="0">
                <a:solidFill>
                  <a:srgbClr val="00FF00"/>
                </a:solidFill>
              </a:rPr>
              <a:t>0</a:t>
            </a:r>
            <a:r>
              <a:rPr lang="ru-RU" sz="4000" kern="0" dirty="0" smtClean="0">
                <a:solidFill>
                  <a:srgbClr val="00FF00"/>
                </a:solidFill>
              </a:rPr>
              <a:t>3</a:t>
            </a:r>
            <a:endParaRPr lang="en-US" sz="4000" kern="0" dirty="0">
              <a:solidFill>
                <a:srgbClr val="00FF00"/>
              </a:solidFill>
            </a:endParaRPr>
          </a:p>
        </p:txBody>
      </p:sp>
      <p:sp>
        <p:nvSpPr>
          <p:cNvPr id="259" name="Rectangle 36"/>
          <p:cNvSpPr/>
          <p:nvPr/>
        </p:nvSpPr>
        <p:spPr>
          <a:xfrm>
            <a:off x="6691510" y="5014914"/>
            <a:ext cx="765567" cy="655556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</a:bodyPr>
          <a:lstStyle/>
          <a:p>
            <a:pPr algn="r" defTabSz="1219026">
              <a:lnSpc>
                <a:spcPct val="89000"/>
              </a:lnSpc>
              <a:defRPr/>
            </a:pPr>
            <a:r>
              <a:rPr lang="en-US" sz="4000" kern="0" dirty="0" smtClean="0">
                <a:solidFill>
                  <a:srgbClr val="002060"/>
                </a:solidFill>
              </a:rPr>
              <a:t>0</a:t>
            </a:r>
            <a:r>
              <a:rPr lang="ru-RU" sz="4000" kern="0" dirty="0" smtClean="0">
                <a:solidFill>
                  <a:srgbClr val="002060"/>
                </a:solidFill>
              </a:rPr>
              <a:t>4</a:t>
            </a:r>
            <a:endParaRPr lang="en-US" sz="40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75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75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75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38" grpId="0" animBg="1"/>
      <p:bldP spid="239" grpId="0" animBg="1"/>
      <p:bldP spid="248" grpId="0" animBg="1"/>
      <p:bldP spid="252" grpId="0"/>
      <p:bldP spid="253" grpId="0"/>
      <p:bldP spid="254" grpId="0"/>
      <p:bldP spid="255" grpId="0"/>
      <p:bldP spid="256" grpId="0"/>
      <p:bldP spid="257" grpId="0"/>
      <p:bldP spid="258" grpId="0"/>
      <p:bldP spid="2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29" y="5262061"/>
            <a:ext cx="1349585" cy="15132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30" y="5262061"/>
            <a:ext cx="1349585" cy="15132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31" y="5276538"/>
            <a:ext cx="1349585" cy="15132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32" y="5276538"/>
            <a:ext cx="1349585" cy="1513222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256"/>
            <a:ext cx="7852115" cy="2242800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lang="ru-RU" sz="7186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19056" y="2498399"/>
            <a:ext cx="7545456" cy="283827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lnSpc>
                <a:spcPts val="4132"/>
              </a:lnSpc>
              <a:spcAft>
                <a:spcPts val="1200"/>
              </a:spcAft>
            </a:pPr>
            <a:r>
              <a:rPr lang="ru-RU" sz="4000" b="1" dirty="0" smtClean="0">
                <a:solidFill>
                  <a:srgbClr val="2365C7"/>
                </a:solidFill>
                <a:latin typeface="Arial"/>
                <a:cs typeface="Arial"/>
              </a:rPr>
              <a:t>Тема: </a:t>
            </a:r>
            <a:endParaRPr lang="en-US" sz="40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8918" algn="ctr">
              <a:lnSpc>
                <a:spcPts val="4132"/>
              </a:lnSpc>
              <a:spcAft>
                <a:spcPts val="1200"/>
              </a:spcAft>
            </a:pPr>
            <a:r>
              <a:rPr lang="ru-RU" sz="4000" b="1" dirty="0" smtClean="0">
                <a:solidFill>
                  <a:srgbClr val="2365C7"/>
                </a:solidFill>
                <a:latin typeface="Arial"/>
                <a:cs typeface="Arial"/>
              </a:rPr>
              <a:t>Политика-административная система </a:t>
            </a:r>
            <a:r>
              <a:rPr lang="ru-RU" sz="4000" b="1" dirty="0" smtClean="0">
                <a:solidFill>
                  <a:srgbClr val="2365C7"/>
                </a:solidFill>
                <a:latin typeface="Arial"/>
                <a:cs typeface="Arial"/>
              </a:rPr>
              <a:t>управления туркестанского                      генерал-губернаторства  </a:t>
            </a:r>
            <a:endParaRPr lang="ru-RU" sz="4000" b="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164596" y="2405156"/>
            <a:ext cx="569921" cy="140234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572" y="1145408"/>
            <a:ext cx="1038407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9" y="65748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12272" r="10817" b="7623"/>
          <a:stretch/>
        </p:blipFill>
        <p:spPr>
          <a:xfrm>
            <a:off x="8352431" y="3524410"/>
            <a:ext cx="3764280" cy="326535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8" y="5276538"/>
            <a:ext cx="1349585" cy="1513222"/>
          </a:xfrm>
          <a:prstGeom prst="rect">
            <a:avLst/>
          </a:prstGeom>
        </p:spPr>
      </p:pic>
      <p:sp>
        <p:nvSpPr>
          <p:cNvPr id="3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182084" y="3876690"/>
            <a:ext cx="569921" cy="140234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</p:spTree>
    <p:extLst>
      <p:ext uri="{BB962C8B-B14F-4D97-AF65-F5344CB8AC3E}">
        <p14:creationId xmlns:p14="http://schemas.microsoft.com/office/powerpoint/2010/main" val="33450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3"/>
            <a:ext cx="12190507" cy="99039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8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/>
          </p:nvPr>
        </p:nvGraphicFramePr>
        <p:xfrm>
          <a:off x="109182" y="1537240"/>
          <a:ext cx="12082818" cy="530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119" y="1662560"/>
            <a:ext cx="10430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Колониальная система управления     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119" y="3109997"/>
            <a:ext cx="9789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об управлении Туркестанским краем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2556" y="5257686"/>
            <a:ext cx="1032225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Характерные особенности колониального управления 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1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Колониальная система управления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68035" y="1049561"/>
            <a:ext cx="6755643" cy="5637842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75000"/>
              </a:lnSpc>
            </a:pP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75000"/>
              </a:lnSpc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результате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завоеваний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Рос-</a:t>
            </a:r>
            <a:r>
              <a:rPr lang="ru-RU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сийской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империей Средней Азии, территории, попадавшие под колониальную зависимость, расширялись. </a:t>
            </a: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75000"/>
              </a:lnSpc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Способы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формы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правления на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завоёванных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землях являлись предметом многочисленных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и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долгих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обсуждений с участием представителей различных сфер и отраслей в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правящих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имперских кругах. Работа в этом направлении велась </a:t>
            </a:r>
            <a:r>
              <a:rPr lang="ru-RU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дально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-видная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обстоятельная.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4" t="3981" r="2478" b="3085"/>
          <a:stretch/>
        </p:blipFill>
        <p:spPr>
          <a:xfrm>
            <a:off x="268137" y="1049561"/>
            <a:ext cx="4780697" cy="56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1809" y="985838"/>
            <a:ext cx="6566969" cy="5749332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подчеркивал генерал-губернатор Туркестана 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Сергей Михайлович </a:t>
            </a:r>
            <a:r>
              <a:rPr lang="ru-RU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Духовский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9875" indent="0" algn="just">
              <a:lnSpc>
                <a:spcPct val="100000"/>
              </a:lnSpc>
              <a:buNone/>
            </a:pP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1898–1901):</a:t>
            </a:r>
          </a:p>
          <a:p>
            <a:pPr algn="just">
              <a:lnSpc>
                <a:spcPct val="100000"/>
              </a:lnSpc>
            </a:pP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«Туркестанский край, в </a:t>
            </a:r>
            <a:r>
              <a:rPr lang="ru-RU" sz="31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отли-чие</a:t>
            </a:r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других территорий, требует весьма </a:t>
            </a:r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взвешенного </a:t>
            </a:r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и 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внимательного подхода с </a:t>
            </a:r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учётом 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исторического </a:t>
            </a:r>
            <a:r>
              <a:rPr lang="ru-RU" sz="31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прош</a:t>
            </a:r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-лого 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этнографических </a:t>
            </a:r>
            <a:r>
              <a:rPr lang="ru-RU" sz="31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осо-бенностей</a:t>
            </a:r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края».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9" b="26766"/>
          <a:stretch/>
        </p:blipFill>
        <p:spPr>
          <a:xfrm flipH="1">
            <a:off x="267075" y="985838"/>
            <a:ext cx="4960017" cy="5783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93" y="0"/>
            <a:ext cx="12190507" cy="85849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Колониальная система управления </a:t>
            </a:r>
            <a:endParaRPr lang="ru-RU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042" y="82547"/>
            <a:ext cx="11892776" cy="10201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75"/>
              </a:spcBef>
            </a:pPr>
            <a:r>
              <a:rPr lang="ru-RU" sz="3200" dirty="0"/>
              <a:t>Временное положение об управлении Туркестанской областью</a:t>
            </a:r>
            <a:endParaRPr sz="2000" dirty="0"/>
          </a:p>
        </p:txBody>
      </p:sp>
      <p:sp>
        <p:nvSpPr>
          <p:cNvPr id="62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:a16="http://schemas.microsoft.com/office/drawing/2014/main" xmlns="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98742" y="5142799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1600351" y="5592382"/>
            <a:ext cx="10223498" cy="92947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marL="185738" lvl="0" indent="-185738" algn="just" defTabSz="1218939">
              <a:lnSpc>
                <a:spcPct val="89000"/>
              </a:lnSpc>
            </a:pP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Им 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подчинялись управляющие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местным населением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назначаемые из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россий-ских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чиновников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которые осуществляли общий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надзор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над местным населением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3418637" y="4630187"/>
            <a:ext cx="8388000" cy="90000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Область делилась на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отделы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которыми 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руководили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начальники отделов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одновременно исполнявшие должность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военных комендантов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5047968" y="3790888"/>
            <a:ext cx="6758669" cy="655556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 anchor="ctr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руках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губернатора края сосредотачивалась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военная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гражданская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власть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8277254" y="1740282"/>
            <a:ext cx="3529383" cy="655556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  <a:defRPr/>
            </a:pP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Управление краем 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осу-</a:t>
            </a:r>
            <a:r>
              <a:rPr lang="ru-RU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ществлялось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военными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113249" y="1141723"/>
            <a:ext cx="5857798" cy="2489135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lvl="0" defTabSz="1218939">
              <a:lnSpc>
                <a:spcPct val="89000"/>
              </a:lnSpc>
              <a:defRPr/>
            </a:pPr>
            <a:r>
              <a:rPr lang="ru-RU" sz="3387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После завоевания </a:t>
            </a:r>
            <a:endParaRPr lang="ru-RU" sz="3387" dirty="0" smtClean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8939">
              <a:lnSpc>
                <a:spcPct val="89000"/>
              </a:lnSpc>
              <a:defRPr/>
            </a:pPr>
            <a:r>
              <a:rPr lang="ru-RU" sz="28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Ташкента</a:t>
            </a:r>
            <a:r>
              <a:rPr lang="ru-RU" sz="28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Александр II </a:t>
            </a:r>
            <a:endParaRPr lang="ru-RU" sz="2800" b="1" dirty="0" smtClean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8939">
              <a:lnSpc>
                <a:spcPct val="89000"/>
              </a:lnSpc>
              <a:defRPr/>
            </a:pPr>
            <a:r>
              <a:rPr lang="ru-RU" sz="28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8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августа 1865 года утверждает</a:t>
            </a:r>
          </a:p>
          <a:p>
            <a:pPr lvl="0" defTabSz="1218939">
              <a:lnSpc>
                <a:spcPct val="89000"/>
              </a:lnSpc>
              <a:defRPr/>
            </a:pPr>
            <a:r>
              <a:rPr lang="ru-RU" sz="28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«Временное положение об управлении </a:t>
            </a:r>
            <a:r>
              <a:rPr lang="ru-RU" sz="28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Туркестанской областью»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645425" y="2692686"/>
            <a:ext cx="5161212" cy="92947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  <a:defRPr/>
            </a:pP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Согласно Положению, система 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власти носила название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«военно-народного управления»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Завоевание туркмен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4263" y="1023368"/>
            <a:ext cx="6894515" cy="578328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подчеркивал сенатор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Констан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-тин Константинович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Пален,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кото-рому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довелось провести ревизию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Туркестанского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края в 1908–1910 гг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«Даже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самая незначительная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адми-нистративная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должность в крае была в руках военных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началь-ников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». Представителями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корен-ного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населения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укомплекто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-вывались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лишь самые низшие звенья управления, к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которым относились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сельские аксакалы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казии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их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помощники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552" y="914357"/>
            <a:ext cx="4566528" cy="5892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12190507" cy="85849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Колониальная система управления </a:t>
            </a:r>
            <a:endParaRPr lang="ru-RU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69452" y="58906"/>
            <a:ext cx="12261452" cy="10201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75"/>
              </a:spcBef>
            </a:pPr>
            <a:r>
              <a:rPr lang="ru-RU" sz="3200" dirty="0" smtClean="0"/>
              <a:t>Иерархия управления Туркестанским генерал-губернаторством</a:t>
            </a:r>
            <a:endParaRPr sz="3200" dirty="0"/>
          </a:p>
        </p:txBody>
      </p:sp>
      <p:sp>
        <p:nvSpPr>
          <p:cNvPr id="233" name="Rectangle 7"/>
          <p:cNvSpPr>
            <a:spLocks noChangeArrowheads="1"/>
          </p:cNvSpPr>
          <p:nvPr/>
        </p:nvSpPr>
        <p:spPr bwMode="auto">
          <a:xfrm>
            <a:off x="5520815" y="4087582"/>
            <a:ext cx="6380521" cy="764024"/>
          </a:xfrm>
          <a:prstGeom prst="rect">
            <a:avLst/>
          </a:prstGeom>
          <a:solidFill>
            <a:srgbClr val="51C3CA"/>
          </a:solidFill>
          <a:ln>
            <a:noFill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defTabSz="1219026">
              <a:defRPr/>
            </a:pPr>
            <a:endParaRPr lang="en-US" sz="3200" kern="0">
              <a:solidFill>
                <a:srgbClr val="FFFFFF"/>
              </a:solidFill>
            </a:endParaRPr>
          </a:p>
        </p:txBody>
      </p:sp>
      <p:grpSp>
        <p:nvGrpSpPr>
          <p:cNvPr id="234" name="Group 3"/>
          <p:cNvGrpSpPr/>
          <p:nvPr/>
        </p:nvGrpSpPr>
        <p:grpSpPr>
          <a:xfrm>
            <a:off x="2600172" y="3197624"/>
            <a:ext cx="5841283" cy="2908734"/>
            <a:chOff x="3251200" y="3199611"/>
            <a:chExt cx="5842000" cy="2909089"/>
          </a:xfrm>
        </p:grpSpPr>
        <p:sp>
          <p:nvSpPr>
            <p:cNvPr id="235" name="Freeform 12"/>
            <p:cNvSpPr>
              <a:spLocks/>
            </p:cNvSpPr>
            <p:nvPr/>
          </p:nvSpPr>
          <p:spPr bwMode="auto">
            <a:xfrm>
              <a:off x="6172200" y="4083049"/>
              <a:ext cx="2921000" cy="2025651"/>
            </a:xfrm>
            <a:custGeom>
              <a:avLst/>
              <a:gdLst>
                <a:gd name="T0" fmla="*/ 1380 w 1380"/>
                <a:gd name="T1" fmla="*/ 361 h 957"/>
                <a:gd name="T2" fmla="*/ 1035 w 1380"/>
                <a:gd name="T3" fmla="*/ 0 h 957"/>
                <a:gd name="T4" fmla="*/ 0 w 1380"/>
                <a:gd name="T5" fmla="*/ 447 h 957"/>
                <a:gd name="T6" fmla="*/ 0 w 1380"/>
                <a:gd name="T7" fmla="*/ 957 h 957"/>
                <a:gd name="T8" fmla="*/ 1380 w 1380"/>
                <a:gd name="T9" fmla="*/ 361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0" h="957">
                  <a:moveTo>
                    <a:pt x="1380" y="361"/>
                  </a:moveTo>
                  <a:lnTo>
                    <a:pt x="1035" y="0"/>
                  </a:lnTo>
                  <a:lnTo>
                    <a:pt x="0" y="447"/>
                  </a:lnTo>
                  <a:lnTo>
                    <a:pt x="0" y="957"/>
                  </a:lnTo>
                  <a:lnTo>
                    <a:pt x="1380" y="361"/>
                  </a:lnTo>
                  <a:close/>
                </a:path>
              </a:pathLst>
            </a:custGeom>
            <a:solidFill>
              <a:srgbClr val="51C3CA">
                <a:lumMod val="75000"/>
              </a:srgbClr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36" name="Freeform 16"/>
            <p:cNvSpPr>
              <a:spLocks/>
            </p:cNvSpPr>
            <p:nvPr/>
          </p:nvSpPr>
          <p:spPr bwMode="auto">
            <a:xfrm>
              <a:off x="3251200" y="4083049"/>
              <a:ext cx="2921000" cy="2025651"/>
            </a:xfrm>
            <a:custGeom>
              <a:avLst/>
              <a:gdLst>
                <a:gd name="T0" fmla="*/ 0 w 1380"/>
                <a:gd name="T1" fmla="*/ 361 h 957"/>
                <a:gd name="T2" fmla="*/ 345 w 1380"/>
                <a:gd name="T3" fmla="*/ 0 h 957"/>
                <a:gd name="T4" fmla="*/ 1380 w 1380"/>
                <a:gd name="T5" fmla="*/ 447 h 957"/>
                <a:gd name="T6" fmla="*/ 1380 w 1380"/>
                <a:gd name="T7" fmla="*/ 957 h 957"/>
                <a:gd name="T8" fmla="*/ 0 w 1380"/>
                <a:gd name="T9" fmla="*/ 361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0" h="957">
                  <a:moveTo>
                    <a:pt x="0" y="361"/>
                  </a:moveTo>
                  <a:lnTo>
                    <a:pt x="345" y="0"/>
                  </a:lnTo>
                  <a:lnTo>
                    <a:pt x="1380" y="447"/>
                  </a:lnTo>
                  <a:lnTo>
                    <a:pt x="1380" y="957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rgbClr val="51C3CA"/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37" name="Parallelogram 3"/>
            <p:cNvSpPr/>
            <p:nvPr/>
          </p:nvSpPr>
          <p:spPr>
            <a:xfrm>
              <a:off x="3981451" y="3199611"/>
              <a:ext cx="4381498" cy="1836216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rgbClr val="51C3CA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026">
                <a:defRPr/>
              </a:pPr>
              <a:endParaRPr lang="en-US" sz="3810" kern="0">
                <a:solidFill>
                  <a:prstClr val="white"/>
                </a:solidFill>
                <a:latin typeface="Open Sans Light"/>
              </a:endParaRPr>
            </a:p>
          </p:txBody>
        </p:sp>
      </p:grpSp>
      <p:sp>
        <p:nvSpPr>
          <p:cNvPr id="238" name="Rectangle 6"/>
          <p:cNvSpPr>
            <a:spLocks noChangeArrowheads="1"/>
          </p:cNvSpPr>
          <p:nvPr/>
        </p:nvSpPr>
        <p:spPr bwMode="auto">
          <a:xfrm>
            <a:off x="5520815" y="2559534"/>
            <a:ext cx="6380521" cy="764024"/>
          </a:xfrm>
          <a:prstGeom prst="rect">
            <a:avLst/>
          </a:prstGeom>
          <a:solidFill>
            <a:srgbClr val="0086AC"/>
          </a:solidFill>
          <a:ln>
            <a:noFill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defTabSz="1219026">
              <a:defRPr/>
            </a:pPr>
            <a:endParaRPr lang="en-US" sz="3200" kern="0">
              <a:solidFill>
                <a:srgbClr val="FFFFFF"/>
              </a:solidFill>
            </a:endParaRPr>
          </a:p>
        </p:txBody>
      </p:sp>
      <p:sp>
        <p:nvSpPr>
          <p:cNvPr id="239" name="Rectangle 8"/>
          <p:cNvSpPr>
            <a:spLocks noChangeArrowheads="1"/>
          </p:cNvSpPr>
          <p:nvPr/>
        </p:nvSpPr>
        <p:spPr bwMode="auto">
          <a:xfrm>
            <a:off x="5520815" y="3323558"/>
            <a:ext cx="6380521" cy="764024"/>
          </a:xfrm>
          <a:prstGeom prst="rect">
            <a:avLst/>
          </a:prstGeom>
          <a:solidFill>
            <a:srgbClr val="1AA5BD"/>
          </a:solidFill>
          <a:ln w="9525">
            <a:noFill/>
            <a:miter lim="800000"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defTabSz="1219026">
              <a:defRPr/>
            </a:pPr>
            <a:endParaRPr lang="en-US" sz="3200" kern="0">
              <a:solidFill>
                <a:srgbClr val="FFFFFF"/>
              </a:solidFill>
            </a:endParaRPr>
          </a:p>
        </p:txBody>
      </p:sp>
      <p:grpSp>
        <p:nvGrpSpPr>
          <p:cNvPr id="240" name="Group 4"/>
          <p:cNvGrpSpPr/>
          <p:nvPr/>
        </p:nvGrpSpPr>
        <p:grpSpPr>
          <a:xfrm>
            <a:off x="3330333" y="2740172"/>
            <a:ext cx="4380965" cy="2293444"/>
            <a:chOff x="3981451" y="2735476"/>
            <a:chExt cx="4381501" cy="2293724"/>
          </a:xfrm>
        </p:grpSpPr>
        <p:sp>
          <p:nvSpPr>
            <p:cNvPr id="241" name="Freeform 11"/>
            <p:cNvSpPr>
              <a:spLocks/>
            </p:cNvSpPr>
            <p:nvPr/>
          </p:nvSpPr>
          <p:spPr bwMode="auto">
            <a:xfrm>
              <a:off x="6172201" y="3316816"/>
              <a:ext cx="2190751" cy="1712384"/>
            </a:xfrm>
            <a:custGeom>
              <a:avLst/>
              <a:gdLst>
                <a:gd name="T0" fmla="*/ 689 w 1035"/>
                <a:gd name="T1" fmla="*/ 0 h 809"/>
                <a:gd name="T2" fmla="*/ 0 w 1035"/>
                <a:gd name="T3" fmla="*/ 298 h 809"/>
                <a:gd name="T4" fmla="*/ 0 w 1035"/>
                <a:gd name="T5" fmla="*/ 639 h 809"/>
                <a:gd name="T6" fmla="*/ 0 w 1035"/>
                <a:gd name="T7" fmla="*/ 809 h 809"/>
                <a:gd name="T8" fmla="*/ 1035 w 1035"/>
                <a:gd name="T9" fmla="*/ 362 h 809"/>
                <a:gd name="T10" fmla="*/ 689 w 1035"/>
                <a:gd name="T11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5" h="809">
                  <a:moveTo>
                    <a:pt x="689" y="0"/>
                  </a:moveTo>
                  <a:lnTo>
                    <a:pt x="0" y="298"/>
                  </a:lnTo>
                  <a:lnTo>
                    <a:pt x="0" y="639"/>
                  </a:lnTo>
                  <a:lnTo>
                    <a:pt x="0" y="809"/>
                  </a:lnTo>
                  <a:lnTo>
                    <a:pt x="1035" y="362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3CB2C3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42" name="Freeform 15"/>
            <p:cNvSpPr>
              <a:spLocks/>
            </p:cNvSpPr>
            <p:nvPr/>
          </p:nvSpPr>
          <p:spPr bwMode="auto">
            <a:xfrm>
              <a:off x="3981451" y="3316816"/>
              <a:ext cx="2190751" cy="1712384"/>
            </a:xfrm>
            <a:custGeom>
              <a:avLst/>
              <a:gdLst>
                <a:gd name="T0" fmla="*/ 346 w 1035"/>
                <a:gd name="T1" fmla="*/ 0 h 809"/>
                <a:gd name="T2" fmla="*/ 1035 w 1035"/>
                <a:gd name="T3" fmla="*/ 298 h 809"/>
                <a:gd name="T4" fmla="*/ 1035 w 1035"/>
                <a:gd name="T5" fmla="*/ 639 h 809"/>
                <a:gd name="T6" fmla="*/ 1035 w 1035"/>
                <a:gd name="T7" fmla="*/ 809 h 809"/>
                <a:gd name="T8" fmla="*/ 0 w 1035"/>
                <a:gd name="T9" fmla="*/ 362 h 809"/>
                <a:gd name="T10" fmla="*/ 346 w 1035"/>
                <a:gd name="T11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5" h="809">
                  <a:moveTo>
                    <a:pt x="346" y="0"/>
                  </a:moveTo>
                  <a:lnTo>
                    <a:pt x="1035" y="298"/>
                  </a:lnTo>
                  <a:lnTo>
                    <a:pt x="1035" y="639"/>
                  </a:lnTo>
                  <a:lnTo>
                    <a:pt x="1035" y="809"/>
                  </a:lnTo>
                  <a:lnTo>
                    <a:pt x="0" y="362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1AA5B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43" name="Parallelogram 3"/>
            <p:cNvSpPr/>
            <p:nvPr/>
          </p:nvSpPr>
          <p:spPr>
            <a:xfrm>
              <a:off x="4704292" y="2735476"/>
              <a:ext cx="2935224" cy="1212108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rgbClr val="1AA5BD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026">
                <a:defRPr/>
              </a:pPr>
              <a:endParaRPr lang="en-US" sz="3810" kern="0">
                <a:solidFill>
                  <a:prstClr val="white"/>
                </a:solidFill>
                <a:latin typeface="Open Sans Light"/>
              </a:endParaRPr>
            </a:p>
          </p:txBody>
        </p:sp>
      </p:grpSp>
      <p:grpSp>
        <p:nvGrpSpPr>
          <p:cNvPr id="244" name="Group 5"/>
          <p:cNvGrpSpPr/>
          <p:nvPr/>
        </p:nvGrpSpPr>
        <p:grpSpPr>
          <a:xfrm>
            <a:off x="4062610" y="2208060"/>
            <a:ext cx="2916411" cy="1751270"/>
            <a:chOff x="4713817" y="2196099"/>
            <a:chExt cx="2916767" cy="1751485"/>
          </a:xfrm>
        </p:grpSpPr>
        <p:sp>
          <p:nvSpPr>
            <p:cNvPr id="245" name="Freeform 9"/>
            <p:cNvSpPr>
              <a:spLocks/>
            </p:cNvSpPr>
            <p:nvPr/>
          </p:nvSpPr>
          <p:spPr bwMode="auto">
            <a:xfrm>
              <a:off x="6172200" y="2554817"/>
              <a:ext cx="1458384" cy="1392767"/>
            </a:xfrm>
            <a:custGeom>
              <a:avLst/>
              <a:gdLst>
                <a:gd name="T0" fmla="*/ 345 w 689"/>
                <a:gd name="T1" fmla="*/ 0 h 658"/>
                <a:gd name="T2" fmla="*/ 0 w 689"/>
                <a:gd name="T3" fmla="*/ 149 h 658"/>
                <a:gd name="T4" fmla="*/ 0 w 689"/>
                <a:gd name="T5" fmla="*/ 658 h 658"/>
                <a:gd name="T6" fmla="*/ 689 w 689"/>
                <a:gd name="T7" fmla="*/ 360 h 658"/>
                <a:gd name="T8" fmla="*/ 345 w 689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9" h="658">
                  <a:moveTo>
                    <a:pt x="345" y="0"/>
                  </a:moveTo>
                  <a:lnTo>
                    <a:pt x="0" y="149"/>
                  </a:lnTo>
                  <a:lnTo>
                    <a:pt x="0" y="658"/>
                  </a:lnTo>
                  <a:lnTo>
                    <a:pt x="689" y="36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0097B7">
                <a:lumMod val="75000"/>
              </a:srgbClr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46" name="Freeform 13"/>
            <p:cNvSpPr>
              <a:spLocks/>
            </p:cNvSpPr>
            <p:nvPr/>
          </p:nvSpPr>
          <p:spPr bwMode="auto">
            <a:xfrm>
              <a:off x="4713817" y="2554817"/>
              <a:ext cx="1458384" cy="1392767"/>
            </a:xfrm>
            <a:custGeom>
              <a:avLst/>
              <a:gdLst>
                <a:gd name="T0" fmla="*/ 344 w 689"/>
                <a:gd name="T1" fmla="*/ 0 h 658"/>
                <a:gd name="T2" fmla="*/ 689 w 689"/>
                <a:gd name="T3" fmla="*/ 149 h 658"/>
                <a:gd name="T4" fmla="*/ 689 w 689"/>
                <a:gd name="T5" fmla="*/ 658 h 658"/>
                <a:gd name="T6" fmla="*/ 0 w 689"/>
                <a:gd name="T7" fmla="*/ 360 h 658"/>
                <a:gd name="T8" fmla="*/ 344 w 689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9" h="658">
                  <a:moveTo>
                    <a:pt x="344" y="0"/>
                  </a:moveTo>
                  <a:lnTo>
                    <a:pt x="689" y="149"/>
                  </a:lnTo>
                  <a:lnTo>
                    <a:pt x="689" y="658"/>
                  </a:lnTo>
                  <a:lnTo>
                    <a:pt x="0" y="360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0086AC"/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47" name="Parallelogram 3"/>
            <p:cNvSpPr/>
            <p:nvPr/>
          </p:nvSpPr>
          <p:spPr>
            <a:xfrm flipV="1">
              <a:off x="5437496" y="2196099"/>
              <a:ext cx="1475650" cy="676656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rgbClr val="0086A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026">
                <a:defRPr/>
              </a:pPr>
              <a:endParaRPr lang="en-US" sz="3810" kern="0">
                <a:solidFill>
                  <a:prstClr val="white"/>
                </a:solidFill>
                <a:latin typeface="Open Sans Light"/>
              </a:endParaRPr>
            </a:p>
          </p:txBody>
        </p:sp>
      </p:grpSp>
      <p:sp>
        <p:nvSpPr>
          <p:cNvPr id="248" name="Rectangle 5"/>
          <p:cNvSpPr>
            <a:spLocks noChangeArrowheads="1"/>
          </p:cNvSpPr>
          <p:nvPr/>
        </p:nvSpPr>
        <p:spPr bwMode="auto">
          <a:xfrm>
            <a:off x="5520815" y="1822943"/>
            <a:ext cx="6380521" cy="764024"/>
          </a:xfrm>
          <a:prstGeom prst="rect">
            <a:avLst/>
          </a:prstGeom>
          <a:solidFill>
            <a:srgbClr val="176490"/>
          </a:solidFill>
          <a:ln>
            <a:noFill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defTabSz="1219026">
              <a:defRPr/>
            </a:pPr>
            <a:endParaRPr lang="en-US" sz="3200" kern="0">
              <a:solidFill>
                <a:srgbClr val="FFFFFF"/>
              </a:solidFill>
            </a:endParaRPr>
          </a:p>
        </p:txBody>
      </p:sp>
      <p:grpSp>
        <p:nvGrpSpPr>
          <p:cNvPr id="249" name="Group 6"/>
          <p:cNvGrpSpPr/>
          <p:nvPr/>
        </p:nvGrpSpPr>
        <p:grpSpPr>
          <a:xfrm>
            <a:off x="4790653" y="1809339"/>
            <a:ext cx="1460321" cy="1079367"/>
            <a:chOff x="5441951" y="1790701"/>
            <a:chExt cx="1460500" cy="1079500"/>
          </a:xfrm>
        </p:grpSpPr>
        <p:sp>
          <p:nvSpPr>
            <p:cNvPr id="250" name="Freeform 10"/>
            <p:cNvSpPr>
              <a:spLocks/>
            </p:cNvSpPr>
            <p:nvPr/>
          </p:nvSpPr>
          <p:spPr bwMode="auto">
            <a:xfrm>
              <a:off x="6172200" y="1790701"/>
              <a:ext cx="730251" cy="1079500"/>
            </a:xfrm>
            <a:custGeom>
              <a:avLst/>
              <a:gdLst>
                <a:gd name="T0" fmla="*/ 0 w 345"/>
                <a:gd name="T1" fmla="*/ 0 h 510"/>
                <a:gd name="T2" fmla="*/ 0 w 345"/>
                <a:gd name="T3" fmla="*/ 510 h 510"/>
                <a:gd name="T4" fmla="*/ 345 w 345"/>
                <a:gd name="T5" fmla="*/ 361 h 510"/>
                <a:gd name="T6" fmla="*/ 0 w 345"/>
                <a:gd name="T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10">
                  <a:moveTo>
                    <a:pt x="0" y="0"/>
                  </a:moveTo>
                  <a:lnTo>
                    <a:pt x="0" y="510"/>
                  </a:lnTo>
                  <a:lnTo>
                    <a:pt x="345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6490">
                <a:lumMod val="75000"/>
              </a:srgbClr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  <p:sp>
          <p:nvSpPr>
            <p:cNvPr id="251" name="Freeform 14"/>
            <p:cNvSpPr>
              <a:spLocks/>
            </p:cNvSpPr>
            <p:nvPr/>
          </p:nvSpPr>
          <p:spPr bwMode="auto">
            <a:xfrm>
              <a:off x="5441951" y="1790701"/>
              <a:ext cx="730251" cy="1079500"/>
            </a:xfrm>
            <a:custGeom>
              <a:avLst/>
              <a:gdLst>
                <a:gd name="T0" fmla="*/ 345 w 345"/>
                <a:gd name="T1" fmla="*/ 0 h 510"/>
                <a:gd name="T2" fmla="*/ 345 w 345"/>
                <a:gd name="T3" fmla="*/ 510 h 510"/>
                <a:gd name="T4" fmla="*/ 0 w 345"/>
                <a:gd name="T5" fmla="*/ 361 h 510"/>
                <a:gd name="T6" fmla="*/ 345 w 345"/>
                <a:gd name="T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5" h="510">
                  <a:moveTo>
                    <a:pt x="345" y="0"/>
                  </a:moveTo>
                  <a:lnTo>
                    <a:pt x="345" y="510"/>
                  </a:lnTo>
                  <a:lnTo>
                    <a:pt x="0" y="36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176490"/>
            </a:solidFill>
            <a:ln>
              <a:noFill/>
            </a:ln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FFFFFF"/>
                </a:solidFill>
              </a:endParaRPr>
            </a:p>
          </p:txBody>
        </p:sp>
      </p:grpSp>
      <p:sp>
        <p:nvSpPr>
          <p:cNvPr id="252" name="Rectangle 16"/>
          <p:cNvSpPr/>
          <p:nvPr/>
        </p:nvSpPr>
        <p:spPr>
          <a:xfrm>
            <a:off x="6929432" y="1795131"/>
            <a:ext cx="5006653" cy="846374"/>
          </a:xfrm>
          <a:prstGeom prst="rect">
            <a:avLst/>
          </a:prstGeom>
          <a:ln>
            <a:noFill/>
          </a:ln>
        </p:spPr>
        <p:txBody>
          <a:bodyPr wrap="square" lIns="243810" rIns="243810" bIns="97525">
            <a:spAutoFit/>
          </a:bodyPr>
          <a:lstStyle/>
          <a:p>
            <a:pPr defTabSz="1219026">
              <a:lnSpc>
                <a:spcPct val="95000"/>
              </a:lnSpc>
              <a:defRPr/>
            </a:pPr>
            <a:r>
              <a:rPr lang="ru-RU" sz="2400" b="1" kern="0" dirty="0" smtClean="0">
                <a:solidFill>
                  <a:srgbClr val="FFFFFF"/>
                </a:solidFill>
              </a:rPr>
              <a:t>Имели </a:t>
            </a:r>
            <a:r>
              <a:rPr lang="ru-RU" sz="2400" b="1" kern="0" dirty="0" smtClean="0">
                <a:solidFill>
                  <a:srgbClr val="FF0000"/>
                </a:solidFill>
              </a:rPr>
              <a:t>абсолютную</a:t>
            </a:r>
            <a:r>
              <a:rPr lang="ru-RU" sz="2400" b="1" kern="0" dirty="0" smtClean="0">
                <a:solidFill>
                  <a:srgbClr val="FFFFFF"/>
                </a:solidFill>
              </a:rPr>
              <a:t> власть </a:t>
            </a:r>
            <a:r>
              <a:rPr lang="ru-RU" sz="2400" b="1" kern="0" dirty="0" smtClean="0">
                <a:solidFill>
                  <a:srgbClr val="FFFFFF"/>
                </a:solidFill>
              </a:rPr>
              <a:t>                  в </a:t>
            </a:r>
            <a:r>
              <a:rPr lang="ru-RU" sz="2400" b="1" kern="0" dirty="0" smtClean="0">
                <a:solidFill>
                  <a:srgbClr val="FFFFFF"/>
                </a:solidFill>
              </a:rPr>
              <a:t>Туркестанском крае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253" name="Rectangle 17"/>
          <p:cNvSpPr/>
          <p:nvPr/>
        </p:nvSpPr>
        <p:spPr>
          <a:xfrm>
            <a:off x="6339611" y="1926982"/>
            <a:ext cx="765567" cy="655556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</a:bodyPr>
          <a:lstStyle/>
          <a:p>
            <a:pPr algn="r" defTabSz="1219026">
              <a:lnSpc>
                <a:spcPct val="89000"/>
              </a:lnSpc>
              <a:defRPr/>
            </a:pPr>
            <a:r>
              <a:rPr lang="en-US" sz="4000" kern="0" dirty="0" smtClean="0">
                <a:solidFill>
                  <a:srgbClr val="C00000"/>
                </a:solidFill>
              </a:rPr>
              <a:t>0</a:t>
            </a:r>
            <a:r>
              <a:rPr lang="ru-RU" sz="4000" kern="0" dirty="0" smtClean="0">
                <a:solidFill>
                  <a:srgbClr val="C00000"/>
                </a:solidFill>
              </a:rPr>
              <a:t>1</a:t>
            </a:r>
            <a:endParaRPr lang="en-US" sz="4000" kern="0" dirty="0">
              <a:solidFill>
                <a:srgbClr val="C00000"/>
              </a:solidFill>
            </a:endParaRPr>
          </a:p>
        </p:txBody>
      </p:sp>
      <p:sp>
        <p:nvSpPr>
          <p:cNvPr id="254" name="Rectangle 18"/>
          <p:cNvSpPr/>
          <p:nvPr/>
        </p:nvSpPr>
        <p:spPr>
          <a:xfrm>
            <a:off x="7050724" y="2672604"/>
            <a:ext cx="765567" cy="655556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</a:bodyPr>
          <a:lstStyle/>
          <a:p>
            <a:pPr algn="r" defTabSz="1219026">
              <a:lnSpc>
                <a:spcPct val="89000"/>
              </a:lnSpc>
              <a:defRPr/>
            </a:pPr>
            <a:r>
              <a:rPr lang="en-US" sz="4000" kern="0" dirty="0" smtClean="0">
                <a:solidFill>
                  <a:srgbClr val="FFC000"/>
                </a:solidFill>
              </a:rPr>
              <a:t>0</a:t>
            </a:r>
            <a:r>
              <a:rPr lang="ru-RU" sz="4000" kern="0" dirty="0" smtClean="0">
                <a:solidFill>
                  <a:srgbClr val="FFC000"/>
                </a:solidFill>
              </a:rPr>
              <a:t>2</a:t>
            </a:r>
            <a:endParaRPr lang="en-US" sz="4000" kern="0" dirty="0">
              <a:solidFill>
                <a:srgbClr val="FFC000"/>
              </a:solidFill>
            </a:endParaRPr>
          </a:p>
        </p:txBody>
      </p:sp>
      <p:sp>
        <p:nvSpPr>
          <p:cNvPr id="255" name="Rectangle 32"/>
          <p:cNvSpPr/>
          <p:nvPr/>
        </p:nvSpPr>
        <p:spPr>
          <a:xfrm>
            <a:off x="7623171" y="2545711"/>
            <a:ext cx="4295540" cy="846374"/>
          </a:xfrm>
          <a:prstGeom prst="rect">
            <a:avLst/>
          </a:prstGeom>
          <a:ln>
            <a:noFill/>
          </a:ln>
        </p:spPr>
        <p:txBody>
          <a:bodyPr wrap="square" lIns="243810" rIns="243810" bIns="97525">
            <a:spAutoFit/>
          </a:bodyPr>
          <a:lstStyle/>
          <a:p>
            <a:pPr defTabSz="1219026">
              <a:lnSpc>
                <a:spcPct val="95000"/>
              </a:lnSpc>
              <a:defRPr/>
            </a:pPr>
            <a:r>
              <a:rPr lang="ru-RU" sz="2400" b="1" kern="0" dirty="0" smtClean="0">
                <a:solidFill>
                  <a:srgbClr val="FFFFFF"/>
                </a:solidFill>
              </a:rPr>
              <a:t>Управляли </a:t>
            </a:r>
            <a:r>
              <a:rPr lang="ru-RU" sz="2400" b="1" kern="0" dirty="0" smtClean="0">
                <a:solidFill>
                  <a:srgbClr val="FFC000"/>
                </a:solidFill>
              </a:rPr>
              <a:t>областями</a:t>
            </a:r>
            <a:r>
              <a:rPr lang="ru-RU" sz="2400" b="1" kern="0" dirty="0" smtClean="0">
                <a:solidFill>
                  <a:srgbClr val="FFFFFF"/>
                </a:solidFill>
              </a:rPr>
              <a:t> </a:t>
            </a:r>
            <a:r>
              <a:rPr lang="ru-RU" sz="2400" b="1" kern="0" dirty="0" smtClean="0">
                <a:solidFill>
                  <a:srgbClr val="FFFFFF"/>
                </a:solidFill>
              </a:rPr>
              <a:t>                 в </a:t>
            </a:r>
            <a:r>
              <a:rPr lang="ru-RU" sz="2400" b="1" kern="0" dirty="0" smtClean="0">
                <a:solidFill>
                  <a:srgbClr val="FFFFFF"/>
                </a:solidFill>
              </a:rPr>
              <a:t>Туркестанском крае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256" name="Rectangle 33"/>
          <p:cNvSpPr/>
          <p:nvPr/>
        </p:nvSpPr>
        <p:spPr>
          <a:xfrm>
            <a:off x="8229286" y="3309610"/>
            <a:ext cx="3703389" cy="846374"/>
          </a:xfrm>
          <a:prstGeom prst="rect">
            <a:avLst/>
          </a:prstGeom>
          <a:ln>
            <a:noFill/>
          </a:ln>
        </p:spPr>
        <p:txBody>
          <a:bodyPr wrap="square" lIns="243810" rIns="243810" bIns="97525">
            <a:spAutoFit/>
          </a:bodyPr>
          <a:lstStyle/>
          <a:p>
            <a:pPr defTabSz="1219026">
              <a:lnSpc>
                <a:spcPct val="95000"/>
              </a:lnSpc>
              <a:defRPr/>
            </a:pPr>
            <a:r>
              <a:rPr lang="ru-RU" sz="2400" b="1" kern="0" dirty="0" smtClean="0">
                <a:solidFill>
                  <a:srgbClr val="FFFFFF"/>
                </a:solidFill>
              </a:rPr>
              <a:t>Управляли </a:t>
            </a:r>
            <a:r>
              <a:rPr lang="ru-RU" sz="2400" b="1" kern="0" dirty="0" smtClean="0">
                <a:solidFill>
                  <a:srgbClr val="00FF00"/>
                </a:solidFill>
              </a:rPr>
              <a:t>уездами</a:t>
            </a:r>
            <a:r>
              <a:rPr lang="ru-RU" sz="2400" b="1" kern="0" dirty="0" smtClean="0">
                <a:solidFill>
                  <a:srgbClr val="FFFFFF"/>
                </a:solidFill>
              </a:rPr>
              <a:t> </a:t>
            </a:r>
            <a:r>
              <a:rPr lang="ru-RU" sz="2400" b="1" kern="0" dirty="0" smtClean="0">
                <a:solidFill>
                  <a:srgbClr val="FFFFFF"/>
                </a:solidFill>
              </a:rPr>
              <a:t>             в </a:t>
            </a:r>
            <a:r>
              <a:rPr lang="ru-RU" sz="2400" b="1" kern="0" dirty="0" smtClean="0">
                <a:solidFill>
                  <a:srgbClr val="FFFFFF"/>
                </a:solidFill>
              </a:rPr>
              <a:t>составе областей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257" name="Rectangle 34"/>
          <p:cNvSpPr/>
          <p:nvPr/>
        </p:nvSpPr>
        <p:spPr>
          <a:xfrm>
            <a:off x="8707273" y="4043312"/>
            <a:ext cx="3484728" cy="846374"/>
          </a:xfrm>
          <a:prstGeom prst="rect">
            <a:avLst/>
          </a:prstGeom>
          <a:ln>
            <a:noFill/>
          </a:ln>
        </p:spPr>
        <p:txBody>
          <a:bodyPr wrap="square" lIns="243810" rIns="243810" bIns="97525">
            <a:spAutoFit/>
          </a:bodyPr>
          <a:lstStyle/>
          <a:p>
            <a:pPr defTabSz="1219026">
              <a:lnSpc>
                <a:spcPct val="95000"/>
              </a:lnSpc>
              <a:defRPr/>
            </a:pPr>
            <a:r>
              <a:rPr lang="ru-RU" sz="2400" b="1" kern="0" dirty="0" smtClean="0">
                <a:solidFill>
                  <a:srgbClr val="FFFFFF"/>
                </a:solidFill>
              </a:rPr>
              <a:t>Управляли </a:t>
            </a:r>
            <a:r>
              <a:rPr lang="ru-RU" sz="2400" b="1" kern="0" dirty="0" smtClean="0">
                <a:solidFill>
                  <a:srgbClr val="002060"/>
                </a:solidFill>
              </a:rPr>
              <a:t>участками</a:t>
            </a:r>
            <a:r>
              <a:rPr lang="ru-RU" sz="2400" b="1" kern="0" dirty="0" smtClean="0">
                <a:solidFill>
                  <a:srgbClr val="FFFF00"/>
                </a:solidFill>
              </a:rPr>
              <a:t> </a:t>
            </a:r>
            <a:r>
              <a:rPr lang="ru-RU" sz="2400" b="1" kern="0" dirty="0" smtClean="0">
                <a:solidFill>
                  <a:srgbClr val="FFFFFF"/>
                </a:solidFill>
              </a:rPr>
              <a:t>в составе уездов 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258" name="Rectangle 35"/>
          <p:cNvSpPr/>
          <p:nvPr/>
        </p:nvSpPr>
        <p:spPr>
          <a:xfrm>
            <a:off x="7660249" y="3431474"/>
            <a:ext cx="765567" cy="655556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</a:bodyPr>
          <a:lstStyle/>
          <a:p>
            <a:pPr algn="r" defTabSz="1219026">
              <a:lnSpc>
                <a:spcPct val="89000"/>
              </a:lnSpc>
              <a:defRPr/>
            </a:pPr>
            <a:r>
              <a:rPr lang="en-US" sz="4000" kern="0" dirty="0" smtClean="0">
                <a:solidFill>
                  <a:srgbClr val="00FF00"/>
                </a:solidFill>
              </a:rPr>
              <a:t>0</a:t>
            </a:r>
            <a:r>
              <a:rPr lang="ru-RU" sz="4000" kern="0" dirty="0" smtClean="0">
                <a:solidFill>
                  <a:srgbClr val="00FF00"/>
                </a:solidFill>
              </a:rPr>
              <a:t>3</a:t>
            </a:r>
            <a:endParaRPr lang="en-US" sz="4000" kern="0" dirty="0">
              <a:solidFill>
                <a:srgbClr val="00FF00"/>
              </a:solidFill>
            </a:endParaRPr>
          </a:p>
        </p:txBody>
      </p:sp>
      <p:sp>
        <p:nvSpPr>
          <p:cNvPr id="259" name="Rectangle 36"/>
          <p:cNvSpPr/>
          <p:nvPr/>
        </p:nvSpPr>
        <p:spPr>
          <a:xfrm>
            <a:off x="8252250" y="4177528"/>
            <a:ext cx="765567" cy="655556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</a:bodyPr>
          <a:lstStyle/>
          <a:p>
            <a:pPr algn="r" defTabSz="1219026">
              <a:lnSpc>
                <a:spcPct val="89000"/>
              </a:lnSpc>
              <a:defRPr/>
            </a:pPr>
            <a:r>
              <a:rPr lang="en-US" sz="4000" kern="0" dirty="0" smtClean="0">
                <a:solidFill>
                  <a:srgbClr val="002060"/>
                </a:solidFill>
              </a:rPr>
              <a:t>0</a:t>
            </a:r>
            <a:r>
              <a:rPr lang="ru-RU" sz="4000" kern="0" dirty="0" smtClean="0">
                <a:solidFill>
                  <a:srgbClr val="002060"/>
                </a:solidFill>
              </a:rPr>
              <a:t>4</a:t>
            </a:r>
            <a:endParaRPr lang="en-US" sz="4000" kern="0" dirty="0">
              <a:solidFill>
                <a:srgbClr val="002060"/>
              </a:solidFill>
            </a:endParaRPr>
          </a:p>
        </p:txBody>
      </p:sp>
      <p:sp>
        <p:nvSpPr>
          <p:cNvPr id="260" name="Rectangle 37"/>
          <p:cNvSpPr/>
          <p:nvPr/>
        </p:nvSpPr>
        <p:spPr>
          <a:xfrm>
            <a:off x="4861650" y="2402972"/>
            <a:ext cx="1780267" cy="436393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  <a:scene3d>
              <a:camera prst="isometricBottomDown">
                <a:rot lat="1260000" lon="20400000" rev="19740000"/>
              </a:camera>
              <a:lightRig rig="threePt" dir="t"/>
            </a:scene3d>
          </a:bodyPr>
          <a:lstStyle/>
          <a:p>
            <a:pPr algn="ctr" defTabSz="1219026">
              <a:lnSpc>
                <a:spcPct val="89000"/>
              </a:lnSpc>
              <a:defRPr/>
            </a:pPr>
            <a:r>
              <a:rPr lang="ru-RU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Губернатор</a:t>
            </a:r>
            <a:endParaRPr 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1" name="Rectangle 38"/>
          <p:cNvSpPr/>
          <p:nvPr/>
        </p:nvSpPr>
        <p:spPr>
          <a:xfrm>
            <a:off x="3912166" y="3885051"/>
            <a:ext cx="1467682" cy="436393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  <a:scene3d>
              <a:camera prst="isometricBottomDown">
                <a:rot lat="1260000" lon="20400000" rev="19740000"/>
              </a:camera>
              <a:lightRig rig="threePt" dir="t"/>
            </a:scene3d>
          </a:bodyPr>
          <a:lstStyle/>
          <a:p>
            <a:pPr algn="ctr" defTabSz="1219026">
              <a:lnSpc>
                <a:spcPct val="89000"/>
              </a:lnSpc>
              <a:defRPr/>
            </a:pPr>
            <a:r>
              <a:rPr lang="ru-RU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</a:t>
            </a:r>
            <a:endParaRPr lang="en-US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Rectangle 39"/>
          <p:cNvSpPr/>
          <p:nvPr/>
        </p:nvSpPr>
        <p:spPr>
          <a:xfrm>
            <a:off x="4244561" y="2845995"/>
            <a:ext cx="1756222" cy="765073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  <a:scene3d>
              <a:camera prst="isometricBottomDown">
                <a:rot lat="1260000" lon="20400000" rev="19740000"/>
              </a:camera>
              <a:lightRig rig="threePt" dir="t"/>
            </a:scene3d>
          </a:bodyPr>
          <a:lstStyle/>
          <a:p>
            <a:pPr algn="ctr" defTabSz="1219026">
              <a:lnSpc>
                <a:spcPct val="89000"/>
              </a:lnSpc>
              <a:defRPr/>
            </a:pPr>
            <a:r>
              <a:rPr lang="ru-RU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</a:t>
            </a:r>
          </a:p>
          <a:p>
            <a:pPr algn="ctr" defTabSz="1219026">
              <a:lnSpc>
                <a:spcPct val="89000"/>
              </a:lnSpc>
              <a:defRPr/>
            </a:pPr>
            <a:r>
              <a:rPr lang="ru-RU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губернатор</a:t>
            </a:r>
            <a:endParaRPr 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" name="Rectangle 40"/>
          <p:cNvSpPr/>
          <p:nvPr/>
        </p:nvSpPr>
        <p:spPr>
          <a:xfrm>
            <a:off x="2706251" y="4870821"/>
            <a:ext cx="3291899" cy="436393"/>
          </a:xfrm>
          <a:prstGeom prst="rect">
            <a:avLst/>
          </a:prstGeom>
          <a:ln>
            <a:noFill/>
          </a:ln>
        </p:spPr>
        <p:txBody>
          <a:bodyPr wrap="none" lIns="121906" rIns="121906" bIns="60952">
            <a:spAutoFit/>
            <a:scene3d>
              <a:camera prst="isometricBottomDown">
                <a:rot lat="1260000" lon="20400000" rev="19740000"/>
              </a:camera>
              <a:lightRig rig="threePt" dir="t"/>
            </a:scene3d>
          </a:bodyPr>
          <a:lstStyle/>
          <a:p>
            <a:pPr algn="ctr" defTabSz="1219026">
              <a:lnSpc>
                <a:spcPct val="89000"/>
              </a:lnSpc>
              <a:defRPr/>
            </a:pPr>
            <a:r>
              <a:rPr lang="ru-RU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Участковые приставы  </a:t>
            </a:r>
            <a:endParaRPr 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4" name="Rectangle 50"/>
          <p:cNvSpPr/>
          <p:nvPr/>
        </p:nvSpPr>
        <p:spPr>
          <a:xfrm>
            <a:off x="124072" y="1313851"/>
            <a:ext cx="6152766" cy="1431150"/>
          </a:xfrm>
          <a:prstGeom prst="rect">
            <a:avLst/>
          </a:prstGeom>
        </p:spPr>
        <p:txBody>
          <a:bodyPr wrap="square" lIns="243810" rIns="243810" bIns="97525">
            <a:spAutoFit/>
          </a:bodyPr>
          <a:lstStyle/>
          <a:p>
            <a:pPr defTabSz="1219026">
              <a:lnSpc>
                <a:spcPct val="95000"/>
              </a:lnSpc>
              <a:defRPr/>
            </a:pPr>
            <a:r>
              <a:rPr lang="ru-RU" sz="2200" b="1" kern="0" dirty="0">
                <a:solidFill>
                  <a:srgbClr val="57565A"/>
                </a:solidFill>
              </a:rPr>
              <a:t>Канцелярия генерал-губернаторства являлась основным исполнительным органом, обладавшим обширными </a:t>
            </a:r>
            <a:endParaRPr lang="ru-RU" sz="2200" b="1" kern="0" dirty="0" smtClean="0">
              <a:solidFill>
                <a:srgbClr val="57565A"/>
              </a:solidFill>
            </a:endParaRPr>
          </a:p>
          <a:p>
            <a:pPr defTabSz="1219026">
              <a:lnSpc>
                <a:spcPct val="95000"/>
              </a:lnSpc>
              <a:defRPr/>
            </a:pPr>
            <a:r>
              <a:rPr lang="ru-RU" sz="2200" b="1" kern="0" dirty="0" smtClean="0">
                <a:solidFill>
                  <a:srgbClr val="57565A"/>
                </a:solidFill>
              </a:rPr>
              <a:t>полномочиями</a:t>
            </a:r>
            <a:r>
              <a:rPr lang="ru-RU" sz="2200" b="1" kern="0" dirty="0">
                <a:solidFill>
                  <a:srgbClr val="57565A"/>
                </a:solidFill>
              </a:rPr>
              <a:t>. </a:t>
            </a:r>
            <a:endParaRPr lang="en-US" sz="2200" b="1" kern="0" dirty="0">
              <a:solidFill>
                <a:srgbClr val="57565A"/>
              </a:solidFill>
            </a:endParaRPr>
          </a:p>
        </p:txBody>
      </p:sp>
      <p:grpSp>
        <p:nvGrpSpPr>
          <p:cNvPr id="268" name="Group 8"/>
          <p:cNvGrpSpPr/>
          <p:nvPr/>
        </p:nvGrpSpPr>
        <p:grpSpPr>
          <a:xfrm>
            <a:off x="1702523" y="3801029"/>
            <a:ext cx="753003" cy="752997"/>
            <a:chOff x="711201" y="2532515"/>
            <a:chExt cx="753095" cy="753088"/>
          </a:xfrm>
        </p:grpSpPr>
        <p:sp>
          <p:nvSpPr>
            <p:cNvPr id="269" name="Oval 12"/>
            <p:cNvSpPr>
              <a:spLocks noChangeArrowheads="1"/>
            </p:cNvSpPr>
            <p:nvPr/>
          </p:nvSpPr>
          <p:spPr bwMode="auto">
            <a:xfrm>
              <a:off x="711201" y="2532515"/>
              <a:ext cx="753095" cy="753088"/>
            </a:xfrm>
            <a:prstGeom prst="ellipse">
              <a:avLst/>
            </a:prstGeom>
            <a:solidFill>
              <a:srgbClr val="0086AC"/>
            </a:solidFill>
            <a:ln>
              <a:noFill/>
            </a:ln>
            <a:extLst/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57565A"/>
                </a:solidFill>
              </a:endParaRPr>
            </a:p>
          </p:txBody>
        </p:sp>
        <p:pic>
          <p:nvPicPr>
            <p:cNvPr id="27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464" y="2763940"/>
              <a:ext cx="502565" cy="290241"/>
            </a:xfrm>
            <a:prstGeom prst="rect">
              <a:avLst/>
            </a:prstGeom>
          </p:spPr>
        </p:pic>
      </p:grpSp>
      <p:grpSp>
        <p:nvGrpSpPr>
          <p:cNvPr id="271" name="Group 10"/>
          <p:cNvGrpSpPr/>
          <p:nvPr/>
        </p:nvGrpSpPr>
        <p:grpSpPr>
          <a:xfrm>
            <a:off x="852041" y="5194363"/>
            <a:ext cx="753003" cy="752997"/>
            <a:chOff x="711201" y="3381244"/>
            <a:chExt cx="753095" cy="753088"/>
          </a:xfrm>
        </p:grpSpPr>
        <p:sp>
          <p:nvSpPr>
            <p:cNvPr id="272" name="Oval 12"/>
            <p:cNvSpPr>
              <a:spLocks noChangeArrowheads="1"/>
            </p:cNvSpPr>
            <p:nvPr/>
          </p:nvSpPr>
          <p:spPr bwMode="auto">
            <a:xfrm>
              <a:off x="711201" y="3381244"/>
              <a:ext cx="753095" cy="753088"/>
            </a:xfrm>
            <a:prstGeom prst="ellipse">
              <a:avLst/>
            </a:prstGeom>
            <a:solidFill>
              <a:srgbClr val="1AA5BD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57565A"/>
                </a:solidFill>
              </a:endParaRPr>
            </a:p>
          </p:txBody>
        </p:sp>
        <p:pic>
          <p:nvPicPr>
            <p:cNvPr id="273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649" y="3534720"/>
              <a:ext cx="298195" cy="446136"/>
            </a:xfrm>
            <a:prstGeom prst="rect">
              <a:avLst/>
            </a:prstGeom>
          </p:spPr>
        </p:pic>
      </p:grpSp>
      <p:grpSp>
        <p:nvGrpSpPr>
          <p:cNvPr id="274" name="Group 12"/>
          <p:cNvGrpSpPr/>
          <p:nvPr/>
        </p:nvGrpSpPr>
        <p:grpSpPr>
          <a:xfrm>
            <a:off x="2436825" y="5851483"/>
            <a:ext cx="753003" cy="752997"/>
            <a:chOff x="711201" y="4219411"/>
            <a:chExt cx="753095" cy="753088"/>
          </a:xfrm>
        </p:grpSpPr>
        <p:sp>
          <p:nvSpPr>
            <p:cNvPr id="275" name="Oval 12"/>
            <p:cNvSpPr>
              <a:spLocks noChangeArrowheads="1"/>
            </p:cNvSpPr>
            <p:nvPr/>
          </p:nvSpPr>
          <p:spPr bwMode="auto">
            <a:xfrm>
              <a:off x="711201" y="4219411"/>
              <a:ext cx="753095" cy="753088"/>
            </a:xfrm>
            <a:prstGeom prst="ellipse">
              <a:avLst/>
            </a:prstGeom>
            <a:solidFill>
              <a:srgbClr val="51C3CA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>
                <a:solidFill>
                  <a:srgbClr val="57565A"/>
                </a:solidFill>
              </a:endParaRPr>
            </a:p>
          </p:txBody>
        </p:sp>
        <p:pic>
          <p:nvPicPr>
            <p:cNvPr id="276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444" y="4461175"/>
              <a:ext cx="500609" cy="269560"/>
            </a:xfrm>
            <a:prstGeom prst="rect">
              <a:avLst/>
            </a:prstGeom>
          </p:spPr>
        </p:pic>
      </p:grpSp>
      <p:grpSp>
        <p:nvGrpSpPr>
          <p:cNvPr id="277" name="Group 7"/>
          <p:cNvGrpSpPr/>
          <p:nvPr/>
        </p:nvGrpSpPr>
        <p:grpSpPr>
          <a:xfrm>
            <a:off x="439185" y="2896815"/>
            <a:ext cx="753003" cy="752994"/>
            <a:chOff x="711201" y="1701801"/>
            <a:chExt cx="753095" cy="753087"/>
          </a:xfrm>
        </p:grpSpPr>
        <p:sp>
          <p:nvSpPr>
            <p:cNvPr id="278" name="Oval 12"/>
            <p:cNvSpPr>
              <a:spLocks noChangeArrowheads="1"/>
            </p:cNvSpPr>
            <p:nvPr/>
          </p:nvSpPr>
          <p:spPr bwMode="auto">
            <a:xfrm>
              <a:off x="711201" y="1701801"/>
              <a:ext cx="753095" cy="753087"/>
            </a:xfrm>
            <a:prstGeom prst="ellipse">
              <a:avLst/>
            </a:prstGeom>
            <a:solidFill>
              <a:srgbClr val="176490"/>
            </a:solidFill>
            <a:ln>
              <a:noFill/>
            </a:ln>
            <a:extLst/>
          </p:spPr>
          <p:txBody>
            <a:bodyPr vert="horz" wrap="square" lIns="121906" tIns="60952" rIns="121906" bIns="60952" numCol="1" anchor="t" anchorCtr="0" compatLnSpc="1">
              <a:prstTxWarp prst="textNoShape">
                <a:avLst/>
              </a:prstTxWarp>
            </a:bodyPr>
            <a:lstStyle/>
            <a:p>
              <a:pPr defTabSz="1219026">
                <a:defRPr/>
              </a:pPr>
              <a:endParaRPr lang="en-US" sz="3200" kern="0" dirty="0">
                <a:solidFill>
                  <a:srgbClr val="57565A"/>
                </a:solidFill>
              </a:endParaRPr>
            </a:p>
          </p:txBody>
        </p:sp>
        <p:pic>
          <p:nvPicPr>
            <p:cNvPr id="279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633" y="1885687"/>
              <a:ext cx="402231" cy="38531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699063" y="5570862"/>
            <a:ext cx="6034664" cy="10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26">
              <a:lnSpc>
                <a:spcPct val="95000"/>
              </a:lnSpc>
              <a:defRPr/>
            </a:pPr>
            <a:r>
              <a:rPr lang="ru-RU" sz="2200" b="1" kern="0" dirty="0">
                <a:solidFill>
                  <a:srgbClr val="57565A"/>
                </a:solidFill>
              </a:rPr>
              <a:t>Ни в одной из губерний Российской </a:t>
            </a:r>
            <a:endParaRPr lang="ru-RU" sz="2200" b="1" kern="0" dirty="0" smtClean="0">
              <a:solidFill>
                <a:srgbClr val="57565A"/>
              </a:solidFill>
            </a:endParaRPr>
          </a:p>
          <a:p>
            <a:pPr algn="just" defTabSz="1219026">
              <a:lnSpc>
                <a:spcPct val="95000"/>
              </a:lnSpc>
              <a:defRPr/>
            </a:pPr>
            <a:r>
              <a:rPr lang="ru-RU" sz="2200" b="1" kern="0" dirty="0" smtClean="0">
                <a:solidFill>
                  <a:srgbClr val="57565A"/>
                </a:solidFill>
              </a:rPr>
              <a:t>империи не </a:t>
            </a:r>
            <a:r>
              <a:rPr lang="ru-RU" sz="2200" b="1" kern="0" dirty="0">
                <a:solidFill>
                  <a:srgbClr val="57565A"/>
                </a:solidFill>
              </a:rPr>
              <a:t>было управленческого органа </a:t>
            </a:r>
            <a:endParaRPr lang="ru-RU" sz="2200" b="1" kern="0" dirty="0" smtClean="0">
              <a:solidFill>
                <a:srgbClr val="57565A"/>
              </a:solidFill>
            </a:endParaRPr>
          </a:p>
          <a:p>
            <a:pPr algn="just" defTabSz="1219026">
              <a:lnSpc>
                <a:spcPct val="95000"/>
              </a:lnSpc>
              <a:defRPr/>
            </a:pPr>
            <a:r>
              <a:rPr lang="ru-RU" sz="2200" b="1" kern="0" dirty="0" smtClean="0">
                <a:solidFill>
                  <a:srgbClr val="57565A"/>
                </a:solidFill>
              </a:rPr>
              <a:t>с </a:t>
            </a:r>
            <a:r>
              <a:rPr lang="ru-RU" sz="2200" b="1" kern="0" dirty="0">
                <a:solidFill>
                  <a:srgbClr val="57565A"/>
                </a:solidFill>
              </a:rPr>
              <a:t>подобными полномочиями</a:t>
            </a:r>
            <a:endParaRPr lang="en-US" sz="2200" b="1" kern="0" dirty="0">
              <a:solidFill>
                <a:srgbClr val="57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7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decel="75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decel="75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decel="75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200"/>
                                            <p:tgtEl>
                                              <p:spTgt spid="2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2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"/>
                                            <p:tgtEl>
                                              <p:spTgt spid="2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"/>
                                            <p:tgtEl>
                                              <p:spTgt spid="2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00"/>
                                            <p:tgtEl>
                                              <p:spTgt spid="2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nodeType="withEffect" p14:presetBounceEnd="61111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1" dur="9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72" dur="9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nodeType="withEffect" p14:presetBounceEnd="61111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5" dur="9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76" dur="9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nodeType="withEffect" p14:presetBounceEnd="61111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9" dur="9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0" dur="9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 p14:presetBounceEnd="61111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83" dur="9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4" dur="9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3" grpId="0" animBg="1"/>
          <p:bldP spid="238" grpId="0" animBg="1"/>
          <p:bldP spid="239" grpId="0" animBg="1"/>
          <p:bldP spid="248" grpId="0" animBg="1"/>
          <p:bldP spid="252" grpId="0"/>
          <p:bldP spid="253" grpId="0"/>
          <p:bldP spid="254" grpId="0"/>
          <p:bldP spid="255" grpId="0"/>
          <p:bldP spid="256" grpId="0"/>
          <p:bldP spid="257" grpId="0"/>
          <p:bldP spid="258" grpId="0"/>
          <p:bldP spid="259" grpId="0"/>
          <p:bldP spid="260" grpId="0"/>
          <p:bldP spid="261" grpId="0"/>
          <p:bldP spid="262" grpId="0"/>
          <p:bldP spid="263" grpId="0"/>
          <p:bldP spid="2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7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decel="75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decel="75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decel="75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200"/>
                                            <p:tgtEl>
                                              <p:spTgt spid="2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2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"/>
                                            <p:tgtEl>
                                              <p:spTgt spid="2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"/>
                                            <p:tgtEl>
                                              <p:spTgt spid="2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00"/>
                                            <p:tgtEl>
                                              <p:spTgt spid="2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9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9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9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9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9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9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9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90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3" grpId="0" animBg="1"/>
          <p:bldP spid="238" grpId="0" animBg="1"/>
          <p:bldP spid="239" grpId="0" animBg="1"/>
          <p:bldP spid="248" grpId="0" animBg="1"/>
          <p:bldP spid="252" grpId="0"/>
          <p:bldP spid="253" grpId="0"/>
          <p:bldP spid="254" grpId="0"/>
          <p:bldP spid="255" grpId="0"/>
          <p:bldP spid="256" grpId="0"/>
          <p:bldP spid="257" grpId="0"/>
          <p:bldP spid="258" grpId="0"/>
          <p:bldP spid="259" grpId="0"/>
          <p:bldP spid="260" grpId="0"/>
          <p:bldP spid="261" grpId="0"/>
          <p:bldP spid="262" grpId="0"/>
          <p:bldP spid="263" grpId="0"/>
          <p:bldP spid="26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Органы управления краем  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4263" y="1023368"/>
            <a:ext cx="6894515" cy="578328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 надзором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вышестоящих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-нов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сохранились органы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низшего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управленческого звена, состоящие из представителей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коренного населения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и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налоговая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Политика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сохранения органов низшего управленческого звена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диктовалась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тем, что царское правительство ясно осознавало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негативные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последствия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коренного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вмешательства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начальных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эта-пах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традиционный уклад жизни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населения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48" t="3093" r="3166" b="3523"/>
          <a:stretch/>
        </p:blipFill>
        <p:spPr>
          <a:xfrm>
            <a:off x="259306" y="1023367"/>
            <a:ext cx="4722127" cy="57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9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d45b9f937667cb1cd4194fbd9e7d8f5643ea13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746</Words>
  <Application>Microsoft Office PowerPoint</Application>
  <PresentationFormat>Широкоэкранный</PresentationFormat>
  <Paragraphs>120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Open Sans Light</vt:lpstr>
      <vt:lpstr>Тема Office</vt:lpstr>
      <vt:lpstr>3_Office Theme</vt:lpstr>
      <vt:lpstr>Проверь себя</vt:lpstr>
      <vt:lpstr>История Узбекистана</vt:lpstr>
      <vt:lpstr>ПЛАН</vt:lpstr>
      <vt:lpstr>Колониальная система управления </vt:lpstr>
      <vt:lpstr>Презентация PowerPoint</vt:lpstr>
      <vt:lpstr>Временное положение об управлении Туркестанской областью</vt:lpstr>
      <vt:lpstr>Завоевание туркмен </vt:lpstr>
      <vt:lpstr>Иерархия управления Туркестанским генерал-губернаторством</vt:lpstr>
      <vt:lpstr>Органы управления краем  </vt:lpstr>
      <vt:lpstr>Презентация PowerPoint</vt:lpstr>
      <vt:lpstr>Разделение уездов и их управление  </vt:lpstr>
      <vt:lpstr>Органы управления краем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46</cp:revision>
  <dcterms:created xsi:type="dcterms:W3CDTF">2020-12-03T21:14:27Z</dcterms:created>
  <dcterms:modified xsi:type="dcterms:W3CDTF">2020-12-25T09:59:17Z</dcterms:modified>
</cp:coreProperties>
</file>