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72" r:id="rId3"/>
    <p:sldId id="267" r:id="rId4"/>
    <p:sldId id="274" r:id="rId5"/>
    <p:sldId id="257" r:id="rId6"/>
    <p:sldId id="258" r:id="rId7"/>
    <p:sldId id="259" r:id="rId8"/>
    <p:sldId id="275" r:id="rId9"/>
    <p:sldId id="260" r:id="rId10"/>
    <p:sldId id="277" r:id="rId11"/>
    <p:sldId id="263" r:id="rId12"/>
    <p:sldId id="264" r:id="rId13"/>
    <p:sldId id="266" r:id="rId14"/>
    <p:sldId id="278" r:id="rId15"/>
    <p:sldId id="262" r:id="rId16"/>
    <p:sldId id="279" r:id="rId17"/>
    <p:sldId id="273" r:id="rId18"/>
  </p:sldIdLst>
  <p:sldSz cx="12192000" cy="6858000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06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ScaleY="123624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№13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Написать эссе на тему: «Если бы я стал ханом (эмиром) в Средней Азии»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3573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38780"/>
          <a:ext cx="10123009" cy="11283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220" y="93860"/>
        <a:ext cx="10012849" cy="1018151"/>
      </dsp:txXfrm>
    </dsp:sp>
    <dsp:sp modelId="{14F0545D-A0B2-4548-B64C-6B605C7D449E}">
      <dsp:nvSpPr>
        <dsp:cNvPr id="0" name=""/>
        <dsp:cNvSpPr/>
      </dsp:nvSpPr>
      <dsp:spPr>
        <a:xfrm>
          <a:off x="0" y="2471224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737331"/>
          <a:ext cx="10232201" cy="1265253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905" y="1799096"/>
        <a:ext cx="10108671" cy="1141723"/>
      </dsp:txXfrm>
    </dsp:sp>
    <dsp:sp modelId="{88755AD0-CBFE-4F61-B5FC-401477CAB302}">
      <dsp:nvSpPr>
        <dsp:cNvPr id="0" name=""/>
        <dsp:cNvSpPr/>
      </dsp:nvSpPr>
      <dsp:spPr>
        <a:xfrm>
          <a:off x="0" y="4355241"/>
          <a:ext cx="120828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664973"/>
          <a:ext cx="10232201" cy="1313776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068" y="3729106"/>
        <a:ext cx="10103935" cy="1185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302685" y="2345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№13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2345"/>
        <a:ext cx="7264141" cy="1511313"/>
      </dsp:txXfrm>
    </dsp:sp>
    <dsp:sp modelId="{0695C490-E4F3-44F9-95D3-DCB4ADA8C6F8}">
      <dsp:nvSpPr>
        <dsp:cNvPr id="0" name=""/>
        <dsp:cNvSpPr/>
      </dsp:nvSpPr>
      <dsp:spPr>
        <a:xfrm>
          <a:off x="1547028" y="2345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302685" y="1964796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1964796"/>
        <a:ext cx="7264141" cy="1511313"/>
      </dsp:txXfrm>
    </dsp:sp>
    <dsp:sp modelId="{0A426044-E8F7-487B-91EF-34DFC983F853}">
      <dsp:nvSpPr>
        <dsp:cNvPr id="0" name=""/>
        <dsp:cNvSpPr/>
      </dsp:nvSpPr>
      <dsp:spPr>
        <a:xfrm>
          <a:off x="1547028" y="1964796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302685" y="3927248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Написать эссе на тему: «Если бы я стал ханом (эмиром) в Средней Азии»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3927248"/>
        <a:ext cx="7264141" cy="1511313"/>
      </dsp:txXfrm>
    </dsp:sp>
    <dsp:sp modelId="{0CB44D7F-0C66-4497-B9EB-5134FE96849A}">
      <dsp:nvSpPr>
        <dsp:cNvPr id="0" name=""/>
        <dsp:cNvSpPr/>
      </dsp:nvSpPr>
      <dsp:spPr>
        <a:xfrm>
          <a:off x="1547028" y="3927248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4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9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17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239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0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0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606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98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339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117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51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8551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717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980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057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908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61417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471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8143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0055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37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29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633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8251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233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739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027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90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76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5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08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81029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207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54765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223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1189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854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34980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092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486162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39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1332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3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17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7541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783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2122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68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9976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81367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328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7012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267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76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8490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5408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870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0740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8569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630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6032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8286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98850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9227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76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10732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650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83522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1419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695831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9246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15573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16304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202636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158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95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482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l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19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6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77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2EA2B-3CF6-4309-9753-79ECD7C4F716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460" y="1317977"/>
            <a:ext cx="10872716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этап завоевания Средней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Азии Российской империей включал                           годы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4328" y="1810420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(1873 – 1879)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460" y="2644084"/>
            <a:ext cx="10872716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месте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окандского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ханства образовалась</a:t>
            </a: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9012" y="3136527"/>
            <a:ext cx="3734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Ферганская область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0460" y="3970191"/>
            <a:ext cx="10872716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года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царское правительство издало указ о ликвидации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Кокандского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460" y="3970191"/>
            <a:ext cx="3151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февраля 1876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0460" y="5296298"/>
            <a:ext cx="10872716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Скобелев –</a:t>
            </a:r>
          </a:p>
          <a:p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6777" y="5296298"/>
            <a:ext cx="718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губернатор Ферганской 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облости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5135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Причины и последствия поражения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68788" y="1030406"/>
            <a:ext cx="5829990" cy="570476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второй половине XIX в. народы Средней Азии вели героическую борьбу с колониальными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войсками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царской России.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Патриотически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настроенный народ воевал за свою свободу. Однако внутренние противоречия, междоусобица, недальновидная политика ханов и эмиров привели к колонизации края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60" r="-1"/>
          <a:stretch/>
        </p:blipFill>
        <p:spPr>
          <a:xfrm>
            <a:off x="228600" y="1030406"/>
            <a:ext cx="5800725" cy="57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Причины и последствия поражения </a:t>
            </a:r>
            <a:endParaRPr lang="ru-RU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6009" y="987544"/>
            <a:ext cx="6435041" cy="4103071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Поражение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Бухарского эмирата, Хивинского и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 произошли по следующим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причинам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во-первых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все самостоятельные государства Средней Азии значительно отставали от России в военном и экономическом развитии, особенно, 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военном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отношении.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5" t="2105" r="3782" b="2564"/>
          <a:stretch/>
        </p:blipFill>
        <p:spPr>
          <a:xfrm>
            <a:off x="6851177" y="996286"/>
            <a:ext cx="5186148" cy="5696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8" y="5219667"/>
            <a:ext cx="2135997" cy="1474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05" y="5218197"/>
            <a:ext cx="2135997" cy="1474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52" y="5218197"/>
            <a:ext cx="2159698" cy="14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Причины и последствия поражения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96584" y="1030406"/>
            <a:ext cx="5202193" cy="5635866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Во-вторых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между этими тремя государствами не было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единства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сплочён-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ности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Они непрестанно вели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враждебную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полити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-ку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отношении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друг друга. Царское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правитель-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ство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воспользовалось этим, и,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расчленив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госу-дарства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захватило их. Но самым печальным 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обсто-ятельством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было  то, что во время военных действий ханства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спешили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помощь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 другу.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r="8879"/>
          <a:stretch/>
        </p:blipFill>
        <p:spPr>
          <a:xfrm>
            <a:off x="122830" y="1030406"/>
            <a:ext cx="6509882" cy="56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Причины и последствия поражения </a:t>
            </a:r>
            <a:endParaRPr lang="ru-RU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6009" y="987544"/>
            <a:ext cx="6435041" cy="570476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В-третьих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политическая система того времени, существовавшая в Средней Азии, была далека от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прогрессивных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форм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управле-ния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основывалась 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монархической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форме, которая держалась на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насилии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принуждении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Разгоревшаяся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междоусобица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ожесточенная борьба за власть, в конечном итоге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привели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завоеванию Средней Азии и превращению ее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колонию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" t="4806" r="34286" b="4686"/>
          <a:stretch/>
        </p:blipFill>
        <p:spPr>
          <a:xfrm>
            <a:off x="6832979" y="987544"/>
            <a:ext cx="5136107" cy="57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395" y="226527"/>
            <a:ext cx="11959958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75"/>
              </a:spcBef>
            </a:pPr>
            <a:r>
              <a:rPr lang="ru-RU" sz="4333" dirty="0" smtClean="0"/>
              <a:t>Выводы </a:t>
            </a:r>
            <a:endParaRPr sz="4333" dirty="0"/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98742" y="5142799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917810" y="5857742"/>
            <a:ext cx="9888827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Подчинением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Ферганской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долины завершается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третий этап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захватнического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похода Российской империи на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Среднюю Азию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(1873–1879)</a:t>
            </a: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463182" y="5179239"/>
            <a:ext cx="8343455" cy="354256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Поражение в походе под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командованием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И. Лазарева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июле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1879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5075264" y="3967869"/>
            <a:ext cx="6731373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Скобелев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мае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1880 года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начинает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второй поход. После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трёхмесячных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боев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захватил земли туркменов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332256" y="1572926"/>
            <a:ext cx="3474381" cy="1093881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  <a:defRPr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Завершается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этап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завоевания Российской империей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Средней Азии </a:t>
            </a:r>
          </a:p>
          <a:p>
            <a:pPr lvl="0" algn="just" defTabSz="1218939">
              <a:lnSpc>
                <a:spcPct val="89000"/>
              </a:lnSpc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(1880–1885)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152939" y="1179867"/>
            <a:ext cx="5615756" cy="2816019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87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lang="ru-RU" sz="3387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итогам завоевательной политики </a:t>
            </a:r>
            <a:endParaRPr kumimoji="0" lang="ru-RU" sz="3387" b="0" i="0" u="none" strike="noStrike" kern="1200" cap="none" spc="0" normalizeH="0" baseline="0" noProof="0" dirty="0" smtClean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defTabSz="1218939">
              <a:lnSpc>
                <a:spcPct val="89000"/>
              </a:lnSpc>
              <a:defRPr/>
            </a:pP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стороны Российской 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империи в середине XIX в. Бухарский эмират и Хивинское ханство были преобразованы в протектораты </a:t>
            </a: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империи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dirty="0" smtClean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8939">
              <a:lnSpc>
                <a:spcPct val="89000"/>
              </a:lnSpc>
              <a:defRPr/>
            </a:pP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Кокандское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ханство было </a:t>
            </a:r>
            <a:endParaRPr lang="ru-RU" sz="2000" b="1" dirty="0" smtClean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8939">
              <a:lnSpc>
                <a:spcPct val="89000"/>
              </a:lnSpc>
              <a:defRPr/>
            </a:pP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полностью ликвидировано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645425" y="2774780"/>
            <a:ext cx="5161212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  <a:defRPr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1881 году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были установлены границы между Россией и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Ираном и подавлен бунт в восточном Туркестане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406" y="1091446"/>
            <a:ext cx="11523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1. Какое государство в Средней Азии полностью ликвидировали после завоевания? 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7406" y="1629137"/>
            <a:ext cx="3061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Хивинское ханство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9248" y="1629136"/>
            <a:ext cx="294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Бухарский эмират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9619" y="1629135"/>
            <a:ext cx="3184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Кокандское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406" y="2258564"/>
            <a:ext cx="12011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</a:t>
            </a:r>
            <a:r>
              <a:rPr lang="ru-RU" sz="2400" b="1" dirty="0" smtClean="0"/>
              <a:t>. Какой этап захватнической политики Российской империи закончилась завоеванием </a:t>
            </a:r>
          </a:p>
          <a:p>
            <a:r>
              <a:rPr lang="ru-RU" sz="2400" b="1" dirty="0" err="1" smtClean="0"/>
              <a:t>Кокандского</a:t>
            </a:r>
            <a:r>
              <a:rPr lang="ru-RU" sz="2400" b="1" dirty="0" smtClean="0"/>
              <a:t> ханства ? 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9067" y="3252820"/>
            <a:ext cx="4673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Перывый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(1847-1865)    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9876" y="3270137"/>
            <a:ext cx="3786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Второй этап (1865-1868)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19091" y="3264438"/>
            <a:ext cx="373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Третий этап (1873–1879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406" y="3873426"/>
            <a:ext cx="10343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3. Что послужило причиной скорейшего захвата туркменских </a:t>
            </a:r>
            <a:r>
              <a:rPr lang="ru-RU" sz="2400" b="1" dirty="0" smtClean="0"/>
              <a:t>территорий </a:t>
            </a:r>
            <a:r>
              <a:rPr lang="ru-RU" sz="2400" b="1" dirty="0" smtClean="0"/>
              <a:t>? 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7406" y="4494032"/>
            <a:ext cx="600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Захват Англией территорий Афганистана       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2959" y="4505431"/>
            <a:ext cx="595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Восстание на приграничных территория 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4113" y="5032625"/>
            <a:ext cx="700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С) Очередная территория в планах царской России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7406" y="5517969"/>
            <a:ext cx="110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4</a:t>
            </a:r>
            <a:r>
              <a:rPr lang="ru-RU" sz="2400" b="1" dirty="0" smtClean="0"/>
              <a:t>. Когда завершилась колониальная экспансия царской России в Средней Азии ? 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7406" y="6140734"/>
            <a:ext cx="1135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1885 году завершилась колониальная политика царской России в Средней Азии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5804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44090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919615929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Проверь себя</a:t>
            </a:r>
            <a:endParaRPr lang="ru-RU" sz="5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394"/>
            <a:ext cx="10359360" cy="5867606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6346209" y="3799843"/>
            <a:ext cx="1696093" cy="2123285"/>
          </a:xfrm>
          <a:custGeom>
            <a:avLst/>
            <a:gdLst>
              <a:gd name="connsiteX0" fmla="*/ 1378424 w 1696093"/>
              <a:gd name="connsiteY0" fmla="*/ 881339 h 2123285"/>
              <a:gd name="connsiteX1" fmla="*/ 1269242 w 1696093"/>
              <a:gd name="connsiteY1" fmla="*/ 785805 h 2123285"/>
              <a:gd name="connsiteX2" fmla="*/ 1187355 w 1696093"/>
              <a:gd name="connsiteY2" fmla="*/ 758509 h 2123285"/>
              <a:gd name="connsiteX3" fmla="*/ 1146412 w 1696093"/>
              <a:gd name="connsiteY3" fmla="*/ 731214 h 2123285"/>
              <a:gd name="connsiteX4" fmla="*/ 1105469 w 1696093"/>
              <a:gd name="connsiteY4" fmla="*/ 690270 h 2123285"/>
              <a:gd name="connsiteX5" fmla="*/ 1023582 w 1696093"/>
              <a:gd name="connsiteY5" fmla="*/ 662975 h 2123285"/>
              <a:gd name="connsiteX6" fmla="*/ 982639 w 1696093"/>
              <a:gd name="connsiteY6" fmla="*/ 635679 h 2123285"/>
              <a:gd name="connsiteX7" fmla="*/ 955343 w 1696093"/>
              <a:gd name="connsiteY7" fmla="*/ 594736 h 2123285"/>
              <a:gd name="connsiteX8" fmla="*/ 1091821 w 1696093"/>
              <a:gd name="connsiteY8" fmla="*/ 526497 h 2123285"/>
              <a:gd name="connsiteX9" fmla="*/ 1132764 w 1696093"/>
              <a:gd name="connsiteY9" fmla="*/ 499202 h 2123285"/>
              <a:gd name="connsiteX10" fmla="*/ 1132764 w 1696093"/>
              <a:gd name="connsiteY10" fmla="*/ 390020 h 2123285"/>
              <a:gd name="connsiteX11" fmla="*/ 1091821 w 1696093"/>
              <a:gd name="connsiteY11" fmla="*/ 376372 h 2123285"/>
              <a:gd name="connsiteX12" fmla="*/ 1050878 w 1696093"/>
              <a:gd name="connsiteY12" fmla="*/ 349076 h 2123285"/>
              <a:gd name="connsiteX13" fmla="*/ 1064525 w 1696093"/>
              <a:gd name="connsiteY13" fmla="*/ 239894 h 2123285"/>
              <a:gd name="connsiteX14" fmla="*/ 1105469 w 1696093"/>
              <a:gd name="connsiteY14" fmla="*/ 253542 h 2123285"/>
              <a:gd name="connsiteX15" fmla="*/ 1119116 w 1696093"/>
              <a:gd name="connsiteY15" fmla="*/ 171656 h 2123285"/>
              <a:gd name="connsiteX16" fmla="*/ 1105469 w 1696093"/>
              <a:gd name="connsiteY16" fmla="*/ 7882 h 2123285"/>
              <a:gd name="connsiteX17" fmla="*/ 1037230 w 1696093"/>
              <a:gd name="connsiteY17" fmla="*/ 21530 h 2123285"/>
              <a:gd name="connsiteX18" fmla="*/ 955343 w 1696093"/>
              <a:gd name="connsiteY18" fmla="*/ 76121 h 2123285"/>
              <a:gd name="connsiteX19" fmla="*/ 873457 w 1696093"/>
              <a:gd name="connsiteY19" fmla="*/ 103417 h 2123285"/>
              <a:gd name="connsiteX20" fmla="*/ 791570 w 1696093"/>
              <a:gd name="connsiteY20" fmla="*/ 158008 h 2123285"/>
              <a:gd name="connsiteX21" fmla="*/ 750627 w 1696093"/>
              <a:gd name="connsiteY21" fmla="*/ 185303 h 2123285"/>
              <a:gd name="connsiteX22" fmla="*/ 709684 w 1696093"/>
              <a:gd name="connsiteY22" fmla="*/ 198951 h 2123285"/>
              <a:gd name="connsiteX23" fmla="*/ 668740 w 1696093"/>
              <a:gd name="connsiteY23" fmla="*/ 226247 h 2123285"/>
              <a:gd name="connsiteX24" fmla="*/ 573206 w 1696093"/>
              <a:gd name="connsiteY24" fmla="*/ 239894 h 2123285"/>
              <a:gd name="connsiteX25" fmla="*/ 491319 w 1696093"/>
              <a:gd name="connsiteY25" fmla="*/ 253542 h 2123285"/>
              <a:gd name="connsiteX26" fmla="*/ 409433 w 1696093"/>
              <a:gd name="connsiteY26" fmla="*/ 280838 h 2123285"/>
              <a:gd name="connsiteX27" fmla="*/ 368490 w 1696093"/>
              <a:gd name="connsiteY27" fmla="*/ 308133 h 2123285"/>
              <a:gd name="connsiteX28" fmla="*/ 327546 w 1696093"/>
              <a:gd name="connsiteY28" fmla="*/ 321781 h 2123285"/>
              <a:gd name="connsiteX29" fmla="*/ 286603 w 1696093"/>
              <a:gd name="connsiteY29" fmla="*/ 349076 h 2123285"/>
              <a:gd name="connsiteX30" fmla="*/ 245660 w 1696093"/>
              <a:gd name="connsiteY30" fmla="*/ 362724 h 2123285"/>
              <a:gd name="connsiteX31" fmla="*/ 163773 w 1696093"/>
              <a:gd name="connsiteY31" fmla="*/ 417315 h 2123285"/>
              <a:gd name="connsiteX32" fmla="*/ 122830 w 1696093"/>
              <a:gd name="connsiteY32" fmla="*/ 499202 h 2123285"/>
              <a:gd name="connsiteX33" fmla="*/ 204716 w 1696093"/>
              <a:gd name="connsiteY33" fmla="*/ 540145 h 2123285"/>
              <a:gd name="connsiteX34" fmla="*/ 218364 w 1696093"/>
              <a:gd name="connsiteY34" fmla="*/ 581088 h 2123285"/>
              <a:gd name="connsiteX35" fmla="*/ 177421 w 1696093"/>
              <a:gd name="connsiteY35" fmla="*/ 662975 h 2123285"/>
              <a:gd name="connsiteX36" fmla="*/ 136478 w 1696093"/>
              <a:gd name="connsiteY36" fmla="*/ 676623 h 2123285"/>
              <a:gd name="connsiteX37" fmla="*/ 54591 w 1696093"/>
              <a:gd name="connsiteY37" fmla="*/ 717566 h 2123285"/>
              <a:gd name="connsiteX38" fmla="*/ 40943 w 1696093"/>
              <a:gd name="connsiteY38" fmla="*/ 758509 h 2123285"/>
              <a:gd name="connsiteX39" fmla="*/ 0 w 1696093"/>
              <a:gd name="connsiteY39" fmla="*/ 840396 h 2123285"/>
              <a:gd name="connsiteX40" fmla="*/ 13648 w 1696093"/>
              <a:gd name="connsiteY40" fmla="*/ 922282 h 2123285"/>
              <a:gd name="connsiteX41" fmla="*/ 40943 w 1696093"/>
              <a:gd name="connsiteY41" fmla="*/ 1004169 h 2123285"/>
              <a:gd name="connsiteX42" fmla="*/ 27295 w 1696093"/>
              <a:gd name="connsiteY42" fmla="*/ 1113351 h 2123285"/>
              <a:gd name="connsiteX43" fmla="*/ 0 w 1696093"/>
              <a:gd name="connsiteY43" fmla="*/ 1195238 h 2123285"/>
              <a:gd name="connsiteX44" fmla="*/ 13648 w 1696093"/>
              <a:gd name="connsiteY44" fmla="*/ 1304420 h 2123285"/>
              <a:gd name="connsiteX45" fmla="*/ 54591 w 1696093"/>
              <a:gd name="connsiteY45" fmla="*/ 1331715 h 2123285"/>
              <a:gd name="connsiteX46" fmla="*/ 163773 w 1696093"/>
              <a:gd name="connsiteY46" fmla="*/ 1359011 h 2123285"/>
              <a:gd name="connsiteX47" fmla="*/ 218364 w 1696093"/>
              <a:gd name="connsiteY47" fmla="*/ 1372658 h 2123285"/>
              <a:gd name="connsiteX48" fmla="*/ 232012 w 1696093"/>
              <a:gd name="connsiteY48" fmla="*/ 1413602 h 2123285"/>
              <a:gd name="connsiteX49" fmla="*/ 354842 w 1696093"/>
              <a:gd name="connsiteY49" fmla="*/ 1454545 h 2123285"/>
              <a:gd name="connsiteX50" fmla="*/ 395785 w 1696093"/>
              <a:gd name="connsiteY50" fmla="*/ 1440897 h 2123285"/>
              <a:gd name="connsiteX51" fmla="*/ 477672 w 1696093"/>
              <a:gd name="connsiteY51" fmla="*/ 1372658 h 2123285"/>
              <a:gd name="connsiteX52" fmla="*/ 518615 w 1696093"/>
              <a:gd name="connsiteY52" fmla="*/ 1345363 h 2123285"/>
              <a:gd name="connsiteX53" fmla="*/ 627797 w 1696093"/>
              <a:gd name="connsiteY53" fmla="*/ 1386306 h 2123285"/>
              <a:gd name="connsiteX54" fmla="*/ 641445 w 1696093"/>
              <a:gd name="connsiteY54" fmla="*/ 1427250 h 2123285"/>
              <a:gd name="connsiteX55" fmla="*/ 696036 w 1696093"/>
              <a:gd name="connsiteY55" fmla="*/ 1509136 h 2123285"/>
              <a:gd name="connsiteX56" fmla="*/ 736979 w 1696093"/>
              <a:gd name="connsiteY56" fmla="*/ 1591023 h 2123285"/>
              <a:gd name="connsiteX57" fmla="*/ 777922 w 1696093"/>
              <a:gd name="connsiteY57" fmla="*/ 1741148 h 2123285"/>
              <a:gd name="connsiteX58" fmla="*/ 791570 w 1696093"/>
              <a:gd name="connsiteY58" fmla="*/ 1782091 h 2123285"/>
              <a:gd name="connsiteX59" fmla="*/ 777922 w 1696093"/>
              <a:gd name="connsiteY59" fmla="*/ 1904921 h 2123285"/>
              <a:gd name="connsiteX60" fmla="*/ 750627 w 1696093"/>
              <a:gd name="connsiteY60" fmla="*/ 1986808 h 2123285"/>
              <a:gd name="connsiteX61" fmla="*/ 764275 w 1696093"/>
              <a:gd name="connsiteY61" fmla="*/ 2055047 h 2123285"/>
              <a:gd name="connsiteX62" fmla="*/ 805218 w 1696093"/>
              <a:gd name="connsiteY62" fmla="*/ 2082342 h 2123285"/>
              <a:gd name="connsiteX63" fmla="*/ 832513 w 1696093"/>
              <a:gd name="connsiteY63" fmla="*/ 2123285 h 2123285"/>
              <a:gd name="connsiteX64" fmla="*/ 873457 w 1696093"/>
              <a:gd name="connsiteY64" fmla="*/ 2109638 h 2123285"/>
              <a:gd name="connsiteX65" fmla="*/ 928048 w 1696093"/>
              <a:gd name="connsiteY65" fmla="*/ 2041399 h 2123285"/>
              <a:gd name="connsiteX66" fmla="*/ 1009934 w 1696093"/>
              <a:gd name="connsiteY66" fmla="*/ 2027751 h 2123285"/>
              <a:gd name="connsiteX67" fmla="*/ 1091821 w 1696093"/>
              <a:gd name="connsiteY67" fmla="*/ 2000456 h 2123285"/>
              <a:gd name="connsiteX68" fmla="*/ 1132764 w 1696093"/>
              <a:gd name="connsiteY68" fmla="*/ 1986808 h 2123285"/>
              <a:gd name="connsiteX69" fmla="*/ 1214651 w 1696093"/>
              <a:gd name="connsiteY69" fmla="*/ 1973160 h 2123285"/>
              <a:gd name="connsiteX70" fmla="*/ 1282890 w 1696093"/>
              <a:gd name="connsiteY70" fmla="*/ 1986808 h 2123285"/>
              <a:gd name="connsiteX71" fmla="*/ 1310185 w 1696093"/>
              <a:gd name="connsiteY71" fmla="*/ 2027751 h 2123285"/>
              <a:gd name="connsiteX72" fmla="*/ 1351128 w 1696093"/>
              <a:gd name="connsiteY72" fmla="*/ 2055047 h 2123285"/>
              <a:gd name="connsiteX73" fmla="*/ 1487606 w 1696093"/>
              <a:gd name="connsiteY73" fmla="*/ 2082342 h 2123285"/>
              <a:gd name="connsiteX74" fmla="*/ 1569492 w 1696093"/>
              <a:gd name="connsiteY74" fmla="*/ 2123285 h 2123285"/>
              <a:gd name="connsiteX75" fmla="*/ 1651379 w 1696093"/>
              <a:gd name="connsiteY75" fmla="*/ 2109638 h 2123285"/>
              <a:gd name="connsiteX76" fmla="*/ 1692322 w 1696093"/>
              <a:gd name="connsiteY76" fmla="*/ 2095990 h 2123285"/>
              <a:gd name="connsiteX77" fmla="*/ 1651379 w 1696093"/>
              <a:gd name="connsiteY77" fmla="*/ 1973160 h 2123285"/>
              <a:gd name="connsiteX78" fmla="*/ 1665027 w 1696093"/>
              <a:gd name="connsiteY78" fmla="*/ 1932217 h 2123285"/>
              <a:gd name="connsiteX79" fmla="*/ 1651379 w 1696093"/>
              <a:gd name="connsiteY79" fmla="*/ 1850330 h 2123285"/>
              <a:gd name="connsiteX80" fmla="*/ 1583140 w 1696093"/>
              <a:gd name="connsiteY80" fmla="*/ 1768444 h 2123285"/>
              <a:gd name="connsiteX81" fmla="*/ 1569492 w 1696093"/>
              <a:gd name="connsiteY81" fmla="*/ 1727500 h 2123285"/>
              <a:gd name="connsiteX82" fmla="*/ 1555845 w 1696093"/>
              <a:gd name="connsiteY82" fmla="*/ 1672909 h 2123285"/>
              <a:gd name="connsiteX83" fmla="*/ 1501254 w 1696093"/>
              <a:gd name="connsiteY83" fmla="*/ 1591023 h 2123285"/>
              <a:gd name="connsiteX84" fmla="*/ 1405719 w 1696093"/>
              <a:gd name="connsiteY84" fmla="*/ 1604670 h 2123285"/>
              <a:gd name="connsiteX85" fmla="*/ 1364776 w 1696093"/>
              <a:gd name="connsiteY85" fmla="*/ 1618318 h 2123285"/>
              <a:gd name="connsiteX86" fmla="*/ 1214651 w 1696093"/>
              <a:gd name="connsiteY86" fmla="*/ 1604670 h 2123285"/>
              <a:gd name="connsiteX87" fmla="*/ 1173707 w 1696093"/>
              <a:gd name="connsiteY87" fmla="*/ 1413602 h 2123285"/>
              <a:gd name="connsiteX88" fmla="*/ 1105469 w 1696093"/>
              <a:gd name="connsiteY88" fmla="*/ 1331715 h 2123285"/>
              <a:gd name="connsiteX89" fmla="*/ 1119116 w 1696093"/>
              <a:gd name="connsiteY89" fmla="*/ 1290772 h 2123285"/>
              <a:gd name="connsiteX90" fmla="*/ 1201003 w 1696093"/>
              <a:gd name="connsiteY90" fmla="*/ 1236181 h 2123285"/>
              <a:gd name="connsiteX91" fmla="*/ 1187355 w 1696093"/>
              <a:gd name="connsiteY91" fmla="*/ 1167942 h 2123285"/>
              <a:gd name="connsiteX92" fmla="*/ 1201003 w 1696093"/>
              <a:gd name="connsiteY92" fmla="*/ 1072408 h 2123285"/>
              <a:gd name="connsiteX93" fmla="*/ 1241946 w 1696093"/>
              <a:gd name="connsiteY93" fmla="*/ 1058760 h 2123285"/>
              <a:gd name="connsiteX94" fmla="*/ 1351128 w 1696093"/>
              <a:gd name="connsiteY94" fmla="*/ 1045112 h 2123285"/>
              <a:gd name="connsiteX95" fmla="*/ 1392072 w 1696093"/>
              <a:gd name="connsiteY95" fmla="*/ 1031464 h 2123285"/>
              <a:gd name="connsiteX96" fmla="*/ 1378424 w 1696093"/>
              <a:gd name="connsiteY96" fmla="*/ 881339 h 212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96093" h="2123285">
                <a:moveTo>
                  <a:pt x="1378424" y="881339"/>
                </a:moveTo>
                <a:cubicBezTo>
                  <a:pt x="1357952" y="840396"/>
                  <a:pt x="1309868" y="803861"/>
                  <a:pt x="1269242" y="785805"/>
                </a:cubicBezTo>
                <a:cubicBezTo>
                  <a:pt x="1242950" y="774120"/>
                  <a:pt x="1211295" y="774469"/>
                  <a:pt x="1187355" y="758509"/>
                </a:cubicBezTo>
                <a:cubicBezTo>
                  <a:pt x="1173707" y="749411"/>
                  <a:pt x="1159013" y="741715"/>
                  <a:pt x="1146412" y="731214"/>
                </a:cubicBezTo>
                <a:cubicBezTo>
                  <a:pt x="1131585" y="718858"/>
                  <a:pt x="1122341" y="699643"/>
                  <a:pt x="1105469" y="690270"/>
                </a:cubicBezTo>
                <a:cubicBezTo>
                  <a:pt x="1080318" y="676297"/>
                  <a:pt x="1047522" y="678935"/>
                  <a:pt x="1023582" y="662975"/>
                </a:cubicBezTo>
                <a:lnTo>
                  <a:pt x="982639" y="635679"/>
                </a:lnTo>
                <a:cubicBezTo>
                  <a:pt x="973540" y="622031"/>
                  <a:pt x="947205" y="608977"/>
                  <a:pt x="955343" y="594736"/>
                </a:cubicBezTo>
                <a:cubicBezTo>
                  <a:pt x="982424" y="547344"/>
                  <a:pt x="1045664" y="538036"/>
                  <a:pt x="1091821" y="526497"/>
                </a:cubicBezTo>
                <a:cubicBezTo>
                  <a:pt x="1105469" y="517399"/>
                  <a:pt x="1122518" y="512010"/>
                  <a:pt x="1132764" y="499202"/>
                </a:cubicBezTo>
                <a:cubicBezTo>
                  <a:pt x="1154101" y="472531"/>
                  <a:pt x="1148663" y="413869"/>
                  <a:pt x="1132764" y="390020"/>
                </a:cubicBezTo>
                <a:cubicBezTo>
                  <a:pt x="1124784" y="378050"/>
                  <a:pt x="1104688" y="382806"/>
                  <a:pt x="1091821" y="376372"/>
                </a:cubicBezTo>
                <a:cubicBezTo>
                  <a:pt x="1077150" y="369036"/>
                  <a:pt x="1064526" y="358175"/>
                  <a:pt x="1050878" y="349076"/>
                </a:cubicBezTo>
                <a:cubicBezTo>
                  <a:pt x="1018395" y="251629"/>
                  <a:pt x="999643" y="283150"/>
                  <a:pt x="1064525" y="239894"/>
                </a:cubicBezTo>
                <a:cubicBezTo>
                  <a:pt x="1078173" y="244443"/>
                  <a:pt x="1092112" y="258885"/>
                  <a:pt x="1105469" y="253542"/>
                </a:cubicBezTo>
                <a:cubicBezTo>
                  <a:pt x="1152157" y="234867"/>
                  <a:pt x="1127941" y="198131"/>
                  <a:pt x="1119116" y="171656"/>
                </a:cubicBezTo>
                <a:cubicBezTo>
                  <a:pt x="1114567" y="117065"/>
                  <a:pt x="1131701" y="55974"/>
                  <a:pt x="1105469" y="7882"/>
                </a:cubicBezTo>
                <a:cubicBezTo>
                  <a:pt x="1094361" y="-12482"/>
                  <a:pt x="1058348" y="11931"/>
                  <a:pt x="1037230" y="21530"/>
                </a:cubicBezTo>
                <a:cubicBezTo>
                  <a:pt x="1007365" y="35105"/>
                  <a:pt x="986465" y="65747"/>
                  <a:pt x="955343" y="76121"/>
                </a:cubicBezTo>
                <a:cubicBezTo>
                  <a:pt x="928048" y="85220"/>
                  <a:pt x="897397" y="87457"/>
                  <a:pt x="873457" y="103417"/>
                </a:cubicBezTo>
                <a:lnTo>
                  <a:pt x="791570" y="158008"/>
                </a:lnTo>
                <a:cubicBezTo>
                  <a:pt x="777922" y="167106"/>
                  <a:pt x="766188" y="180116"/>
                  <a:pt x="750627" y="185303"/>
                </a:cubicBezTo>
                <a:cubicBezTo>
                  <a:pt x="736979" y="189852"/>
                  <a:pt x="722551" y="192517"/>
                  <a:pt x="709684" y="198951"/>
                </a:cubicBezTo>
                <a:cubicBezTo>
                  <a:pt x="695013" y="206287"/>
                  <a:pt x="684451" y="221534"/>
                  <a:pt x="668740" y="226247"/>
                </a:cubicBezTo>
                <a:cubicBezTo>
                  <a:pt x="637929" y="235490"/>
                  <a:pt x="605000" y="235003"/>
                  <a:pt x="573206" y="239894"/>
                </a:cubicBezTo>
                <a:cubicBezTo>
                  <a:pt x="545856" y="244102"/>
                  <a:pt x="518615" y="248993"/>
                  <a:pt x="491319" y="253542"/>
                </a:cubicBezTo>
                <a:cubicBezTo>
                  <a:pt x="464024" y="262641"/>
                  <a:pt x="433373" y="264878"/>
                  <a:pt x="409433" y="280838"/>
                </a:cubicBezTo>
                <a:cubicBezTo>
                  <a:pt x="395785" y="289936"/>
                  <a:pt x="383161" y="300798"/>
                  <a:pt x="368490" y="308133"/>
                </a:cubicBezTo>
                <a:cubicBezTo>
                  <a:pt x="355623" y="314567"/>
                  <a:pt x="340413" y="315347"/>
                  <a:pt x="327546" y="321781"/>
                </a:cubicBezTo>
                <a:cubicBezTo>
                  <a:pt x="312875" y="329116"/>
                  <a:pt x="301274" y="341741"/>
                  <a:pt x="286603" y="349076"/>
                </a:cubicBezTo>
                <a:cubicBezTo>
                  <a:pt x="273736" y="355510"/>
                  <a:pt x="258236" y="355738"/>
                  <a:pt x="245660" y="362724"/>
                </a:cubicBezTo>
                <a:cubicBezTo>
                  <a:pt x="216983" y="378656"/>
                  <a:pt x="163773" y="417315"/>
                  <a:pt x="163773" y="417315"/>
                </a:cubicBezTo>
                <a:cubicBezTo>
                  <a:pt x="158025" y="425937"/>
                  <a:pt x="115767" y="481544"/>
                  <a:pt x="122830" y="499202"/>
                </a:cubicBezTo>
                <a:cubicBezTo>
                  <a:pt x="130970" y="519552"/>
                  <a:pt x="187481" y="534400"/>
                  <a:pt x="204716" y="540145"/>
                </a:cubicBezTo>
                <a:cubicBezTo>
                  <a:pt x="209265" y="553793"/>
                  <a:pt x="218364" y="566702"/>
                  <a:pt x="218364" y="581088"/>
                </a:cubicBezTo>
                <a:cubicBezTo>
                  <a:pt x="218364" y="600867"/>
                  <a:pt x="191222" y="651934"/>
                  <a:pt x="177421" y="662975"/>
                </a:cubicBezTo>
                <a:cubicBezTo>
                  <a:pt x="166188" y="671962"/>
                  <a:pt x="149345" y="670189"/>
                  <a:pt x="136478" y="676623"/>
                </a:cubicBezTo>
                <a:cubicBezTo>
                  <a:pt x="30651" y="729536"/>
                  <a:pt x="157502" y="683262"/>
                  <a:pt x="54591" y="717566"/>
                </a:cubicBezTo>
                <a:cubicBezTo>
                  <a:pt x="50042" y="731214"/>
                  <a:pt x="47377" y="745642"/>
                  <a:pt x="40943" y="758509"/>
                </a:cubicBezTo>
                <a:cubicBezTo>
                  <a:pt x="-11970" y="864336"/>
                  <a:pt x="34304" y="737485"/>
                  <a:pt x="0" y="840396"/>
                </a:cubicBezTo>
                <a:cubicBezTo>
                  <a:pt x="4549" y="867691"/>
                  <a:pt x="6937" y="895436"/>
                  <a:pt x="13648" y="922282"/>
                </a:cubicBezTo>
                <a:cubicBezTo>
                  <a:pt x="20626" y="950195"/>
                  <a:pt x="40943" y="1004169"/>
                  <a:pt x="40943" y="1004169"/>
                </a:cubicBezTo>
                <a:cubicBezTo>
                  <a:pt x="36394" y="1040563"/>
                  <a:pt x="34980" y="1077488"/>
                  <a:pt x="27295" y="1113351"/>
                </a:cubicBezTo>
                <a:cubicBezTo>
                  <a:pt x="21266" y="1141484"/>
                  <a:pt x="0" y="1195238"/>
                  <a:pt x="0" y="1195238"/>
                </a:cubicBezTo>
                <a:cubicBezTo>
                  <a:pt x="4549" y="1231632"/>
                  <a:pt x="26" y="1270366"/>
                  <a:pt x="13648" y="1304420"/>
                </a:cubicBezTo>
                <a:cubicBezTo>
                  <a:pt x="19740" y="1319649"/>
                  <a:pt x="39920" y="1324380"/>
                  <a:pt x="54591" y="1331715"/>
                </a:cubicBezTo>
                <a:cubicBezTo>
                  <a:pt x="83857" y="1346348"/>
                  <a:pt x="135740" y="1352782"/>
                  <a:pt x="163773" y="1359011"/>
                </a:cubicBezTo>
                <a:cubicBezTo>
                  <a:pt x="182083" y="1363080"/>
                  <a:pt x="200167" y="1368109"/>
                  <a:pt x="218364" y="1372658"/>
                </a:cubicBezTo>
                <a:cubicBezTo>
                  <a:pt x="222913" y="1386306"/>
                  <a:pt x="228060" y="1399769"/>
                  <a:pt x="232012" y="1413602"/>
                </a:cubicBezTo>
                <a:cubicBezTo>
                  <a:pt x="257665" y="1503386"/>
                  <a:pt x="220968" y="1471280"/>
                  <a:pt x="354842" y="1454545"/>
                </a:cubicBezTo>
                <a:cubicBezTo>
                  <a:pt x="368490" y="1449996"/>
                  <a:pt x="382918" y="1447331"/>
                  <a:pt x="395785" y="1440897"/>
                </a:cubicBezTo>
                <a:cubicBezTo>
                  <a:pt x="446613" y="1415483"/>
                  <a:pt x="432395" y="1410389"/>
                  <a:pt x="477672" y="1372658"/>
                </a:cubicBezTo>
                <a:cubicBezTo>
                  <a:pt x="490273" y="1362157"/>
                  <a:pt x="504967" y="1354461"/>
                  <a:pt x="518615" y="1345363"/>
                </a:cubicBezTo>
                <a:cubicBezTo>
                  <a:pt x="555604" y="1352761"/>
                  <a:pt x="601023" y="1352838"/>
                  <a:pt x="627797" y="1386306"/>
                </a:cubicBezTo>
                <a:cubicBezTo>
                  <a:pt x="636784" y="1397540"/>
                  <a:pt x="634458" y="1414674"/>
                  <a:pt x="641445" y="1427250"/>
                </a:cubicBezTo>
                <a:cubicBezTo>
                  <a:pt x="657377" y="1455927"/>
                  <a:pt x="685662" y="1478015"/>
                  <a:pt x="696036" y="1509136"/>
                </a:cubicBezTo>
                <a:cubicBezTo>
                  <a:pt x="714871" y="1565640"/>
                  <a:pt x="701704" y="1538109"/>
                  <a:pt x="736979" y="1591023"/>
                </a:cubicBezTo>
                <a:cubicBezTo>
                  <a:pt x="756269" y="1687471"/>
                  <a:pt x="743293" y="1637259"/>
                  <a:pt x="777922" y="1741148"/>
                </a:cubicBezTo>
                <a:lnTo>
                  <a:pt x="791570" y="1782091"/>
                </a:lnTo>
                <a:cubicBezTo>
                  <a:pt x="787021" y="1823034"/>
                  <a:pt x="786001" y="1864526"/>
                  <a:pt x="777922" y="1904921"/>
                </a:cubicBezTo>
                <a:cubicBezTo>
                  <a:pt x="772279" y="1933134"/>
                  <a:pt x="750627" y="1986808"/>
                  <a:pt x="750627" y="1986808"/>
                </a:cubicBezTo>
                <a:cubicBezTo>
                  <a:pt x="755176" y="2009554"/>
                  <a:pt x="752766" y="2034907"/>
                  <a:pt x="764275" y="2055047"/>
                </a:cubicBezTo>
                <a:cubicBezTo>
                  <a:pt x="772413" y="2069288"/>
                  <a:pt x="793620" y="2070744"/>
                  <a:pt x="805218" y="2082342"/>
                </a:cubicBezTo>
                <a:cubicBezTo>
                  <a:pt x="816816" y="2093940"/>
                  <a:pt x="823415" y="2109637"/>
                  <a:pt x="832513" y="2123285"/>
                </a:cubicBezTo>
                <a:cubicBezTo>
                  <a:pt x="846161" y="2118736"/>
                  <a:pt x="863284" y="2119811"/>
                  <a:pt x="873457" y="2109638"/>
                </a:cubicBezTo>
                <a:cubicBezTo>
                  <a:pt x="925595" y="2057500"/>
                  <a:pt x="837162" y="2071694"/>
                  <a:pt x="928048" y="2041399"/>
                </a:cubicBezTo>
                <a:cubicBezTo>
                  <a:pt x="954300" y="2032648"/>
                  <a:pt x="983088" y="2034462"/>
                  <a:pt x="1009934" y="2027751"/>
                </a:cubicBezTo>
                <a:cubicBezTo>
                  <a:pt x="1037847" y="2020773"/>
                  <a:pt x="1064525" y="2009554"/>
                  <a:pt x="1091821" y="2000456"/>
                </a:cubicBezTo>
                <a:cubicBezTo>
                  <a:pt x="1105469" y="1995907"/>
                  <a:pt x="1118574" y="1989173"/>
                  <a:pt x="1132764" y="1986808"/>
                </a:cubicBezTo>
                <a:lnTo>
                  <a:pt x="1214651" y="1973160"/>
                </a:lnTo>
                <a:cubicBezTo>
                  <a:pt x="1237397" y="1977709"/>
                  <a:pt x="1262750" y="1975299"/>
                  <a:pt x="1282890" y="1986808"/>
                </a:cubicBezTo>
                <a:cubicBezTo>
                  <a:pt x="1297131" y="1994946"/>
                  <a:pt x="1298587" y="2016153"/>
                  <a:pt x="1310185" y="2027751"/>
                </a:cubicBezTo>
                <a:cubicBezTo>
                  <a:pt x="1321783" y="2039349"/>
                  <a:pt x="1336457" y="2047712"/>
                  <a:pt x="1351128" y="2055047"/>
                </a:cubicBezTo>
                <a:cubicBezTo>
                  <a:pt x="1389236" y="2074101"/>
                  <a:pt x="1452409" y="2077314"/>
                  <a:pt x="1487606" y="2082342"/>
                </a:cubicBezTo>
                <a:cubicBezTo>
                  <a:pt x="1508308" y="2096144"/>
                  <a:pt x="1541238" y="2123285"/>
                  <a:pt x="1569492" y="2123285"/>
                </a:cubicBezTo>
                <a:cubicBezTo>
                  <a:pt x="1597164" y="2123285"/>
                  <a:pt x="1624083" y="2114187"/>
                  <a:pt x="1651379" y="2109638"/>
                </a:cubicBezTo>
                <a:cubicBezTo>
                  <a:pt x="1665027" y="2105089"/>
                  <a:pt x="1688370" y="2109822"/>
                  <a:pt x="1692322" y="2095990"/>
                </a:cubicBezTo>
                <a:cubicBezTo>
                  <a:pt x="1707033" y="2044503"/>
                  <a:pt x="1675618" y="2009517"/>
                  <a:pt x="1651379" y="1973160"/>
                </a:cubicBezTo>
                <a:cubicBezTo>
                  <a:pt x="1655928" y="1959512"/>
                  <a:pt x="1665027" y="1946603"/>
                  <a:pt x="1665027" y="1932217"/>
                </a:cubicBezTo>
                <a:cubicBezTo>
                  <a:pt x="1665027" y="1904545"/>
                  <a:pt x="1660130" y="1876582"/>
                  <a:pt x="1651379" y="1850330"/>
                </a:cubicBezTo>
                <a:cubicBezTo>
                  <a:pt x="1641878" y="1821827"/>
                  <a:pt x="1602146" y="1787449"/>
                  <a:pt x="1583140" y="1768444"/>
                </a:cubicBezTo>
                <a:cubicBezTo>
                  <a:pt x="1578591" y="1754796"/>
                  <a:pt x="1573444" y="1741333"/>
                  <a:pt x="1569492" y="1727500"/>
                </a:cubicBezTo>
                <a:cubicBezTo>
                  <a:pt x="1564339" y="1709465"/>
                  <a:pt x="1564233" y="1689686"/>
                  <a:pt x="1555845" y="1672909"/>
                </a:cubicBezTo>
                <a:cubicBezTo>
                  <a:pt x="1541174" y="1643567"/>
                  <a:pt x="1501254" y="1591023"/>
                  <a:pt x="1501254" y="1591023"/>
                </a:cubicBezTo>
                <a:cubicBezTo>
                  <a:pt x="1469409" y="1595572"/>
                  <a:pt x="1437263" y="1598361"/>
                  <a:pt x="1405719" y="1604670"/>
                </a:cubicBezTo>
                <a:cubicBezTo>
                  <a:pt x="1391612" y="1607491"/>
                  <a:pt x="1379162" y="1618318"/>
                  <a:pt x="1364776" y="1618318"/>
                </a:cubicBezTo>
                <a:cubicBezTo>
                  <a:pt x="1314528" y="1618318"/>
                  <a:pt x="1264693" y="1609219"/>
                  <a:pt x="1214651" y="1604670"/>
                </a:cubicBezTo>
                <a:cubicBezTo>
                  <a:pt x="1149603" y="1507100"/>
                  <a:pt x="1219104" y="1625457"/>
                  <a:pt x="1173707" y="1413602"/>
                </a:cubicBezTo>
                <a:cubicBezTo>
                  <a:pt x="1168525" y="1389417"/>
                  <a:pt x="1119394" y="1345640"/>
                  <a:pt x="1105469" y="1331715"/>
                </a:cubicBezTo>
                <a:cubicBezTo>
                  <a:pt x="1110018" y="1318067"/>
                  <a:pt x="1108944" y="1300944"/>
                  <a:pt x="1119116" y="1290772"/>
                </a:cubicBezTo>
                <a:cubicBezTo>
                  <a:pt x="1142313" y="1267575"/>
                  <a:pt x="1201003" y="1236181"/>
                  <a:pt x="1201003" y="1236181"/>
                </a:cubicBezTo>
                <a:cubicBezTo>
                  <a:pt x="1196454" y="1213435"/>
                  <a:pt x="1187355" y="1191139"/>
                  <a:pt x="1187355" y="1167942"/>
                </a:cubicBezTo>
                <a:cubicBezTo>
                  <a:pt x="1187355" y="1135774"/>
                  <a:pt x="1186617" y="1101180"/>
                  <a:pt x="1201003" y="1072408"/>
                </a:cubicBezTo>
                <a:cubicBezTo>
                  <a:pt x="1207437" y="1059541"/>
                  <a:pt x="1227792" y="1061333"/>
                  <a:pt x="1241946" y="1058760"/>
                </a:cubicBezTo>
                <a:cubicBezTo>
                  <a:pt x="1278032" y="1052199"/>
                  <a:pt x="1314734" y="1049661"/>
                  <a:pt x="1351128" y="1045112"/>
                </a:cubicBezTo>
                <a:cubicBezTo>
                  <a:pt x="1364776" y="1040563"/>
                  <a:pt x="1381899" y="1041637"/>
                  <a:pt x="1392072" y="1031464"/>
                </a:cubicBezTo>
                <a:cubicBezTo>
                  <a:pt x="1412912" y="1010624"/>
                  <a:pt x="1398896" y="922282"/>
                  <a:pt x="1378424" y="881339"/>
                </a:cubicBezTo>
                <a:close/>
              </a:path>
            </a:pathLst>
          </a:custGeom>
          <a:solidFill>
            <a:srgbClr val="FF00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5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Проверь себя</a:t>
            </a:r>
            <a:endParaRPr lang="ru-RU" sz="5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2" y="1584832"/>
            <a:ext cx="3515509" cy="4044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66" y="1602556"/>
            <a:ext cx="2959396" cy="4044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02" y="1358884"/>
            <a:ext cx="3768465" cy="42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25177" y="2907278"/>
            <a:ext cx="6775823" cy="297933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ct val="90000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en-US" sz="5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en-US" sz="50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 algn="ctr">
              <a:lnSpc>
                <a:spcPct val="90000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Завоевание </a:t>
            </a:r>
            <a:r>
              <a:rPr lang="ru-RU" sz="5000" b="1" dirty="0" err="1" smtClean="0">
                <a:solidFill>
                  <a:srgbClr val="2365C7"/>
                </a:solidFill>
                <a:latin typeface="Arial"/>
                <a:cs typeface="Arial"/>
              </a:rPr>
              <a:t>Кокандского</a:t>
            </a: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ханства </a:t>
            </a:r>
            <a:r>
              <a:rPr lang="en-US" sz="5000" b="1" dirty="0" smtClean="0">
                <a:solidFill>
                  <a:srgbClr val="2365C7"/>
                </a:solidFill>
                <a:latin typeface="Arial"/>
                <a:cs typeface="Arial"/>
              </a:rPr>
              <a:t>(</a:t>
            </a:r>
            <a:r>
              <a:rPr lang="ru-RU" sz="5000" b="1" dirty="0" smtClean="0">
                <a:solidFill>
                  <a:srgbClr val="2365C7"/>
                </a:solidFill>
                <a:latin typeface="Arial"/>
                <a:cs typeface="Arial"/>
              </a:rPr>
              <a:t>Часть 2) </a:t>
            </a:r>
            <a:endParaRPr lang="ru-RU" sz="50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02210" y="2565180"/>
            <a:ext cx="727405" cy="14781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032" r="17701" b="315"/>
          <a:stretch/>
        </p:blipFill>
        <p:spPr>
          <a:xfrm flipH="1">
            <a:off x="8187047" y="2950360"/>
            <a:ext cx="3688471" cy="3150403"/>
          </a:xfr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11735" y="4217764"/>
            <a:ext cx="727405" cy="176500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33450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/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119" y="1685448"/>
            <a:ext cx="1064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Завоевание туркмен      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123" y="3460123"/>
            <a:ext cx="10131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и последствия поражения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119" y="5191195"/>
            <a:ext cx="1032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Туркестанского генерал-губернаторства</a:t>
            </a:r>
            <a:endParaRPr lang="ru-RU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1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Положение </a:t>
            </a:r>
            <a:r>
              <a:rPr lang="ru-RU" sz="3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ханства в конце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XIX </a:t>
            </a:r>
            <a:r>
              <a:rPr lang="ru-RU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века</a:t>
            </a:r>
            <a:endParaRPr lang="ru-RU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0239" y="1049561"/>
            <a:ext cx="7383440" cy="563784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75000"/>
              </a:lnSpc>
            </a:pPr>
            <a:endParaRPr lang="ru-RU" sz="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Кокандское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ханство,  в  отличие  от 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Бухарского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и 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Хивинского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госу-дарств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полностью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прекращает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своё 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существование  в  виде 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госу-дарства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Сводится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нет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административная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форма управления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террито-риальные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единицы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основанные на традициях народа, </a:t>
            </a:r>
            <a:r>
              <a:rPr lang="ru-RU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сформиро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-ванных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протяжении веков, и вместо них появляется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новая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-тема колониального управления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направленная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управление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руководство местным оседлым и кочевым населением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" y="1300298"/>
            <a:ext cx="4535736" cy="521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Завоевание туркмен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68788" y="985838"/>
            <a:ext cx="5829990" cy="5749332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концу третьего этапа завоевания, не завоёван-</a:t>
            </a:r>
            <a:r>
              <a:rPr lang="ru-RU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ными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Российской </a:t>
            </a:r>
            <a:r>
              <a:rPr lang="ru-RU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импе-рией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оставались </a:t>
            </a:r>
            <a:r>
              <a:rPr lang="ru-RU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турк-менские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племена, жившие на границах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Каракумов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на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территории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что лежала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 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Амударьей и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Копетдагом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Начинается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четвёртый 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этап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захват-</a:t>
            </a:r>
            <a:r>
              <a:rPr lang="ru-RU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нического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похода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Россий-</a:t>
            </a:r>
            <a:r>
              <a:rPr lang="ru-RU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ской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империи</a:t>
            </a:r>
            <a:endParaRPr lang="ru-RU" sz="3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848" t="9358" r="25419" b="6622"/>
          <a:stretch/>
        </p:blipFill>
        <p:spPr>
          <a:xfrm>
            <a:off x="327854" y="858492"/>
            <a:ext cx="5768146" cy="59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3577545" y="2154281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>
            <a:off x="7431828" y="2166189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422815" y="3428999"/>
            <a:ext cx="3575712" cy="3094630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51C3CA"/>
              </a:buClr>
            </a:pPr>
            <a:r>
              <a:rPr lang="ru-RU" sz="25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июле 1879 </a:t>
            </a:r>
            <a:r>
              <a:rPr lang="ru-RU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Англия</a:t>
            </a:r>
            <a:r>
              <a:rPr lang="ru-RU" sz="25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захватила часть 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афганской</a:t>
            </a:r>
            <a:r>
              <a:rPr lang="ru-RU" sz="25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территории, открыв для себя путь к 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Средней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Азии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4361977" y="3428999"/>
            <a:ext cx="3534770" cy="3094630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0097B7"/>
              </a:buClr>
            </a:pP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оход военных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отрядов под </a:t>
            </a:r>
            <a:r>
              <a:rPr lang="ru-RU" sz="24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коман-дованием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И. Лаза-рева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июле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1879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года из </a:t>
            </a:r>
            <a:r>
              <a:rPr lang="ru-RU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Красновод-ска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территориям проживания </a:t>
            </a:r>
            <a:r>
              <a:rPr lang="ru-RU" sz="24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турк-менских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племен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8171085" y="3352200"/>
            <a:ext cx="3634228" cy="3171429"/>
          </a:xfrm>
          <a:prstGeom prst="rect">
            <a:avLst/>
          </a:prstGeom>
          <a:solidFill>
            <a:srgbClr val="7030A0">
              <a:alpha val="40000"/>
            </a:srgbClr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lvl="0" algn="ctr" defTabSz="1218939">
              <a:lnSpc>
                <a:spcPct val="94000"/>
              </a:lnSpc>
              <a:spcAft>
                <a:spcPts val="800"/>
              </a:spcAft>
              <a:buClr>
                <a:srgbClr val="0086AC"/>
              </a:buClr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Первые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попытки по подчинению туркмен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оказались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бесплодными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царские войска потерпели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поражение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422815" y="1660795"/>
            <a:ext cx="3580476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914293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1879</a:t>
            </a: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 Англия </a:t>
            </a:r>
            <a:r>
              <a:rPr lang="ru-RU" sz="25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</a:t>
            </a: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-мает часть Афганистана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4373305" y="1660795"/>
            <a:ext cx="3523441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858736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Ответ</a:t>
            </a:r>
            <a:r>
              <a:rPr lang="ru-RU" sz="25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на военную экспансию Англии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68E661-C1A8-4EBE-8982-54E758341FCD}"/>
              </a:ext>
            </a:extLst>
          </p:cNvPr>
          <p:cNvSpPr txBox="1"/>
          <p:nvPr/>
        </p:nvSpPr>
        <p:spPr>
          <a:xfrm>
            <a:off x="8171083" y="1660795"/>
            <a:ext cx="3634230" cy="1785076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79200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</a:t>
            </a:r>
            <a:r>
              <a:rPr lang="ru-RU" sz="2500" noProof="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дей-ствия</a:t>
            </a:r>
            <a:r>
              <a:rPr lang="ru-RU" sz="2500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против </a:t>
            </a:r>
            <a:r>
              <a:rPr lang="ru-RU" sz="2500" noProof="0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туркменских </a:t>
            </a:r>
            <a:r>
              <a:rPr lang="ru-RU" sz="2500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племён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30487" y="1878249"/>
            <a:ext cx="902528" cy="1201776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8403808" y="2302476"/>
            <a:ext cx="675209" cy="601894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reeform 140">
            <a:extLst>
              <a:ext uri="{FF2B5EF4-FFF2-40B4-BE49-F238E27FC236}">
                <a16:creationId xmlns:a16="http://schemas.microsoft.com/office/drawing/2014/main" xmlns="" id="{E7C20720-FE14-4B8A-8DB6-7896C094EDB1}"/>
              </a:ext>
            </a:extLst>
          </p:cNvPr>
          <p:cNvSpPr>
            <a:spLocks noEditPoints="1"/>
          </p:cNvSpPr>
          <p:nvPr/>
        </p:nvSpPr>
        <p:spPr bwMode="auto">
          <a:xfrm>
            <a:off x="4749651" y="2248612"/>
            <a:ext cx="669668" cy="72517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7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802" y="204717"/>
            <a:ext cx="1144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военной экспансии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3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4127 2.96296E-6 " pathEditMode="relative" rAng="0" ptsTypes="AA">
                                      <p:cBhvr>
                                        <p:cTn id="20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7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Elbow Connector 34">
            <a:extLst>
              <a:ext uri="{FF2B5EF4-FFF2-40B4-BE49-F238E27FC236}">
                <a16:creationId xmlns:a16="http://schemas.microsoft.com/office/drawing/2014/main" xmlns="" id="{2AE05538-590F-49B4-99F8-AFBA282075F9}"/>
              </a:ext>
            </a:extLst>
          </p:cNvPr>
          <p:cNvCxnSpPr/>
          <p:nvPr/>
        </p:nvCxnSpPr>
        <p:spPr>
          <a:xfrm rot="5400000" flipH="1" flipV="1">
            <a:off x="6111423" y="1633408"/>
            <a:ext cx="26881" cy="7395785"/>
          </a:xfrm>
          <a:prstGeom prst="bentConnector3">
            <a:avLst>
              <a:gd name="adj1" fmla="val 1800000"/>
            </a:avLst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716" y="284892"/>
            <a:ext cx="11750723" cy="589233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3600" dirty="0" smtClean="0"/>
              <a:t>Создание </a:t>
            </a:r>
            <a:r>
              <a:rPr lang="ru-RU" sz="3600" dirty="0"/>
              <a:t>Туркестанского генерал – губернаторства</a:t>
            </a:r>
            <a:endParaRPr sz="3600" dirty="0"/>
          </a:p>
        </p:txBody>
      </p:sp>
      <p:grpSp>
        <p:nvGrpSpPr>
          <p:cNvPr id="52" name="Group 40">
            <a:extLst>
              <a:ext uri="{FF2B5EF4-FFF2-40B4-BE49-F238E27FC236}">
                <a16:creationId xmlns:a16="http://schemas.microsoft.com/office/drawing/2014/main" xmlns="" id="{78616CE7-9E65-43BE-8A75-F91AFAF510FB}"/>
              </a:ext>
            </a:extLst>
          </p:cNvPr>
          <p:cNvGrpSpPr/>
          <p:nvPr/>
        </p:nvGrpSpPr>
        <p:grpSpPr>
          <a:xfrm>
            <a:off x="4348224" y="1270582"/>
            <a:ext cx="3553281" cy="3553281"/>
            <a:chOff x="3170172" y="418973"/>
            <a:chExt cx="2668031" cy="2668031"/>
          </a:xfrm>
        </p:grpSpPr>
        <p:sp>
          <p:nvSpPr>
            <p:cNvPr id="53" name="Oval 32">
              <a:extLst>
                <a:ext uri="{FF2B5EF4-FFF2-40B4-BE49-F238E27FC236}">
                  <a16:creationId xmlns:a16="http://schemas.microsoft.com/office/drawing/2014/main" xmlns="" id="{5A5A0A04-0FA3-4098-AAF9-4B56463BFD24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bg1">
                <a:lumMod val="50000"/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xmlns="" id="{BC07C14E-02D5-436F-B644-C3C23FE61394}"/>
                </a:ext>
              </a:extLst>
            </p:cNvPr>
            <p:cNvGrpSpPr/>
            <p:nvPr/>
          </p:nvGrpSpPr>
          <p:grpSpPr>
            <a:xfrm>
              <a:off x="3542477" y="761387"/>
              <a:ext cx="2186917" cy="2215738"/>
              <a:chOff x="3559943" y="1188309"/>
              <a:chExt cx="2376016" cy="2407330"/>
            </a:xfrm>
          </p:grpSpPr>
          <p:sp>
            <p:nvSpPr>
              <p:cNvPr id="55" name="Arc 7">
                <a:extLst>
                  <a:ext uri="{FF2B5EF4-FFF2-40B4-BE49-F238E27FC236}">
                    <a16:creationId xmlns:a16="http://schemas.microsoft.com/office/drawing/2014/main" xmlns="" id="{FE6CE8CA-D835-449F-A285-495230BAC127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Arc 6">
                <a:extLst>
                  <a:ext uri="{FF2B5EF4-FFF2-40B4-BE49-F238E27FC236}">
                    <a16:creationId xmlns:a16="http://schemas.microsoft.com/office/drawing/2014/main" xmlns="" id="{778DEB7D-ACA8-44DF-B069-0888B78CAAD6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Arc 8">
                <a:extLst>
                  <a:ext uri="{FF2B5EF4-FFF2-40B4-BE49-F238E27FC236}">
                    <a16:creationId xmlns:a16="http://schemas.microsoft.com/office/drawing/2014/main" xmlns="" id="{88B71E55-3BF5-45C7-AEB2-091D85C6ABB5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:a16="http://schemas.microsoft.com/office/drawing/2014/main" xmlns="" id="{54798493-1411-482C-8111-081C63BB2D22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Isosceles Triangle 11">
                <a:extLst>
                  <a:ext uri="{FF2B5EF4-FFF2-40B4-BE49-F238E27FC236}">
                    <a16:creationId xmlns:a16="http://schemas.microsoft.com/office/drawing/2014/main" xmlns="" id="{96BD6379-45E7-4E3E-975C-61FF66D7A0C5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13">
                <a:extLst>
                  <a:ext uri="{FF2B5EF4-FFF2-40B4-BE49-F238E27FC236}">
                    <a16:creationId xmlns:a16="http://schemas.microsoft.com/office/drawing/2014/main" xmlns="" id="{9630F7E5-F303-4574-9A3C-CD2DBA9D0484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E397C2B3-6A19-414C-B72B-A954F00B1FA0}"/>
                  </a:ext>
                </a:extLst>
              </p:cNvPr>
              <p:cNvSpPr txBox="1"/>
              <p:nvPr/>
            </p:nvSpPr>
            <p:spPr>
              <a:xfrm rot="4336820">
                <a:off x="3571590" y="1228376"/>
                <a:ext cx="2093975" cy="20939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F0C2423-B75F-46D3-B4F8-F8F94939F29F}"/>
                  </a:ext>
                </a:extLst>
              </p:cNvPr>
              <p:cNvSpPr txBox="1"/>
              <p:nvPr/>
            </p:nvSpPr>
            <p:spPr>
              <a:xfrm rot="18996785">
                <a:off x="3559943" y="1199982"/>
                <a:ext cx="2070762" cy="209397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BF07E730-742C-4609-A1D2-A1B0B38CF612}"/>
                  </a:ext>
                </a:extLst>
              </p:cNvPr>
              <p:cNvSpPr txBox="1"/>
              <p:nvPr/>
            </p:nvSpPr>
            <p:spPr>
              <a:xfrm rot="1084592">
                <a:off x="3607861" y="1263039"/>
                <a:ext cx="1992856" cy="19928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8CA81B0-5585-4D18-A074-0B7CF0D7DE90}"/>
              </a:ext>
            </a:extLst>
          </p:cNvPr>
          <p:cNvSpPr txBox="1"/>
          <p:nvPr/>
        </p:nvSpPr>
        <p:spPr>
          <a:xfrm>
            <a:off x="218380" y="5098528"/>
            <a:ext cx="3972668" cy="492426"/>
          </a:xfrm>
          <a:prstGeom prst="rect">
            <a:avLst/>
          </a:prstGeom>
          <a:solidFill>
            <a:schemeClr val="accent1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Осада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63E1AE2-D90E-429D-8883-0C3805003AEF}"/>
              </a:ext>
            </a:extLst>
          </p:cNvPr>
          <p:cNvSpPr txBox="1"/>
          <p:nvPr/>
        </p:nvSpPr>
        <p:spPr>
          <a:xfrm>
            <a:off x="218380" y="5536987"/>
            <a:ext cx="3972668" cy="104642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трёхмесячных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боев пала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Геок-тепе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осаждённая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крепость туркмен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D3DAEB2-7454-4011-94D7-0F856581FD85}"/>
              </a:ext>
            </a:extLst>
          </p:cNvPr>
          <p:cNvSpPr txBox="1"/>
          <p:nvPr/>
        </p:nvSpPr>
        <p:spPr>
          <a:xfrm>
            <a:off x="4281109" y="5110378"/>
            <a:ext cx="4030378" cy="492426"/>
          </a:xfrm>
          <a:prstGeom prst="rect">
            <a:avLst/>
          </a:prstGeom>
          <a:solidFill>
            <a:schemeClr val="accent4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Захват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E44DBA1-0E2D-4AB3-977B-D544148C155C}"/>
              </a:ext>
            </a:extLst>
          </p:cNvPr>
          <p:cNvSpPr txBox="1"/>
          <p:nvPr/>
        </p:nvSpPr>
        <p:spPr>
          <a:xfrm>
            <a:off x="4281109" y="5629320"/>
            <a:ext cx="4030378" cy="954091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 захваченных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была образована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Закаспийская 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область с центром в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Ашхабаде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4F6B59E-A32A-46D1-8654-847C0ABD4B18}"/>
              </a:ext>
            </a:extLst>
          </p:cNvPr>
          <p:cNvSpPr txBox="1"/>
          <p:nvPr/>
        </p:nvSpPr>
        <p:spPr>
          <a:xfrm>
            <a:off x="8401548" y="5110378"/>
            <a:ext cx="3537894" cy="492426"/>
          </a:xfrm>
          <a:prstGeom prst="rect">
            <a:avLst/>
          </a:prstGeom>
          <a:solidFill>
            <a:schemeClr val="bg2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D714CB9-6A3D-4FD6-9A46-D589E38CDB56}"/>
              </a:ext>
            </a:extLst>
          </p:cNvPr>
          <p:cNvSpPr txBox="1"/>
          <p:nvPr/>
        </p:nvSpPr>
        <p:spPr>
          <a:xfrm>
            <a:off x="8401548" y="5560070"/>
            <a:ext cx="3537894" cy="1000258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sz="19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полное</a:t>
            </a:r>
            <a:r>
              <a:rPr lang="ru-RU" sz="19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покорение туркменских племен </a:t>
            </a:r>
            <a:r>
              <a:rPr lang="ru-RU" sz="19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было </a:t>
            </a:r>
            <a:r>
              <a:rPr lang="ru-RU" sz="19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завершено лишь 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1885 </a:t>
            </a: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45">
            <a:extLst>
              <a:ext uri="{FF2B5EF4-FFF2-40B4-BE49-F238E27FC236}">
                <a16:creationId xmlns:a16="http://schemas.microsoft.com/office/drawing/2014/main" xmlns="" id="{C65DB3D8-ED69-40BC-BF3E-E6C1ED57C30D}"/>
              </a:ext>
            </a:extLst>
          </p:cNvPr>
          <p:cNvCxnSpPr>
            <a:stCxn id="53" idx="4"/>
            <a:endCxn id="66" idx="0"/>
          </p:cNvCxnSpPr>
          <p:nvPr/>
        </p:nvCxnSpPr>
        <p:spPr>
          <a:xfrm flipH="1">
            <a:off x="6118697" y="4823863"/>
            <a:ext cx="6168" cy="288639"/>
          </a:xfrm>
          <a:prstGeom prst="line">
            <a:avLst/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Rectangle 46">
            <a:extLst>
              <a:ext uri="{FF2B5EF4-FFF2-40B4-BE49-F238E27FC236}">
                <a16:creationId xmlns:a16="http://schemas.microsoft.com/office/drawing/2014/main" xmlns="" id="{D244D6F9-488A-4AC5-8B72-01970E1C449E}"/>
              </a:ext>
            </a:extLst>
          </p:cNvPr>
          <p:cNvSpPr/>
          <p:nvPr/>
        </p:nvSpPr>
        <p:spPr>
          <a:xfrm>
            <a:off x="5055807" y="2219304"/>
            <a:ext cx="2108689" cy="164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1879 г</a:t>
            </a:r>
          </a:p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экспансии царской России против туркменов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Left Arrow Callout 54">
            <a:extLst>
              <a:ext uri="{FF2B5EF4-FFF2-40B4-BE49-F238E27FC236}">
                <a16:creationId xmlns:a16="http://schemas.microsoft.com/office/drawing/2014/main" xmlns="" id="{179B5714-EB11-4B57-9A6E-F21148C20F02}"/>
              </a:ext>
            </a:extLst>
          </p:cNvPr>
          <p:cNvSpPr/>
          <p:nvPr/>
        </p:nvSpPr>
        <p:spPr>
          <a:xfrm>
            <a:off x="8105701" y="1486537"/>
            <a:ext cx="3754203" cy="3240000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algn="r" defTabSz="1218939">
              <a:lnSpc>
                <a:spcPct val="89000"/>
              </a:lnSpc>
            </a:pP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Приобретшие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большой опыт в </a:t>
            </a: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наступлений войска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 ко-</a:t>
            </a:r>
            <a:r>
              <a:rPr lang="ru-RU" sz="27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мандованием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Скобелева</a:t>
            </a: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мае 1880 </a:t>
            </a:r>
            <a:r>
              <a:rPr lang="ru-RU" sz="27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года начинают </a:t>
            </a:r>
            <a:r>
              <a:rPr lang="ru-RU" sz="27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второй поход</a:t>
            </a:r>
            <a:endParaRPr kumimoji="0" lang="ru-RU" sz="2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eft Arrow Callout 55">
            <a:extLst>
              <a:ext uri="{FF2B5EF4-FFF2-40B4-BE49-F238E27FC236}">
                <a16:creationId xmlns:a16="http://schemas.microsoft.com/office/drawing/2014/main" xmlns="" id="{17436A48-76F6-4D2A-9730-22B354F28411}"/>
              </a:ext>
            </a:extLst>
          </p:cNvPr>
          <p:cNvSpPr/>
          <p:nvPr/>
        </p:nvSpPr>
        <p:spPr>
          <a:xfrm flipH="1">
            <a:off x="354842" y="1520985"/>
            <a:ext cx="3836206" cy="3176899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sz="28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Поход на территорию туркмен, </a:t>
            </a:r>
            <a:r>
              <a:rPr lang="ru-RU" sz="28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воен-ных</a:t>
            </a:r>
            <a:r>
              <a:rPr lang="ru-RU" sz="28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отрядов </a:t>
            </a:r>
            <a:r>
              <a:rPr lang="ru-RU" sz="28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28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командо-ванием</a:t>
            </a:r>
            <a:r>
              <a:rPr lang="ru-RU" sz="28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Лазарева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0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/>
      <p:bldP spid="73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b1ca5b1b1631f8bf3ba6f5a81db87d699d60d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771</Words>
  <Application>Microsoft Office PowerPoint</Application>
  <PresentationFormat>Широкоэкранный</PresentationFormat>
  <Paragraphs>94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Open Sans Light</vt:lpstr>
      <vt:lpstr>Тема Office</vt:lpstr>
      <vt:lpstr>3_Office Theme</vt:lpstr>
      <vt:lpstr>Проверь себя</vt:lpstr>
      <vt:lpstr>Проверь себя</vt:lpstr>
      <vt:lpstr>Проверь себя</vt:lpstr>
      <vt:lpstr>История Узбекистана</vt:lpstr>
      <vt:lpstr>ПЛАН</vt:lpstr>
      <vt:lpstr>Положение Кокандского ханства в конце XIX века</vt:lpstr>
      <vt:lpstr>Завоевание туркмен </vt:lpstr>
      <vt:lpstr>Презентация PowerPoint</vt:lpstr>
      <vt:lpstr>Создание Туркестанского генерал – губернаторства</vt:lpstr>
      <vt:lpstr>Причины и последствия поражения </vt:lpstr>
      <vt:lpstr>Причины и последствия поражения </vt:lpstr>
      <vt:lpstr>Причины и последствия поражения </vt:lpstr>
      <vt:lpstr>Причины и последствия поражения </vt:lpstr>
      <vt:lpstr>Выводы </vt:lpstr>
      <vt:lpstr>Проверь себя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24</cp:revision>
  <dcterms:created xsi:type="dcterms:W3CDTF">2020-12-03T21:14:27Z</dcterms:created>
  <dcterms:modified xsi:type="dcterms:W3CDTF">2020-12-18T00:38:36Z</dcterms:modified>
</cp:coreProperties>
</file>