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</p:sldMasterIdLst>
  <p:sldIdLst>
    <p:sldId id="274" r:id="rId3"/>
    <p:sldId id="275" r:id="rId4"/>
    <p:sldId id="257" r:id="rId5"/>
    <p:sldId id="258" r:id="rId6"/>
    <p:sldId id="259" r:id="rId7"/>
    <p:sldId id="277" r:id="rId8"/>
    <p:sldId id="267" r:id="rId9"/>
    <p:sldId id="268" r:id="rId10"/>
    <p:sldId id="280" r:id="rId11"/>
    <p:sldId id="281" r:id="rId12"/>
    <p:sldId id="272" r:id="rId13"/>
    <p:sldId id="278" r:id="rId14"/>
    <p:sldId id="273" r:id="rId15"/>
    <p:sldId id="276" r:id="rId16"/>
    <p:sldId id="279" r:id="rId17"/>
  </p:sldIdLst>
  <p:sldSz cx="12192000" cy="6858000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B400"/>
    <a:srgbClr val="FFCC00"/>
    <a:srgbClr val="F5F888"/>
    <a:srgbClr val="FFFFFF"/>
    <a:srgbClr val="225822"/>
    <a:srgbClr val="0052A4"/>
    <a:srgbClr val="007DFA"/>
    <a:srgbClr val="3399FF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6773F3-4BCB-4F6D-9194-F8CA4C80A9CF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4C5FFE-3D20-4202-AFBE-43AFA30894AA}">
      <dgm:prSet phldrT="[Текст]" phldr="1"/>
      <dgm:spPr/>
      <dgm:t>
        <a:bodyPr/>
        <a:lstStyle/>
        <a:p>
          <a:endParaRPr lang="ru-RU" dirty="0"/>
        </a:p>
      </dgm:t>
    </dgm:pt>
    <dgm:pt modelId="{312FE2D1-0C9B-40F2-BF47-3DBA7DA48837}" type="parTrans" cxnId="{F20D27FF-C73D-4349-9D81-483A58E4435E}">
      <dgm:prSet/>
      <dgm:spPr/>
      <dgm:t>
        <a:bodyPr/>
        <a:lstStyle/>
        <a:p>
          <a:endParaRPr lang="ru-RU"/>
        </a:p>
      </dgm:t>
    </dgm:pt>
    <dgm:pt modelId="{0CEEB73A-304C-42FD-B3C9-7D9BAC4ABB95}" type="sibTrans" cxnId="{F20D27FF-C73D-4349-9D81-483A58E4435E}">
      <dgm:prSet/>
      <dgm:spPr/>
      <dgm:t>
        <a:bodyPr/>
        <a:lstStyle/>
        <a:p>
          <a:endParaRPr lang="ru-RU"/>
        </a:p>
      </dgm:t>
    </dgm:pt>
    <dgm:pt modelId="{646AF732-63D6-4A0D-8E5E-EA0132D3A594}">
      <dgm:prSet phldrT="[Текст]" custT="1"/>
      <dgm:spPr/>
      <dgm:t>
        <a:bodyPr/>
        <a:lstStyle/>
        <a:p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 эмира который поднял восстание против Российской империи 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F3D68E12-980B-4E9F-AC42-98E032BFD018}" type="parTrans" cxnId="{EAA5FC8F-DC08-4D30-8E96-FB8A414067D4}">
      <dgm:prSet/>
      <dgm:spPr/>
      <dgm:t>
        <a:bodyPr/>
        <a:lstStyle/>
        <a:p>
          <a:endParaRPr lang="ru-RU"/>
        </a:p>
      </dgm:t>
    </dgm:pt>
    <dgm:pt modelId="{3BF35321-444C-489C-B2FC-8D4D9E0A7CF8}" type="sibTrans" cxnId="{EAA5FC8F-DC08-4D30-8E96-FB8A414067D4}">
      <dgm:prSet/>
      <dgm:spPr/>
      <dgm:t>
        <a:bodyPr/>
        <a:lstStyle/>
        <a:p>
          <a:endParaRPr lang="ru-RU"/>
        </a:p>
      </dgm:t>
    </dgm:pt>
    <dgm:pt modelId="{3E486F87-511D-4D8A-A293-7DA544C3217E}">
      <dgm:prSet phldrT="[Текст]" phldr="1"/>
      <dgm:spPr/>
      <dgm:t>
        <a:bodyPr/>
        <a:lstStyle/>
        <a:p>
          <a:endParaRPr lang="ru-RU"/>
        </a:p>
      </dgm:t>
    </dgm:pt>
    <dgm:pt modelId="{922DDE05-8EA7-43A1-8C94-62DD8871657F}" type="parTrans" cxnId="{7D7A603E-5379-45E5-B08A-8B60B7A50A2A}">
      <dgm:prSet/>
      <dgm:spPr/>
      <dgm:t>
        <a:bodyPr/>
        <a:lstStyle/>
        <a:p>
          <a:endParaRPr lang="ru-RU"/>
        </a:p>
      </dgm:t>
    </dgm:pt>
    <dgm:pt modelId="{810CCC47-2FD9-4B0C-95C1-72A0D335986D}" type="sibTrans" cxnId="{7D7A603E-5379-45E5-B08A-8B60B7A50A2A}">
      <dgm:prSet/>
      <dgm:spPr/>
      <dgm:t>
        <a:bodyPr/>
        <a:lstStyle/>
        <a:p>
          <a:endParaRPr lang="ru-RU"/>
        </a:p>
      </dgm:t>
    </dgm:pt>
    <dgm:pt modelId="{9F6301EE-7B24-4F07-B7C5-C27CEE1A722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утверждает превращение Бухарского эмирата в протекторат России</a:t>
          </a:r>
          <a:endParaRPr lang="ru-RU" sz="5600" dirty="0">
            <a:solidFill>
              <a:schemeClr val="bg1"/>
            </a:solidFill>
            <a:effectLst/>
          </a:endParaRPr>
        </a:p>
      </dgm:t>
    </dgm:pt>
    <dgm:pt modelId="{F211116C-C63C-488D-BAF4-C44728277E76}" type="parTrans" cxnId="{ADB98F87-85D1-47E2-A713-C6F3406DAEEC}">
      <dgm:prSet/>
      <dgm:spPr/>
      <dgm:t>
        <a:bodyPr/>
        <a:lstStyle/>
        <a:p>
          <a:endParaRPr lang="ru-RU"/>
        </a:p>
      </dgm:t>
    </dgm:pt>
    <dgm:pt modelId="{7D98E42F-6896-49A0-AE5E-0F18B6BF530E}" type="sibTrans" cxnId="{ADB98F87-85D1-47E2-A713-C6F3406DAEEC}">
      <dgm:prSet/>
      <dgm:spPr/>
      <dgm:t>
        <a:bodyPr/>
        <a:lstStyle/>
        <a:p>
          <a:endParaRPr lang="ru-RU"/>
        </a:p>
      </dgm:t>
    </dgm:pt>
    <dgm:pt modelId="{63261B70-02DF-43A5-8653-45D5E0179127}">
      <dgm:prSet phldrT="[Текст]" phldr="1"/>
      <dgm:spPr/>
      <dgm:t>
        <a:bodyPr/>
        <a:lstStyle/>
        <a:p>
          <a:endParaRPr lang="ru-RU"/>
        </a:p>
      </dgm:t>
    </dgm:pt>
    <dgm:pt modelId="{16CC2A6C-DDD0-45BD-ACC6-3B23173DC21B}" type="parTrans" cxnId="{0EE2B9D3-1043-4090-94CE-ADCC2AFFBBDA}">
      <dgm:prSet/>
      <dgm:spPr/>
      <dgm:t>
        <a:bodyPr/>
        <a:lstStyle/>
        <a:p>
          <a:endParaRPr lang="ru-RU"/>
        </a:p>
      </dgm:t>
    </dgm:pt>
    <dgm:pt modelId="{D5A3172B-AEE9-4C1B-935F-D91FF2059349}" type="sibTrans" cxnId="{0EE2B9D3-1043-4090-94CE-ADCC2AFFBBDA}">
      <dgm:prSet/>
      <dgm:spPr/>
      <dgm:t>
        <a:bodyPr/>
        <a:lstStyle/>
        <a:p>
          <a:endParaRPr lang="ru-RU"/>
        </a:p>
      </dgm:t>
    </dgm:pt>
    <dgm:pt modelId="{B9F0507C-C246-4CA6-97C3-76C2DD51FD6A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…</a:t>
          </a:r>
          <a:r>
            <a:rPr lang="ru-RU" sz="3200" b="1" dirty="0" smtClean="0">
              <a:solidFill>
                <a:schemeClr val="bg1"/>
              </a:solidFill>
              <a:effectLst/>
            </a:rPr>
            <a:t>утверждает назначении представителя России в Бухарском эмирате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329268F2-FC9F-4FC1-91FA-1DBDDADCDA56}" type="parTrans" cxnId="{9F9E1C31-8FE2-4B6E-BB98-5BF585EFB004}">
      <dgm:prSet/>
      <dgm:spPr/>
      <dgm:t>
        <a:bodyPr/>
        <a:lstStyle/>
        <a:p>
          <a:endParaRPr lang="ru-RU"/>
        </a:p>
      </dgm:t>
    </dgm:pt>
    <dgm:pt modelId="{5CF6CFBB-8ACC-4739-8291-49213CC0ADB2}" type="sibTrans" cxnId="{9F9E1C31-8FE2-4B6E-BB98-5BF585EFB004}">
      <dgm:prSet/>
      <dgm:spPr/>
      <dgm:t>
        <a:bodyPr/>
        <a:lstStyle/>
        <a:p>
          <a:endParaRPr lang="ru-RU"/>
        </a:p>
      </dgm:t>
    </dgm:pt>
    <dgm:pt modelId="{F757A296-54E8-4F8B-8EBE-89FB0470DEB3}">
      <dgm:prSet/>
      <dgm:spPr/>
      <dgm:t>
        <a:bodyPr/>
        <a:lstStyle/>
        <a:p>
          <a:endParaRPr lang="ru-RU"/>
        </a:p>
      </dgm:t>
    </dgm:pt>
    <dgm:pt modelId="{5FEA1077-35FA-4CC4-8785-EB607827BAC5}" type="parTrans" cxnId="{CAA50B18-CEF7-40F6-90BF-29DBE6AE977A}">
      <dgm:prSet/>
      <dgm:spPr/>
      <dgm:t>
        <a:bodyPr/>
        <a:lstStyle/>
        <a:p>
          <a:endParaRPr lang="ru-RU"/>
        </a:p>
      </dgm:t>
    </dgm:pt>
    <dgm:pt modelId="{1C0D005A-BAFD-433D-948F-E0C488A2BE99}" type="sibTrans" cxnId="{CAA50B18-CEF7-40F6-90BF-29DBE6AE977A}">
      <dgm:prSet/>
      <dgm:spPr/>
      <dgm:t>
        <a:bodyPr/>
        <a:lstStyle/>
        <a:p>
          <a:endParaRPr lang="ru-RU"/>
        </a:p>
      </dgm:t>
    </dgm:pt>
    <dgm:pt modelId="{87C6D46E-7EA4-4EC5-8656-E2B8C5EFF539}">
      <dgm:prSet custT="1"/>
      <dgm:spPr/>
      <dgm:t>
        <a:bodyPr/>
        <a:lstStyle/>
        <a:p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 </a:t>
          </a:r>
          <a:r>
            <a:rPr lang="ru-RU" sz="3200" b="1" dirty="0" smtClean="0">
              <a:solidFill>
                <a:schemeClr val="bg1"/>
              </a:solidFill>
              <a:effectLst/>
            </a:rPr>
            <a:t>городов и и зачинщики восстания в Самарканде  </a:t>
          </a:r>
          <a:endParaRPr lang="ru-RU" sz="3200" b="1" dirty="0">
            <a:solidFill>
              <a:schemeClr val="bg1"/>
            </a:solidFill>
            <a:effectLst/>
          </a:endParaRPr>
        </a:p>
      </dgm:t>
    </dgm:pt>
    <dgm:pt modelId="{220DC543-9B7C-47A4-B246-6F2AEEAEA01E}" type="parTrans" cxnId="{37E17E67-B557-41A6-B054-C3FAB2ED0761}">
      <dgm:prSet/>
      <dgm:spPr/>
      <dgm:t>
        <a:bodyPr/>
        <a:lstStyle/>
        <a:p>
          <a:endParaRPr lang="ru-RU"/>
        </a:p>
      </dgm:t>
    </dgm:pt>
    <dgm:pt modelId="{41BCFE62-D8A6-4868-ACAF-FB46D5C7D4AB}" type="sibTrans" cxnId="{37E17E67-B557-41A6-B054-C3FAB2ED0761}">
      <dgm:prSet/>
      <dgm:spPr/>
      <dgm:t>
        <a:bodyPr/>
        <a:lstStyle/>
        <a:p>
          <a:endParaRPr lang="ru-RU"/>
        </a:p>
      </dgm:t>
    </dgm:pt>
    <dgm:pt modelId="{92BA6DDE-24A5-466B-BF5D-DB9E34E664DA}" type="pres">
      <dgm:prSet presAssocID="{236773F3-4BCB-4F6D-9194-F8CA4C80A9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454F4-5885-46DA-AE5C-50A5DAF1CFA8}" type="pres">
      <dgm:prSet presAssocID="{C94C5FFE-3D20-4202-AFBE-43AFA30894AA}" presName="composite" presStyleCnt="0"/>
      <dgm:spPr/>
    </dgm:pt>
    <dgm:pt modelId="{441B3741-7E51-4E4E-97E8-65665C3536C6}" type="pres">
      <dgm:prSet presAssocID="{C94C5FFE-3D20-4202-AFBE-43AFA30894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8B00-C94E-4A3B-9959-FDE8452DF5B9}" type="pres">
      <dgm:prSet presAssocID="{C94C5FFE-3D20-4202-AFBE-43AFA30894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CE615-D07C-4451-8533-5ECC39C8804D}" type="pres">
      <dgm:prSet presAssocID="{0CEEB73A-304C-42FD-B3C9-7D9BAC4ABB95}" presName="sp" presStyleCnt="0"/>
      <dgm:spPr/>
    </dgm:pt>
    <dgm:pt modelId="{EFACA291-F1DA-407A-9985-177402331682}" type="pres">
      <dgm:prSet presAssocID="{F757A296-54E8-4F8B-8EBE-89FB0470DEB3}" presName="composite" presStyleCnt="0"/>
      <dgm:spPr/>
    </dgm:pt>
    <dgm:pt modelId="{080C9A99-0E1B-4827-8D6C-62861907BA46}" type="pres">
      <dgm:prSet presAssocID="{F757A296-54E8-4F8B-8EBE-89FB0470DE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DE27-9707-407D-8EBD-3BD867469397}" type="pres">
      <dgm:prSet presAssocID="{F757A296-54E8-4F8B-8EBE-89FB0470DE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0FDCB-6733-43B3-A6FF-36FB95A6C9AE}" type="pres">
      <dgm:prSet presAssocID="{1C0D005A-BAFD-433D-948F-E0C488A2BE99}" presName="sp" presStyleCnt="0"/>
      <dgm:spPr/>
    </dgm:pt>
    <dgm:pt modelId="{F788E8F1-67C5-406A-99F6-CFF3A2CF25AE}" type="pres">
      <dgm:prSet presAssocID="{3E486F87-511D-4D8A-A293-7DA544C3217E}" presName="composite" presStyleCnt="0"/>
      <dgm:spPr/>
    </dgm:pt>
    <dgm:pt modelId="{4EF11130-5E65-4A49-AE98-97801321406B}" type="pres">
      <dgm:prSet presAssocID="{3E486F87-511D-4D8A-A293-7DA544C3217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23E71-B113-4E39-908D-ADFFCAE5E2DF}" type="pres">
      <dgm:prSet presAssocID="{3E486F87-511D-4D8A-A293-7DA544C3217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EA040-AB03-4DF9-BD85-7D32D718DCB1}" type="pres">
      <dgm:prSet presAssocID="{810CCC47-2FD9-4B0C-95C1-72A0D335986D}" presName="sp" presStyleCnt="0"/>
      <dgm:spPr/>
    </dgm:pt>
    <dgm:pt modelId="{38BF93EF-FF5F-4A62-B501-E37E42986A53}" type="pres">
      <dgm:prSet presAssocID="{63261B70-02DF-43A5-8653-45D5E0179127}" presName="composite" presStyleCnt="0"/>
      <dgm:spPr/>
    </dgm:pt>
    <dgm:pt modelId="{F0F9EB75-3BD9-4022-B6C7-25BE9E2A28EE}" type="pres">
      <dgm:prSet presAssocID="{63261B70-02DF-43A5-8653-45D5E017912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5036-26A9-4620-8963-85ED570D3BDB}" type="pres">
      <dgm:prSet presAssocID="{63261B70-02DF-43A5-8653-45D5E017912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7A603E-5379-45E5-B08A-8B60B7A50A2A}" srcId="{236773F3-4BCB-4F6D-9194-F8CA4C80A9CF}" destId="{3E486F87-511D-4D8A-A293-7DA544C3217E}" srcOrd="2" destOrd="0" parTransId="{922DDE05-8EA7-43A1-8C94-62DD8871657F}" sibTransId="{810CCC47-2FD9-4B0C-95C1-72A0D335986D}"/>
    <dgm:cxn modelId="{37E17E67-B557-41A6-B054-C3FAB2ED0761}" srcId="{F757A296-54E8-4F8B-8EBE-89FB0470DEB3}" destId="{87C6D46E-7EA4-4EC5-8656-E2B8C5EFF539}" srcOrd="0" destOrd="0" parTransId="{220DC543-9B7C-47A4-B246-6F2AEEAEA01E}" sibTransId="{41BCFE62-D8A6-4868-ACAF-FB46D5C7D4AB}"/>
    <dgm:cxn modelId="{F20D27FF-C73D-4349-9D81-483A58E4435E}" srcId="{236773F3-4BCB-4F6D-9194-F8CA4C80A9CF}" destId="{C94C5FFE-3D20-4202-AFBE-43AFA30894AA}" srcOrd="0" destOrd="0" parTransId="{312FE2D1-0C9B-40F2-BF47-3DBA7DA48837}" sibTransId="{0CEEB73A-304C-42FD-B3C9-7D9BAC4ABB95}"/>
    <dgm:cxn modelId="{EAA5FC8F-DC08-4D30-8E96-FB8A414067D4}" srcId="{C94C5FFE-3D20-4202-AFBE-43AFA30894AA}" destId="{646AF732-63D6-4A0D-8E5E-EA0132D3A594}" srcOrd="0" destOrd="0" parTransId="{F3D68E12-980B-4E9F-AC42-98E032BFD018}" sibTransId="{3BF35321-444C-489C-B2FC-8D4D9E0A7CF8}"/>
    <dgm:cxn modelId="{ADB98F87-85D1-47E2-A713-C6F3406DAEEC}" srcId="{3E486F87-511D-4D8A-A293-7DA544C3217E}" destId="{9F6301EE-7B24-4F07-B7C5-C27CEE1A7228}" srcOrd="0" destOrd="0" parTransId="{F211116C-C63C-488D-BAF4-C44728277E76}" sibTransId="{7D98E42F-6896-49A0-AE5E-0F18B6BF530E}"/>
    <dgm:cxn modelId="{C4CE827D-5FF0-4EFB-BFED-DC363EBC9076}" type="presOf" srcId="{F757A296-54E8-4F8B-8EBE-89FB0470DEB3}" destId="{080C9A99-0E1B-4827-8D6C-62861907BA46}" srcOrd="0" destOrd="0" presId="urn:microsoft.com/office/officeart/2005/8/layout/chevron2"/>
    <dgm:cxn modelId="{5CDBC08C-FD80-4608-9AF6-A810423AD9AA}" type="presOf" srcId="{3E486F87-511D-4D8A-A293-7DA544C3217E}" destId="{4EF11130-5E65-4A49-AE98-97801321406B}" srcOrd="0" destOrd="0" presId="urn:microsoft.com/office/officeart/2005/8/layout/chevron2"/>
    <dgm:cxn modelId="{38CA9FF6-EA12-4929-AB35-F296AFF9BCBC}" type="presOf" srcId="{87C6D46E-7EA4-4EC5-8656-E2B8C5EFF539}" destId="{60C9DE27-9707-407D-8EBD-3BD867469397}" srcOrd="0" destOrd="0" presId="urn:microsoft.com/office/officeart/2005/8/layout/chevron2"/>
    <dgm:cxn modelId="{6AFA26FF-A3B0-4161-B3C7-89BFC6A8E006}" type="presOf" srcId="{236773F3-4BCB-4F6D-9194-F8CA4C80A9CF}" destId="{92BA6DDE-24A5-466B-BF5D-DB9E34E664DA}" srcOrd="0" destOrd="0" presId="urn:microsoft.com/office/officeart/2005/8/layout/chevron2"/>
    <dgm:cxn modelId="{9E34A5D5-7D8B-4A8C-B54A-D11B7EC24F31}" type="presOf" srcId="{646AF732-63D6-4A0D-8E5E-EA0132D3A594}" destId="{D80A8B00-C94E-4A3B-9959-FDE8452DF5B9}" srcOrd="0" destOrd="0" presId="urn:microsoft.com/office/officeart/2005/8/layout/chevron2"/>
    <dgm:cxn modelId="{0EE2B9D3-1043-4090-94CE-ADCC2AFFBBDA}" srcId="{236773F3-4BCB-4F6D-9194-F8CA4C80A9CF}" destId="{63261B70-02DF-43A5-8653-45D5E0179127}" srcOrd="3" destOrd="0" parTransId="{16CC2A6C-DDD0-45BD-ACC6-3B23173DC21B}" sibTransId="{D5A3172B-AEE9-4C1B-935F-D91FF2059349}"/>
    <dgm:cxn modelId="{736FB60F-4308-4776-B48B-21342B824A56}" type="presOf" srcId="{63261B70-02DF-43A5-8653-45D5E0179127}" destId="{F0F9EB75-3BD9-4022-B6C7-25BE9E2A28EE}" srcOrd="0" destOrd="0" presId="urn:microsoft.com/office/officeart/2005/8/layout/chevron2"/>
    <dgm:cxn modelId="{CAA50B18-CEF7-40F6-90BF-29DBE6AE977A}" srcId="{236773F3-4BCB-4F6D-9194-F8CA4C80A9CF}" destId="{F757A296-54E8-4F8B-8EBE-89FB0470DEB3}" srcOrd="1" destOrd="0" parTransId="{5FEA1077-35FA-4CC4-8785-EB607827BAC5}" sibTransId="{1C0D005A-BAFD-433D-948F-E0C488A2BE99}"/>
    <dgm:cxn modelId="{76BD41E3-1ABD-4759-9913-71DEC3C89F7B}" type="presOf" srcId="{B9F0507C-C246-4CA6-97C3-76C2DD51FD6A}" destId="{31CF5036-26A9-4620-8963-85ED570D3BDB}" srcOrd="0" destOrd="0" presId="urn:microsoft.com/office/officeart/2005/8/layout/chevron2"/>
    <dgm:cxn modelId="{AC26BD5E-EA27-4D7A-8345-0C1B8FFCCA4E}" type="presOf" srcId="{C94C5FFE-3D20-4202-AFBE-43AFA30894AA}" destId="{441B3741-7E51-4E4E-97E8-65665C3536C6}" srcOrd="0" destOrd="0" presId="urn:microsoft.com/office/officeart/2005/8/layout/chevron2"/>
    <dgm:cxn modelId="{9F9E1C31-8FE2-4B6E-BB98-5BF585EFB004}" srcId="{63261B70-02DF-43A5-8653-45D5E0179127}" destId="{B9F0507C-C246-4CA6-97C3-76C2DD51FD6A}" srcOrd="0" destOrd="0" parTransId="{329268F2-FC9F-4FC1-91FA-1DBDDADCDA56}" sibTransId="{5CF6CFBB-8ACC-4739-8291-49213CC0ADB2}"/>
    <dgm:cxn modelId="{911C6832-28CE-42CE-82D0-18B48D232B7D}" type="presOf" srcId="{9F6301EE-7B24-4F07-B7C5-C27CEE1A7228}" destId="{2DD23E71-B113-4E39-908D-ADFFCAE5E2DF}" srcOrd="0" destOrd="0" presId="urn:microsoft.com/office/officeart/2005/8/layout/chevron2"/>
    <dgm:cxn modelId="{80C21D0B-4A93-4900-BE6B-C4E2B3628C3A}" type="presParOf" srcId="{92BA6DDE-24A5-466B-BF5D-DB9E34E664DA}" destId="{4B6454F4-5885-46DA-AE5C-50A5DAF1CFA8}" srcOrd="0" destOrd="0" presId="urn:microsoft.com/office/officeart/2005/8/layout/chevron2"/>
    <dgm:cxn modelId="{126490A0-0E06-44A3-9660-DB598DDC7306}" type="presParOf" srcId="{4B6454F4-5885-46DA-AE5C-50A5DAF1CFA8}" destId="{441B3741-7E51-4E4E-97E8-65665C3536C6}" srcOrd="0" destOrd="0" presId="urn:microsoft.com/office/officeart/2005/8/layout/chevron2"/>
    <dgm:cxn modelId="{D631567D-9AFA-4FA8-B617-EA4860FCC832}" type="presParOf" srcId="{4B6454F4-5885-46DA-AE5C-50A5DAF1CFA8}" destId="{D80A8B00-C94E-4A3B-9959-FDE8452DF5B9}" srcOrd="1" destOrd="0" presId="urn:microsoft.com/office/officeart/2005/8/layout/chevron2"/>
    <dgm:cxn modelId="{4CBEC998-7C00-43F8-B58C-B78FBE1791D6}" type="presParOf" srcId="{92BA6DDE-24A5-466B-BF5D-DB9E34E664DA}" destId="{0C0CE615-D07C-4451-8533-5ECC39C8804D}" srcOrd="1" destOrd="0" presId="urn:microsoft.com/office/officeart/2005/8/layout/chevron2"/>
    <dgm:cxn modelId="{A72B3705-6C1D-4A14-A81D-FBF71DF09052}" type="presParOf" srcId="{92BA6DDE-24A5-466B-BF5D-DB9E34E664DA}" destId="{EFACA291-F1DA-407A-9985-177402331682}" srcOrd="2" destOrd="0" presId="urn:microsoft.com/office/officeart/2005/8/layout/chevron2"/>
    <dgm:cxn modelId="{766BDB88-5811-41DE-9AD1-E79175F2CB11}" type="presParOf" srcId="{EFACA291-F1DA-407A-9985-177402331682}" destId="{080C9A99-0E1B-4827-8D6C-62861907BA46}" srcOrd="0" destOrd="0" presId="urn:microsoft.com/office/officeart/2005/8/layout/chevron2"/>
    <dgm:cxn modelId="{65996190-CFBA-4AA5-A27C-AAE373F2E8E3}" type="presParOf" srcId="{EFACA291-F1DA-407A-9985-177402331682}" destId="{60C9DE27-9707-407D-8EBD-3BD867469397}" srcOrd="1" destOrd="0" presId="urn:microsoft.com/office/officeart/2005/8/layout/chevron2"/>
    <dgm:cxn modelId="{6867B050-98F9-4270-8F47-6766126EA6A4}" type="presParOf" srcId="{92BA6DDE-24A5-466B-BF5D-DB9E34E664DA}" destId="{C710FDCB-6733-43B3-A6FF-36FB95A6C9AE}" srcOrd="3" destOrd="0" presId="urn:microsoft.com/office/officeart/2005/8/layout/chevron2"/>
    <dgm:cxn modelId="{745661FB-D12F-4C41-808F-4A2A4A7D62DD}" type="presParOf" srcId="{92BA6DDE-24A5-466B-BF5D-DB9E34E664DA}" destId="{F788E8F1-67C5-406A-99F6-CFF3A2CF25AE}" srcOrd="4" destOrd="0" presId="urn:microsoft.com/office/officeart/2005/8/layout/chevron2"/>
    <dgm:cxn modelId="{37E96AE5-C221-4F75-AAB7-A3C8D13072DD}" type="presParOf" srcId="{F788E8F1-67C5-406A-99F6-CFF3A2CF25AE}" destId="{4EF11130-5E65-4A49-AE98-97801321406B}" srcOrd="0" destOrd="0" presId="urn:microsoft.com/office/officeart/2005/8/layout/chevron2"/>
    <dgm:cxn modelId="{F5A3B6F3-CB5B-4C3E-A998-1E4DEC3A187C}" type="presParOf" srcId="{F788E8F1-67C5-406A-99F6-CFF3A2CF25AE}" destId="{2DD23E71-B113-4E39-908D-ADFFCAE5E2DF}" srcOrd="1" destOrd="0" presId="urn:microsoft.com/office/officeart/2005/8/layout/chevron2"/>
    <dgm:cxn modelId="{B979275F-FC4E-4283-A755-A54181608CDF}" type="presParOf" srcId="{92BA6DDE-24A5-466B-BF5D-DB9E34E664DA}" destId="{E4FEA040-AB03-4DF9-BD85-7D32D718DCB1}" srcOrd="5" destOrd="0" presId="urn:microsoft.com/office/officeart/2005/8/layout/chevron2"/>
    <dgm:cxn modelId="{D018D5E2-2B23-47DA-BA88-6D9C182C4FCA}" type="presParOf" srcId="{92BA6DDE-24A5-466B-BF5D-DB9E34E664DA}" destId="{38BF93EF-FF5F-4A62-B501-E37E42986A53}" srcOrd="6" destOrd="0" presId="urn:microsoft.com/office/officeart/2005/8/layout/chevron2"/>
    <dgm:cxn modelId="{483799DD-1D62-484D-BAA7-303E673DE054}" type="presParOf" srcId="{38BF93EF-FF5F-4A62-B501-E37E42986A53}" destId="{F0F9EB75-3BD9-4022-B6C7-25BE9E2A28EE}" srcOrd="0" destOrd="0" presId="urn:microsoft.com/office/officeart/2005/8/layout/chevron2"/>
    <dgm:cxn modelId="{3F043025-9392-4095-98FA-743124CB147F}" type="presParOf" srcId="{38BF93EF-FF5F-4A62-B501-E37E42986A53}" destId="{31CF5036-26A9-4620-8963-85ED570D3B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6773F3-4BCB-4F6D-9194-F8CA4C80A9CF}" type="doc">
      <dgm:prSet loTypeId="urn:microsoft.com/office/officeart/2005/8/layout/chevron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94C5FFE-3D20-4202-AFBE-43AFA30894AA}">
      <dgm:prSet phldrT="[Текст]" phldr="1"/>
      <dgm:spPr/>
      <dgm:t>
        <a:bodyPr/>
        <a:lstStyle/>
        <a:p>
          <a:endParaRPr lang="ru-RU" dirty="0"/>
        </a:p>
      </dgm:t>
    </dgm:pt>
    <dgm:pt modelId="{312FE2D1-0C9B-40F2-BF47-3DBA7DA48837}" type="parTrans" cxnId="{F20D27FF-C73D-4349-9D81-483A58E4435E}">
      <dgm:prSet/>
      <dgm:spPr/>
      <dgm:t>
        <a:bodyPr/>
        <a:lstStyle/>
        <a:p>
          <a:endParaRPr lang="ru-RU"/>
        </a:p>
      </dgm:t>
    </dgm:pt>
    <dgm:pt modelId="{0CEEB73A-304C-42FD-B3C9-7D9BAC4ABB95}" type="sibTrans" cxnId="{F20D27FF-C73D-4349-9D81-483A58E4435E}">
      <dgm:prSet/>
      <dgm:spPr/>
      <dgm:t>
        <a:bodyPr/>
        <a:lstStyle/>
        <a:p>
          <a:endParaRPr lang="ru-RU"/>
        </a:p>
      </dgm:t>
    </dgm:pt>
    <dgm:pt modelId="{646AF732-63D6-4A0D-8E5E-EA0132D3A594}">
      <dgm:prSet phldrT="[Текст]" custT="1"/>
      <dgm:spPr/>
      <dgm:t>
        <a:bodyPr/>
        <a:lstStyle/>
        <a:p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сын эмира </a:t>
          </a:r>
          <a:r>
            <a:rPr lang="ru-RU" sz="3200" b="1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Музаффара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который поднял восстание против Российской империи  </a:t>
          </a:r>
          <a:endParaRPr lang="ru-RU" sz="3200" b="1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D68E12-980B-4E9F-AC42-98E032BFD018}" type="parTrans" cxnId="{EAA5FC8F-DC08-4D30-8E96-FB8A414067D4}">
      <dgm:prSet/>
      <dgm:spPr/>
      <dgm:t>
        <a:bodyPr/>
        <a:lstStyle/>
        <a:p>
          <a:endParaRPr lang="ru-RU"/>
        </a:p>
      </dgm:t>
    </dgm:pt>
    <dgm:pt modelId="{3BF35321-444C-489C-B2FC-8D4D9E0A7CF8}" type="sibTrans" cxnId="{EAA5FC8F-DC08-4D30-8E96-FB8A414067D4}">
      <dgm:prSet/>
      <dgm:spPr/>
      <dgm:t>
        <a:bodyPr/>
        <a:lstStyle/>
        <a:p>
          <a:endParaRPr lang="ru-RU"/>
        </a:p>
      </dgm:t>
    </dgm:pt>
    <dgm:pt modelId="{3E486F87-511D-4D8A-A293-7DA544C3217E}">
      <dgm:prSet phldrT="[Текст]" phldr="1"/>
      <dgm:spPr/>
      <dgm:t>
        <a:bodyPr/>
        <a:lstStyle/>
        <a:p>
          <a:endParaRPr lang="ru-RU"/>
        </a:p>
      </dgm:t>
    </dgm:pt>
    <dgm:pt modelId="{922DDE05-8EA7-43A1-8C94-62DD8871657F}" type="parTrans" cxnId="{7D7A603E-5379-45E5-B08A-8B60B7A50A2A}">
      <dgm:prSet/>
      <dgm:spPr/>
      <dgm:t>
        <a:bodyPr/>
        <a:lstStyle/>
        <a:p>
          <a:endParaRPr lang="ru-RU"/>
        </a:p>
      </dgm:t>
    </dgm:pt>
    <dgm:pt modelId="{810CCC47-2FD9-4B0C-95C1-72A0D335986D}" type="sibTrans" cxnId="{7D7A603E-5379-45E5-B08A-8B60B7A50A2A}">
      <dgm:prSet/>
      <dgm:spPr/>
      <dgm:t>
        <a:bodyPr/>
        <a:lstStyle/>
        <a:p>
          <a:endParaRPr lang="ru-RU"/>
        </a:p>
      </dgm:t>
    </dgm:pt>
    <dgm:pt modelId="{9F6301EE-7B24-4F07-B7C5-C27CEE1A7228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утверждает превращение Бухарского эмирата в протекторат России</a:t>
          </a:r>
          <a:endParaRPr lang="ru-RU" sz="5600" dirty="0"/>
        </a:p>
      </dgm:t>
    </dgm:pt>
    <dgm:pt modelId="{F211116C-C63C-488D-BAF4-C44728277E76}" type="parTrans" cxnId="{ADB98F87-85D1-47E2-A713-C6F3406DAEEC}">
      <dgm:prSet/>
      <dgm:spPr/>
      <dgm:t>
        <a:bodyPr/>
        <a:lstStyle/>
        <a:p>
          <a:endParaRPr lang="ru-RU"/>
        </a:p>
      </dgm:t>
    </dgm:pt>
    <dgm:pt modelId="{7D98E42F-6896-49A0-AE5E-0F18B6BF530E}" type="sibTrans" cxnId="{ADB98F87-85D1-47E2-A713-C6F3406DAEEC}">
      <dgm:prSet/>
      <dgm:spPr/>
      <dgm:t>
        <a:bodyPr/>
        <a:lstStyle/>
        <a:p>
          <a:endParaRPr lang="ru-RU"/>
        </a:p>
      </dgm:t>
    </dgm:pt>
    <dgm:pt modelId="{63261B70-02DF-43A5-8653-45D5E0179127}">
      <dgm:prSet phldrT="[Текст]" phldr="1"/>
      <dgm:spPr/>
      <dgm:t>
        <a:bodyPr/>
        <a:lstStyle/>
        <a:p>
          <a:endParaRPr lang="ru-RU"/>
        </a:p>
      </dgm:t>
    </dgm:pt>
    <dgm:pt modelId="{16CC2A6C-DDD0-45BD-ACC6-3B23173DC21B}" type="parTrans" cxnId="{0EE2B9D3-1043-4090-94CE-ADCC2AFFBBDA}">
      <dgm:prSet/>
      <dgm:spPr/>
      <dgm:t>
        <a:bodyPr/>
        <a:lstStyle/>
        <a:p>
          <a:endParaRPr lang="ru-RU"/>
        </a:p>
      </dgm:t>
    </dgm:pt>
    <dgm:pt modelId="{D5A3172B-AEE9-4C1B-935F-D91FF2059349}" type="sibTrans" cxnId="{0EE2B9D3-1043-4090-94CE-ADCC2AFFBBDA}">
      <dgm:prSet/>
      <dgm:spPr/>
      <dgm:t>
        <a:bodyPr/>
        <a:lstStyle/>
        <a:p>
          <a:endParaRPr lang="ru-RU"/>
        </a:p>
      </dgm:t>
    </dgm:pt>
    <dgm:pt modelId="{B9F0507C-C246-4CA6-97C3-76C2DD51FD6A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утверждает назначении представителя России в Бухарском эмирате </a:t>
          </a:r>
          <a:endParaRPr lang="ru-RU" sz="3200" b="1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9268F2-FC9F-4FC1-91FA-1DBDDADCDA56}" type="parTrans" cxnId="{9F9E1C31-8FE2-4B6E-BB98-5BF585EFB004}">
      <dgm:prSet/>
      <dgm:spPr/>
      <dgm:t>
        <a:bodyPr/>
        <a:lstStyle/>
        <a:p>
          <a:endParaRPr lang="ru-RU"/>
        </a:p>
      </dgm:t>
    </dgm:pt>
    <dgm:pt modelId="{5CF6CFBB-8ACC-4739-8291-49213CC0ADB2}" type="sibTrans" cxnId="{9F9E1C31-8FE2-4B6E-BB98-5BF585EFB004}">
      <dgm:prSet/>
      <dgm:spPr/>
      <dgm:t>
        <a:bodyPr/>
        <a:lstStyle/>
        <a:p>
          <a:endParaRPr lang="ru-RU"/>
        </a:p>
      </dgm:t>
    </dgm:pt>
    <dgm:pt modelId="{F757A296-54E8-4F8B-8EBE-89FB0470DEB3}">
      <dgm:prSet/>
      <dgm:spPr/>
      <dgm:t>
        <a:bodyPr/>
        <a:lstStyle/>
        <a:p>
          <a:endParaRPr lang="ru-RU"/>
        </a:p>
      </dgm:t>
    </dgm:pt>
    <dgm:pt modelId="{5FEA1077-35FA-4CC4-8785-EB607827BAC5}" type="parTrans" cxnId="{CAA50B18-CEF7-40F6-90BF-29DBE6AE977A}">
      <dgm:prSet/>
      <dgm:spPr/>
      <dgm:t>
        <a:bodyPr/>
        <a:lstStyle/>
        <a:p>
          <a:endParaRPr lang="ru-RU"/>
        </a:p>
      </dgm:t>
    </dgm:pt>
    <dgm:pt modelId="{1C0D005A-BAFD-433D-948F-E0C488A2BE99}" type="sibTrans" cxnId="{CAA50B18-CEF7-40F6-90BF-29DBE6AE977A}">
      <dgm:prSet/>
      <dgm:spPr/>
      <dgm:t>
        <a:bodyPr/>
        <a:lstStyle/>
        <a:p>
          <a:endParaRPr lang="ru-RU"/>
        </a:p>
      </dgm:t>
    </dgm:pt>
    <dgm:pt modelId="{87C6D46E-7EA4-4EC5-8656-E2B8C5EFF539}">
      <dgm:prSet custT="1"/>
      <dgm:spPr/>
      <dgm:t>
        <a:bodyPr/>
        <a:lstStyle/>
        <a:p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хакимы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городов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Китаб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и </a:t>
          </a:r>
          <a:r>
            <a:rPr lang="ru-RU" sz="3200" b="1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Шахрисабз</a:t>
          </a:r>
          <a:r>
            <a:rPr lang="ru-RU" sz="3200" b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зачинщики восстания в Самарканде  </a:t>
          </a:r>
          <a:endParaRPr lang="ru-RU" sz="3200" b="1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0DC543-9B7C-47A4-B246-6F2AEEAEA01E}" type="parTrans" cxnId="{37E17E67-B557-41A6-B054-C3FAB2ED0761}">
      <dgm:prSet/>
      <dgm:spPr/>
      <dgm:t>
        <a:bodyPr/>
        <a:lstStyle/>
        <a:p>
          <a:endParaRPr lang="ru-RU"/>
        </a:p>
      </dgm:t>
    </dgm:pt>
    <dgm:pt modelId="{41BCFE62-D8A6-4868-ACAF-FB46D5C7D4AB}" type="sibTrans" cxnId="{37E17E67-B557-41A6-B054-C3FAB2ED0761}">
      <dgm:prSet/>
      <dgm:spPr/>
      <dgm:t>
        <a:bodyPr/>
        <a:lstStyle/>
        <a:p>
          <a:endParaRPr lang="ru-RU"/>
        </a:p>
      </dgm:t>
    </dgm:pt>
    <dgm:pt modelId="{92BA6DDE-24A5-466B-BF5D-DB9E34E664DA}" type="pres">
      <dgm:prSet presAssocID="{236773F3-4BCB-4F6D-9194-F8CA4C80A9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B6454F4-5885-46DA-AE5C-50A5DAF1CFA8}" type="pres">
      <dgm:prSet presAssocID="{C94C5FFE-3D20-4202-AFBE-43AFA30894AA}" presName="composite" presStyleCnt="0"/>
      <dgm:spPr/>
    </dgm:pt>
    <dgm:pt modelId="{441B3741-7E51-4E4E-97E8-65665C3536C6}" type="pres">
      <dgm:prSet presAssocID="{C94C5FFE-3D20-4202-AFBE-43AFA30894AA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A8B00-C94E-4A3B-9959-FDE8452DF5B9}" type="pres">
      <dgm:prSet presAssocID="{C94C5FFE-3D20-4202-AFBE-43AFA30894AA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CE615-D07C-4451-8533-5ECC39C8804D}" type="pres">
      <dgm:prSet presAssocID="{0CEEB73A-304C-42FD-B3C9-7D9BAC4ABB95}" presName="sp" presStyleCnt="0"/>
      <dgm:spPr/>
    </dgm:pt>
    <dgm:pt modelId="{EFACA291-F1DA-407A-9985-177402331682}" type="pres">
      <dgm:prSet presAssocID="{F757A296-54E8-4F8B-8EBE-89FB0470DEB3}" presName="composite" presStyleCnt="0"/>
      <dgm:spPr/>
    </dgm:pt>
    <dgm:pt modelId="{080C9A99-0E1B-4827-8D6C-62861907BA46}" type="pres">
      <dgm:prSet presAssocID="{F757A296-54E8-4F8B-8EBE-89FB0470DEB3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C9DE27-9707-407D-8EBD-3BD867469397}" type="pres">
      <dgm:prSet presAssocID="{F757A296-54E8-4F8B-8EBE-89FB0470DEB3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0FDCB-6733-43B3-A6FF-36FB95A6C9AE}" type="pres">
      <dgm:prSet presAssocID="{1C0D005A-BAFD-433D-948F-E0C488A2BE99}" presName="sp" presStyleCnt="0"/>
      <dgm:spPr/>
    </dgm:pt>
    <dgm:pt modelId="{F788E8F1-67C5-406A-99F6-CFF3A2CF25AE}" type="pres">
      <dgm:prSet presAssocID="{3E486F87-511D-4D8A-A293-7DA544C3217E}" presName="composite" presStyleCnt="0"/>
      <dgm:spPr/>
    </dgm:pt>
    <dgm:pt modelId="{4EF11130-5E65-4A49-AE98-97801321406B}" type="pres">
      <dgm:prSet presAssocID="{3E486F87-511D-4D8A-A293-7DA544C3217E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23E71-B113-4E39-908D-ADFFCAE5E2DF}" type="pres">
      <dgm:prSet presAssocID="{3E486F87-511D-4D8A-A293-7DA544C3217E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FEA040-AB03-4DF9-BD85-7D32D718DCB1}" type="pres">
      <dgm:prSet presAssocID="{810CCC47-2FD9-4B0C-95C1-72A0D335986D}" presName="sp" presStyleCnt="0"/>
      <dgm:spPr/>
    </dgm:pt>
    <dgm:pt modelId="{38BF93EF-FF5F-4A62-B501-E37E42986A53}" type="pres">
      <dgm:prSet presAssocID="{63261B70-02DF-43A5-8653-45D5E0179127}" presName="composite" presStyleCnt="0"/>
      <dgm:spPr/>
    </dgm:pt>
    <dgm:pt modelId="{F0F9EB75-3BD9-4022-B6C7-25BE9E2A28EE}" type="pres">
      <dgm:prSet presAssocID="{63261B70-02DF-43A5-8653-45D5E0179127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5036-26A9-4620-8963-85ED570D3BDB}" type="pres">
      <dgm:prSet presAssocID="{63261B70-02DF-43A5-8653-45D5E0179127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7A603E-5379-45E5-B08A-8B60B7A50A2A}" srcId="{236773F3-4BCB-4F6D-9194-F8CA4C80A9CF}" destId="{3E486F87-511D-4D8A-A293-7DA544C3217E}" srcOrd="2" destOrd="0" parTransId="{922DDE05-8EA7-43A1-8C94-62DD8871657F}" sibTransId="{810CCC47-2FD9-4B0C-95C1-72A0D335986D}"/>
    <dgm:cxn modelId="{37E17E67-B557-41A6-B054-C3FAB2ED0761}" srcId="{F757A296-54E8-4F8B-8EBE-89FB0470DEB3}" destId="{87C6D46E-7EA4-4EC5-8656-E2B8C5EFF539}" srcOrd="0" destOrd="0" parTransId="{220DC543-9B7C-47A4-B246-6F2AEEAEA01E}" sibTransId="{41BCFE62-D8A6-4868-ACAF-FB46D5C7D4AB}"/>
    <dgm:cxn modelId="{F20D27FF-C73D-4349-9D81-483A58E4435E}" srcId="{236773F3-4BCB-4F6D-9194-F8CA4C80A9CF}" destId="{C94C5FFE-3D20-4202-AFBE-43AFA30894AA}" srcOrd="0" destOrd="0" parTransId="{312FE2D1-0C9B-40F2-BF47-3DBA7DA48837}" sibTransId="{0CEEB73A-304C-42FD-B3C9-7D9BAC4ABB95}"/>
    <dgm:cxn modelId="{EAA5FC8F-DC08-4D30-8E96-FB8A414067D4}" srcId="{C94C5FFE-3D20-4202-AFBE-43AFA30894AA}" destId="{646AF732-63D6-4A0D-8E5E-EA0132D3A594}" srcOrd="0" destOrd="0" parTransId="{F3D68E12-980B-4E9F-AC42-98E032BFD018}" sibTransId="{3BF35321-444C-489C-B2FC-8D4D9E0A7CF8}"/>
    <dgm:cxn modelId="{ADB98F87-85D1-47E2-A713-C6F3406DAEEC}" srcId="{3E486F87-511D-4D8A-A293-7DA544C3217E}" destId="{9F6301EE-7B24-4F07-B7C5-C27CEE1A7228}" srcOrd="0" destOrd="0" parTransId="{F211116C-C63C-488D-BAF4-C44728277E76}" sibTransId="{7D98E42F-6896-49A0-AE5E-0F18B6BF530E}"/>
    <dgm:cxn modelId="{C4CE827D-5FF0-4EFB-BFED-DC363EBC9076}" type="presOf" srcId="{F757A296-54E8-4F8B-8EBE-89FB0470DEB3}" destId="{080C9A99-0E1B-4827-8D6C-62861907BA46}" srcOrd="0" destOrd="0" presId="urn:microsoft.com/office/officeart/2005/8/layout/chevron2"/>
    <dgm:cxn modelId="{5CDBC08C-FD80-4608-9AF6-A810423AD9AA}" type="presOf" srcId="{3E486F87-511D-4D8A-A293-7DA544C3217E}" destId="{4EF11130-5E65-4A49-AE98-97801321406B}" srcOrd="0" destOrd="0" presId="urn:microsoft.com/office/officeart/2005/8/layout/chevron2"/>
    <dgm:cxn modelId="{38CA9FF6-EA12-4929-AB35-F296AFF9BCBC}" type="presOf" srcId="{87C6D46E-7EA4-4EC5-8656-E2B8C5EFF539}" destId="{60C9DE27-9707-407D-8EBD-3BD867469397}" srcOrd="0" destOrd="0" presId="urn:microsoft.com/office/officeart/2005/8/layout/chevron2"/>
    <dgm:cxn modelId="{6AFA26FF-A3B0-4161-B3C7-89BFC6A8E006}" type="presOf" srcId="{236773F3-4BCB-4F6D-9194-F8CA4C80A9CF}" destId="{92BA6DDE-24A5-466B-BF5D-DB9E34E664DA}" srcOrd="0" destOrd="0" presId="urn:microsoft.com/office/officeart/2005/8/layout/chevron2"/>
    <dgm:cxn modelId="{9E34A5D5-7D8B-4A8C-B54A-D11B7EC24F31}" type="presOf" srcId="{646AF732-63D6-4A0D-8E5E-EA0132D3A594}" destId="{D80A8B00-C94E-4A3B-9959-FDE8452DF5B9}" srcOrd="0" destOrd="0" presId="urn:microsoft.com/office/officeart/2005/8/layout/chevron2"/>
    <dgm:cxn modelId="{0EE2B9D3-1043-4090-94CE-ADCC2AFFBBDA}" srcId="{236773F3-4BCB-4F6D-9194-F8CA4C80A9CF}" destId="{63261B70-02DF-43A5-8653-45D5E0179127}" srcOrd="3" destOrd="0" parTransId="{16CC2A6C-DDD0-45BD-ACC6-3B23173DC21B}" sibTransId="{D5A3172B-AEE9-4C1B-935F-D91FF2059349}"/>
    <dgm:cxn modelId="{736FB60F-4308-4776-B48B-21342B824A56}" type="presOf" srcId="{63261B70-02DF-43A5-8653-45D5E0179127}" destId="{F0F9EB75-3BD9-4022-B6C7-25BE9E2A28EE}" srcOrd="0" destOrd="0" presId="urn:microsoft.com/office/officeart/2005/8/layout/chevron2"/>
    <dgm:cxn modelId="{CAA50B18-CEF7-40F6-90BF-29DBE6AE977A}" srcId="{236773F3-4BCB-4F6D-9194-F8CA4C80A9CF}" destId="{F757A296-54E8-4F8B-8EBE-89FB0470DEB3}" srcOrd="1" destOrd="0" parTransId="{5FEA1077-35FA-4CC4-8785-EB607827BAC5}" sibTransId="{1C0D005A-BAFD-433D-948F-E0C488A2BE99}"/>
    <dgm:cxn modelId="{76BD41E3-1ABD-4759-9913-71DEC3C89F7B}" type="presOf" srcId="{B9F0507C-C246-4CA6-97C3-76C2DD51FD6A}" destId="{31CF5036-26A9-4620-8963-85ED570D3BDB}" srcOrd="0" destOrd="0" presId="urn:microsoft.com/office/officeart/2005/8/layout/chevron2"/>
    <dgm:cxn modelId="{AC26BD5E-EA27-4D7A-8345-0C1B8FFCCA4E}" type="presOf" srcId="{C94C5FFE-3D20-4202-AFBE-43AFA30894AA}" destId="{441B3741-7E51-4E4E-97E8-65665C3536C6}" srcOrd="0" destOrd="0" presId="urn:microsoft.com/office/officeart/2005/8/layout/chevron2"/>
    <dgm:cxn modelId="{9F9E1C31-8FE2-4B6E-BB98-5BF585EFB004}" srcId="{63261B70-02DF-43A5-8653-45D5E0179127}" destId="{B9F0507C-C246-4CA6-97C3-76C2DD51FD6A}" srcOrd="0" destOrd="0" parTransId="{329268F2-FC9F-4FC1-91FA-1DBDDADCDA56}" sibTransId="{5CF6CFBB-8ACC-4739-8291-49213CC0ADB2}"/>
    <dgm:cxn modelId="{911C6832-28CE-42CE-82D0-18B48D232B7D}" type="presOf" srcId="{9F6301EE-7B24-4F07-B7C5-C27CEE1A7228}" destId="{2DD23E71-B113-4E39-908D-ADFFCAE5E2DF}" srcOrd="0" destOrd="0" presId="urn:microsoft.com/office/officeart/2005/8/layout/chevron2"/>
    <dgm:cxn modelId="{80C21D0B-4A93-4900-BE6B-C4E2B3628C3A}" type="presParOf" srcId="{92BA6DDE-24A5-466B-BF5D-DB9E34E664DA}" destId="{4B6454F4-5885-46DA-AE5C-50A5DAF1CFA8}" srcOrd="0" destOrd="0" presId="urn:microsoft.com/office/officeart/2005/8/layout/chevron2"/>
    <dgm:cxn modelId="{126490A0-0E06-44A3-9660-DB598DDC7306}" type="presParOf" srcId="{4B6454F4-5885-46DA-AE5C-50A5DAF1CFA8}" destId="{441B3741-7E51-4E4E-97E8-65665C3536C6}" srcOrd="0" destOrd="0" presId="urn:microsoft.com/office/officeart/2005/8/layout/chevron2"/>
    <dgm:cxn modelId="{D631567D-9AFA-4FA8-B617-EA4860FCC832}" type="presParOf" srcId="{4B6454F4-5885-46DA-AE5C-50A5DAF1CFA8}" destId="{D80A8B00-C94E-4A3B-9959-FDE8452DF5B9}" srcOrd="1" destOrd="0" presId="urn:microsoft.com/office/officeart/2005/8/layout/chevron2"/>
    <dgm:cxn modelId="{4CBEC998-7C00-43F8-B58C-B78FBE1791D6}" type="presParOf" srcId="{92BA6DDE-24A5-466B-BF5D-DB9E34E664DA}" destId="{0C0CE615-D07C-4451-8533-5ECC39C8804D}" srcOrd="1" destOrd="0" presId="urn:microsoft.com/office/officeart/2005/8/layout/chevron2"/>
    <dgm:cxn modelId="{A72B3705-6C1D-4A14-A81D-FBF71DF09052}" type="presParOf" srcId="{92BA6DDE-24A5-466B-BF5D-DB9E34E664DA}" destId="{EFACA291-F1DA-407A-9985-177402331682}" srcOrd="2" destOrd="0" presId="urn:microsoft.com/office/officeart/2005/8/layout/chevron2"/>
    <dgm:cxn modelId="{766BDB88-5811-41DE-9AD1-E79175F2CB11}" type="presParOf" srcId="{EFACA291-F1DA-407A-9985-177402331682}" destId="{080C9A99-0E1B-4827-8D6C-62861907BA46}" srcOrd="0" destOrd="0" presId="urn:microsoft.com/office/officeart/2005/8/layout/chevron2"/>
    <dgm:cxn modelId="{65996190-CFBA-4AA5-A27C-AAE373F2E8E3}" type="presParOf" srcId="{EFACA291-F1DA-407A-9985-177402331682}" destId="{60C9DE27-9707-407D-8EBD-3BD867469397}" srcOrd="1" destOrd="0" presId="urn:microsoft.com/office/officeart/2005/8/layout/chevron2"/>
    <dgm:cxn modelId="{6867B050-98F9-4270-8F47-6766126EA6A4}" type="presParOf" srcId="{92BA6DDE-24A5-466B-BF5D-DB9E34E664DA}" destId="{C710FDCB-6733-43B3-A6FF-36FB95A6C9AE}" srcOrd="3" destOrd="0" presId="urn:microsoft.com/office/officeart/2005/8/layout/chevron2"/>
    <dgm:cxn modelId="{745661FB-D12F-4C41-808F-4A2A4A7D62DD}" type="presParOf" srcId="{92BA6DDE-24A5-466B-BF5D-DB9E34E664DA}" destId="{F788E8F1-67C5-406A-99F6-CFF3A2CF25AE}" srcOrd="4" destOrd="0" presId="urn:microsoft.com/office/officeart/2005/8/layout/chevron2"/>
    <dgm:cxn modelId="{37E96AE5-C221-4F75-AAB7-A3C8D13072DD}" type="presParOf" srcId="{F788E8F1-67C5-406A-99F6-CFF3A2CF25AE}" destId="{4EF11130-5E65-4A49-AE98-97801321406B}" srcOrd="0" destOrd="0" presId="urn:microsoft.com/office/officeart/2005/8/layout/chevron2"/>
    <dgm:cxn modelId="{F5A3B6F3-CB5B-4C3E-A998-1E4DEC3A187C}" type="presParOf" srcId="{F788E8F1-67C5-406A-99F6-CFF3A2CF25AE}" destId="{2DD23E71-B113-4E39-908D-ADFFCAE5E2DF}" srcOrd="1" destOrd="0" presId="urn:microsoft.com/office/officeart/2005/8/layout/chevron2"/>
    <dgm:cxn modelId="{B979275F-FC4E-4283-A755-A54181608CDF}" type="presParOf" srcId="{92BA6DDE-24A5-466B-BF5D-DB9E34E664DA}" destId="{E4FEA040-AB03-4DF9-BD85-7D32D718DCB1}" srcOrd="5" destOrd="0" presId="urn:microsoft.com/office/officeart/2005/8/layout/chevron2"/>
    <dgm:cxn modelId="{D018D5E2-2B23-47DA-BA88-6D9C182C4FCA}" type="presParOf" srcId="{92BA6DDE-24A5-466B-BF5D-DB9E34E664DA}" destId="{38BF93EF-FF5F-4A62-B501-E37E42986A53}" srcOrd="6" destOrd="0" presId="urn:microsoft.com/office/officeart/2005/8/layout/chevron2"/>
    <dgm:cxn modelId="{483799DD-1D62-484D-BAA7-303E673DE054}" type="presParOf" srcId="{38BF93EF-FF5F-4A62-B501-E37E42986A53}" destId="{F0F9EB75-3BD9-4022-B6C7-25BE9E2A28EE}" srcOrd="0" destOrd="0" presId="urn:microsoft.com/office/officeart/2005/8/layout/chevron2"/>
    <dgm:cxn modelId="{3F043025-9392-4095-98FA-743124CB147F}" type="presParOf" srcId="{38BF93EF-FF5F-4A62-B501-E37E42986A53}" destId="{31CF5036-26A9-4620-8963-85ED570D3BD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 custScaleY="1061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 custScaleY="11905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№10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Проведите письменный сравнительный анализ договоров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1868 г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. и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1873 г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.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Отгадайте слова спрятанные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         в </a:t>
          </a:r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ребусе  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B3741-7E51-4E4E-97E8-65665C3536C6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2" y="514254"/>
        <a:ext cx="1023201" cy="438516"/>
      </dsp:txXfrm>
    </dsp:sp>
    <dsp:sp modelId="{D80A8B00-C94E-4A3B-9959-FDE8452DF5B9}">
      <dsp:nvSpPr>
        <dsp:cNvPr id="0" name=""/>
        <dsp:cNvSpPr/>
      </dsp:nvSpPr>
      <dsp:spPr>
        <a:xfrm rot="5400000">
          <a:off x="5770497" y="-4744642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 эмира который поднял восстание против Российской империи 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49034"/>
        <a:ext cx="10398327" cy="857354"/>
      </dsp:txXfrm>
    </dsp:sp>
    <dsp:sp modelId="{080C9A99-0E1B-4827-8D6C-62861907BA46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1831468"/>
        <a:ext cx="1023201" cy="438516"/>
      </dsp:txXfrm>
    </dsp:sp>
    <dsp:sp modelId="{60C9DE27-9707-407D-8EBD-3BD867469397}">
      <dsp:nvSpPr>
        <dsp:cNvPr id="0" name=""/>
        <dsp:cNvSpPr/>
      </dsp:nvSpPr>
      <dsp:spPr>
        <a:xfrm rot="5400000">
          <a:off x="5770497" y="-3427428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… 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городов и и зачинщики восстания в Самарканде 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1366248"/>
        <a:ext cx="10398327" cy="857354"/>
      </dsp:txXfrm>
    </dsp:sp>
    <dsp:sp modelId="{4EF11130-5E65-4A49-AE98-97801321406B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3148682"/>
        <a:ext cx="1023201" cy="438516"/>
      </dsp:txXfrm>
    </dsp:sp>
    <dsp:sp modelId="{2DD23E71-B113-4E39-908D-ADFFCAE5E2DF}">
      <dsp:nvSpPr>
        <dsp:cNvPr id="0" name=""/>
        <dsp:cNvSpPr/>
      </dsp:nvSpPr>
      <dsp:spPr>
        <a:xfrm rot="5400000">
          <a:off x="5770497" y="-2110213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утверждает превращение Бухарского эмирата в протекторат России</a:t>
          </a:r>
          <a:endParaRPr lang="ru-RU" sz="5600" kern="1200" dirty="0">
            <a:solidFill>
              <a:schemeClr val="bg1"/>
            </a:solidFill>
            <a:effectLst/>
          </a:endParaRPr>
        </a:p>
      </dsp:txBody>
      <dsp:txXfrm rot="-5400000">
        <a:off x="1023202" y="2683463"/>
        <a:ext cx="10398327" cy="857354"/>
      </dsp:txXfrm>
    </dsp:sp>
    <dsp:sp modelId="{F0F9EB75-3BD9-4022-B6C7-25BE9E2A28EE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4465896"/>
        <a:ext cx="1023201" cy="438516"/>
      </dsp:txXfrm>
    </dsp:sp>
    <dsp:sp modelId="{31CF5036-26A9-4620-8963-85ED570D3BDB}">
      <dsp:nvSpPr>
        <dsp:cNvPr id="0" name=""/>
        <dsp:cNvSpPr/>
      </dsp:nvSpPr>
      <dsp:spPr>
        <a:xfrm rot="5400000">
          <a:off x="5770497" y="-792999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…</a:t>
          </a:r>
          <a:r>
            <a:rPr lang="ru-RU" sz="3200" b="1" kern="1200" dirty="0" smtClean="0">
              <a:solidFill>
                <a:schemeClr val="bg1"/>
              </a:solidFill>
              <a:effectLst/>
            </a:rPr>
            <a:t>утверждает назначении представителя России в Бухарском эмирате </a:t>
          </a:r>
          <a:endParaRPr lang="ru-RU" sz="3200" b="1" kern="1200" dirty="0">
            <a:solidFill>
              <a:schemeClr val="bg1"/>
            </a:solidFill>
            <a:effectLst/>
          </a:endParaRPr>
        </a:p>
      </dsp:txBody>
      <dsp:txXfrm rot="-5400000">
        <a:off x="1023202" y="4000677"/>
        <a:ext cx="10398327" cy="8573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1B3741-7E51-4E4E-97E8-65665C3536C6}">
      <dsp:nvSpPr>
        <dsp:cNvPr id="0" name=""/>
        <dsp:cNvSpPr/>
      </dsp:nvSpPr>
      <dsp:spPr>
        <a:xfrm rot="5400000">
          <a:off x="-219257" y="221911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-5400000">
        <a:off x="2" y="514254"/>
        <a:ext cx="1023201" cy="438516"/>
      </dsp:txXfrm>
    </dsp:sp>
    <dsp:sp modelId="{D80A8B00-C94E-4A3B-9959-FDE8452DF5B9}">
      <dsp:nvSpPr>
        <dsp:cNvPr id="0" name=""/>
        <dsp:cNvSpPr/>
      </dsp:nvSpPr>
      <dsp:spPr>
        <a:xfrm rot="5400000">
          <a:off x="5770497" y="-4744642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Абдумалик-тюра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сын эмира </a:t>
          </a:r>
          <a:r>
            <a:rPr lang="ru-RU" sz="3200" b="1" kern="1200" dirty="0" err="1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Музаффара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который поднял восстание против Российской империи  </a:t>
          </a:r>
          <a:endParaRPr lang="ru-RU" sz="3200" b="1" kern="1200" dirty="0">
            <a:solidFill>
              <a:srgbClr val="0070C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49034"/>
        <a:ext cx="10398327" cy="857354"/>
      </dsp:txXfrm>
    </dsp:sp>
    <dsp:sp modelId="{080C9A99-0E1B-4827-8D6C-62861907BA46}">
      <dsp:nvSpPr>
        <dsp:cNvPr id="0" name=""/>
        <dsp:cNvSpPr/>
      </dsp:nvSpPr>
      <dsp:spPr>
        <a:xfrm rot="5400000">
          <a:off x="-219257" y="1539125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1831468"/>
        <a:ext cx="1023201" cy="438516"/>
      </dsp:txXfrm>
    </dsp:sp>
    <dsp:sp modelId="{60C9DE27-9707-407D-8EBD-3BD867469397}">
      <dsp:nvSpPr>
        <dsp:cNvPr id="0" name=""/>
        <dsp:cNvSpPr/>
      </dsp:nvSpPr>
      <dsp:spPr>
        <a:xfrm rot="5400000">
          <a:off x="5770497" y="-3427428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Джурабек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Бабабек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хакимы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городов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Китаб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и </a:t>
          </a:r>
          <a:r>
            <a:rPr lang="ru-RU" sz="3200" b="1" kern="1200" dirty="0" err="1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Шахрисабз</a:t>
          </a:r>
          <a:r>
            <a:rPr lang="ru-RU" sz="3200" b="1" kern="12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зачинщики восстания в Самарканде  </a:t>
          </a:r>
          <a:endParaRPr lang="ru-RU" sz="3200" b="1" kern="1200" dirty="0">
            <a:solidFill>
              <a:srgbClr val="00B0F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1366248"/>
        <a:ext cx="10398327" cy="857354"/>
      </dsp:txXfrm>
    </dsp:sp>
    <dsp:sp modelId="{4EF11130-5E65-4A49-AE98-97801321406B}">
      <dsp:nvSpPr>
        <dsp:cNvPr id="0" name=""/>
        <dsp:cNvSpPr/>
      </dsp:nvSpPr>
      <dsp:spPr>
        <a:xfrm rot="5400000">
          <a:off x="-219257" y="2856339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3148682"/>
        <a:ext cx="1023201" cy="438516"/>
      </dsp:txXfrm>
    </dsp:sp>
    <dsp:sp modelId="{2DD23E71-B113-4E39-908D-ADFFCAE5E2DF}">
      <dsp:nvSpPr>
        <dsp:cNvPr id="0" name=""/>
        <dsp:cNvSpPr/>
      </dsp:nvSpPr>
      <dsp:spPr>
        <a:xfrm rot="5400000">
          <a:off x="5770497" y="-2110213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1868 года – утверждает превращение Бухарского эмирата в протекторат России</a:t>
          </a:r>
          <a:endParaRPr lang="ru-RU" sz="5600" kern="1200" dirty="0"/>
        </a:p>
      </dsp:txBody>
      <dsp:txXfrm rot="-5400000">
        <a:off x="1023202" y="2683463"/>
        <a:ext cx="10398327" cy="857354"/>
      </dsp:txXfrm>
    </dsp:sp>
    <dsp:sp modelId="{F0F9EB75-3BD9-4022-B6C7-25BE9E2A28EE}">
      <dsp:nvSpPr>
        <dsp:cNvPr id="0" name=""/>
        <dsp:cNvSpPr/>
      </dsp:nvSpPr>
      <dsp:spPr>
        <a:xfrm rot="5400000">
          <a:off x="-219257" y="4173553"/>
          <a:ext cx="1461717" cy="1023201"/>
        </a:xfrm>
        <a:prstGeom prst="chevron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 rot="-5400000">
        <a:off x="2" y="4465896"/>
        <a:ext cx="1023201" cy="438516"/>
      </dsp:txXfrm>
    </dsp:sp>
    <dsp:sp modelId="{31CF5036-26A9-4620-8963-85ED570D3BDB}">
      <dsp:nvSpPr>
        <dsp:cNvPr id="0" name=""/>
        <dsp:cNvSpPr/>
      </dsp:nvSpPr>
      <dsp:spPr>
        <a:xfrm rot="5400000">
          <a:off x="5770497" y="-792999"/>
          <a:ext cx="950116" cy="104447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Договор 1873 года – утверждает назначении представителя России в Бухарском эмирате </a:t>
          </a:r>
          <a:endParaRPr lang="ru-RU" sz="3200" b="1" kern="1200" dirty="0">
            <a:solidFill>
              <a:srgbClr val="92D05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1023202" y="4000677"/>
        <a:ext cx="10398327" cy="8573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56296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26180"/>
          <a:ext cx="10123009" cy="119099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2280" y="84320"/>
        <a:ext cx="10006729" cy="1074715"/>
      </dsp:txXfrm>
    </dsp:sp>
    <dsp:sp modelId="{14F0545D-A0B2-4548-B64C-6B605C7D449E}">
      <dsp:nvSpPr>
        <dsp:cNvPr id="0" name=""/>
        <dsp:cNvSpPr/>
      </dsp:nvSpPr>
      <dsp:spPr>
        <a:xfrm>
          <a:off x="0" y="2593761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819096"/>
          <a:ext cx="10232201" cy="1335545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9336" y="1884292"/>
        <a:ext cx="10101809" cy="1205153"/>
      </dsp:txXfrm>
    </dsp:sp>
    <dsp:sp modelId="{88755AD0-CBFE-4F61-B5FC-401477CAB302}">
      <dsp:nvSpPr>
        <dsp:cNvPr id="0" name=""/>
        <dsp:cNvSpPr/>
      </dsp:nvSpPr>
      <dsp:spPr>
        <a:xfrm>
          <a:off x="0" y="4317441"/>
          <a:ext cx="12082818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853828"/>
          <a:ext cx="10232201" cy="112176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19695" y="3908588"/>
        <a:ext cx="10122681" cy="10122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Повторите параграф №10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Проведите письменный сравнительный анализ договоров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1868 г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. и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1873 г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.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Отгадайте слова спрятанные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              в </a:t>
          </a: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ребусе  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11398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7129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68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11.11.2020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88" r:id="rId12"/>
    <p:sldLayoutId id="2147483789" r:id="rId13"/>
    <p:sldLayoutId id="214748379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037821432"/>
              </p:ext>
            </p:extLst>
          </p:nvPr>
        </p:nvGraphicFramePr>
        <p:xfrm>
          <a:off x="391994" y="1101803"/>
          <a:ext cx="11467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5720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9433" y="254114"/>
            <a:ext cx="11376724" cy="650788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000" dirty="0" smtClean="0"/>
              <a:t>Условия договора от 10 октября 1873 года</a:t>
            </a:r>
            <a:endParaRPr sz="4000" dirty="0"/>
          </a:p>
        </p:txBody>
      </p:sp>
      <p:sp>
        <p:nvSpPr>
          <p:cNvPr id="62" name="Oval 6">
            <a:extLst>
              <a:ext uri="{FF2B5EF4-FFF2-40B4-BE49-F238E27FC236}">
                <a16:creationId xmlns=""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=""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="" xmlns:a16="http://schemas.microsoft.com/office/drawing/2014/main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=""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=""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   стал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фактически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марионеткой 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руках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царского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 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которое </a:t>
            </a:r>
            <a:endParaRPr lang="ru-RU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использовало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его в своих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целях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="" xmlns:a16="http://schemas.microsoft.com/office/drawing/2014/main" id="{8C94DBC6-7369-40EF-BA4F-FDA72617CC78}"/>
              </a:ext>
            </a:extLst>
          </p:cNvPr>
          <p:cNvSpPr/>
          <p:nvPr/>
        </p:nvSpPr>
        <p:spPr>
          <a:xfrm>
            <a:off x="3257551" y="4865471"/>
            <a:ext cx="8656944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равительство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предпочло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включать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Бухару полностью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состав империи, а руководить ею непосредственно через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 и его </a:t>
            </a:r>
            <a:r>
              <a:rPr lang="ru-RU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подчинённых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="" xmlns:a16="http://schemas.microsoft.com/office/drawing/2014/main" id="{CFE4024A-543A-4427-AA84-B2B741855338}"/>
              </a:ext>
            </a:extLst>
          </p:cNvPr>
          <p:cNvSpPr/>
          <p:nvPr/>
        </p:nvSpPr>
        <p:spPr>
          <a:xfrm>
            <a:off x="4885899" y="3914142"/>
            <a:ext cx="7028597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Правительство Бухары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 имеет права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принимать кого бы то ни было, кроме как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согласия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Российского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правительства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="" xmlns:a16="http://schemas.microsoft.com/office/drawing/2014/main" id="{EAF808B5-E952-4235-BE57-831646DD307B}"/>
              </a:ext>
            </a:extLst>
          </p:cNvPr>
          <p:cNvSpPr/>
          <p:nvPr/>
        </p:nvSpPr>
        <p:spPr>
          <a:xfrm>
            <a:off x="8393287" y="1780969"/>
            <a:ext cx="3521208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Первым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представителем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царской России в Бухаре был назначен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П. </a:t>
            </a:r>
            <a:r>
              <a:rPr lang="ru-RU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Лессар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Oval 61">
            <a:extLst>
              <a:ext uri="{FF2B5EF4-FFF2-40B4-BE49-F238E27FC236}">
                <a16:creationId xmlns="" xmlns:a16="http://schemas.microsoft.com/office/drawing/2014/main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="" xmlns:a16="http://schemas.microsoft.com/office/drawing/2014/main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="" xmlns:a16="http://schemas.microsoft.com/office/drawing/2014/main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="" xmlns:a16="http://schemas.microsoft.com/office/drawing/2014/main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="" xmlns:a16="http://schemas.microsoft.com/office/drawing/2014/main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="" xmlns:a16="http://schemas.microsoft.com/office/drawing/2014/main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="" xmlns:a16="http://schemas.microsoft.com/office/drawing/2014/main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="" xmlns:a16="http://schemas.microsoft.com/office/drawing/2014/main" id="{D8A56FBD-DE87-4813-8065-C2D510A7BC54}"/>
              </a:ext>
            </a:extLst>
          </p:cNvPr>
          <p:cNvSpPr/>
          <p:nvPr/>
        </p:nvSpPr>
        <p:spPr>
          <a:xfrm>
            <a:off x="203453" y="1189182"/>
            <a:ext cx="6219501" cy="3310835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387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условиям договора</a:t>
            </a:r>
          </a:p>
          <a:p>
            <a:pPr marL="0" marR="0" lvl="0" indent="0" algn="l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 году с Бухарским эмиратом был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под-писан новый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договор, согласно которому царское правительство наделялось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своего представителя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протекторате Бухары.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Согласно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новым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условиям, без </a:t>
            </a: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согласия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представителя </a:t>
            </a:r>
            <a:r>
              <a:rPr lang="ru-RU" sz="2000" b="1" dirty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эмират </a:t>
            </a:r>
            <a:endParaRPr lang="ru-RU" sz="2000" b="1" dirty="0" smtClean="0">
              <a:solidFill>
                <a:srgbClr val="00759E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мог решать внутренние или 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внешнеполитические</a:t>
            </a:r>
          </a:p>
          <a:p>
            <a:pPr lvl="0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00759E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59E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=""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="" xmlns:a16="http://schemas.microsoft.com/office/drawing/2014/main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="" xmlns:a16="http://schemas.microsoft.com/office/drawing/2014/main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4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="" xmlns:a16="http://schemas.microsoft.com/office/drawing/2014/main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="" xmlns:a16="http://schemas.microsoft.com/office/drawing/2014/main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="" xmlns:a16="http://schemas.microsoft.com/office/drawing/2014/main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="" xmlns:a16="http://schemas.microsoft.com/office/drawing/2014/main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="" xmlns:a16="http://schemas.microsoft.com/office/drawing/2014/main" id="{1BFA9AE4-309B-44F3-ABC9-FADB8C4916A1}"/>
              </a:ext>
            </a:extLst>
          </p:cNvPr>
          <p:cNvSpPr/>
          <p:nvPr/>
        </p:nvSpPr>
        <p:spPr>
          <a:xfrm>
            <a:off x="6691861" y="2761516"/>
            <a:ext cx="5161212" cy="847340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lvl="0" algn="just"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каждое утро 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кушбеги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получал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dirty="0" err="1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</a:t>
            </a:r>
            <a:r>
              <a:rPr lang="ru-RU" dirty="0" err="1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дста-вителя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необходимые </a:t>
            </a:r>
            <a:r>
              <a:rPr lang="ru-RU" dirty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указания,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которые доносились до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="" xmlns:a16="http://schemas.microsoft.com/office/drawing/2014/main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1218939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3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26" y="1451989"/>
            <a:ext cx="3946210" cy="515885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Суть договоров 1868 года и 1873 года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889612" y="1214652"/>
            <a:ext cx="7949556" cy="5500047"/>
          </a:xfrm>
          <a:solidFill>
            <a:srgbClr val="00B050"/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Российский представитель должен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был осуществлять контроль за эмиром и его министрами касательно их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отношения к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России. Ему вменялось также в обязанность: надзор над </a:t>
            </a:r>
            <a:r>
              <a:rPr lang="ru-R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памирскими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бекствами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цензура газет и театральных пьес в русских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поселениях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эмирата;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покровительство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поселившимся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Бухарском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эмирате христианам;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ведение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отчётности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денежных средствах, поступающих в политическое агентство от бухарского правительства на истребление саранчи;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распределение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вод реки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Зарафшана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; благоустройство городов, постройку больниц, почтово-телеграфных зданий и других учреждений</a:t>
            </a:r>
          </a:p>
          <a:p>
            <a:pPr algn="just"/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5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Закрепление пройденного материала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0" y="934235"/>
            <a:ext cx="11866849" cy="5671281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каком году генерал губернатор фон Кауфман начинает военные действия в Самарканд?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А) в феврале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г.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Б)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марте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1867 г</a:t>
            </a:r>
            <a:r>
              <a:rPr lang="ru-RU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Найдите среди изображений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хакима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Китаб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Джурабека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0"/>
          <a:stretch/>
        </p:blipFill>
        <p:spPr>
          <a:xfrm>
            <a:off x="759453" y="3229060"/>
            <a:ext cx="2540731" cy="273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6" name="Picture 133"/>
          <p:cNvPicPr/>
          <p:nvPr/>
        </p:nvPicPr>
        <p:blipFill rotWithShape="1">
          <a:blip r:embed="rId3">
            <a:extLst/>
          </a:blip>
          <a:srcRect r="50908"/>
          <a:stretch/>
        </p:blipFill>
        <p:spPr bwMode="auto">
          <a:xfrm>
            <a:off x="8372520" y="3229060"/>
            <a:ext cx="2520000" cy="273829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52" y="3229060"/>
            <a:ext cx="2556000" cy="2738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7636698" y="1793025"/>
            <a:ext cx="2987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С) в апреле 1868 г.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4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Закрепление пройденного материала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3180" y="934235"/>
            <a:ext cx="11866849" cy="5747024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Какую сумму денег выплатил эмир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согласно договору от 28 июня 1868 года 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А) 100 тысяч рублей        Б) 500 тысяч рублей         С) 1 000 миллион рублей</a:t>
            </a:r>
          </a:p>
          <a:p>
            <a:pPr algn="just">
              <a:lnSpc>
                <a:spcPct val="100000"/>
              </a:lnSpc>
            </a:pPr>
            <a:endPara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Кем был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Абдумалик-тюра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поднявший ряд восстаний в Самарканде?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сын Бухарского эмира  Б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хаким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города Самарканд С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дехканин из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Кята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Угадайте ребусе слово, описывающее положение Бухарского эмира после заключения договора 1873 года?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161817" y="1811319"/>
            <a:ext cx="3310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Б) 500 тысяч рублей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7743" y="3130786"/>
            <a:ext cx="40707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А)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сын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Бухарского эмира</a:t>
            </a:r>
            <a:endParaRPr lang="ru-RU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7731920" y="5136323"/>
            <a:ext cx="43488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Марионетка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3905" r="1706" b="13853"/>
          <a:stretch/>
        </p:blipFill>
        <p:spPr>
          <a:xfrm>
            <a:off x="205061" y="4696440"/>
            <a:ext cx="7519570" cy="189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0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4156157814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0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5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Задание для самостоятельного выполнения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 b="14323"/>
          <a:stretch/>
        </p:blipFill>
        <p:spPr>
          <a:xfrm>
            <a:off x="2368808" y="1146411"/>
            <a:ext cx="7070752" cy="17605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35" y="2893324"/>
            <a:ext cx="8286297" cy="238906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68"/>
          <a:stretch/>
        </p:blipFill>
        <p:spPr>
          <a:xfrm>
            <a:off x="2232973" y="5145772"/>
            <a:ext cx="7206587" cy="171222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26774" y="1757980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/>
              <a:t>1</a:t>
            </a:r>
            <a:endParaRPr lang="ru-RU" sz="4400" dirty="0"/>
          </a:p>
        </p:txBody>
      </p:sp>
      <p:sp>
        <p:nvSpPr>
          <p:cNvPr id="13" name="TextBox 12"/>
          <p:cNvSpPr txBox="1"/>
          <p:nvPr/>
        </p:nvSpPr>
        <p:spPr>
          <a:xfrm>
            <a:off x="826774" y="3703137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2513" y="564829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9897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8153573"/>
              </p:ext>
            </p:extLst>
          </p:nvPr>
        </p:nvGraphicFramePr>
        <p:xfrm>
          <a:off x="391994" y="1101803"/>
          <a:ext cx="11467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6849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08342" y="2719401"/>
            <a:ext cx="6549755" cy="3543596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Тема</a:t>
            </a: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: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ru-RU" sz="40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Установление </a:t>
            </a: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протектората Российской империи над Бухарским эмиратом</a:t>
            </a: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endParaRPr lang="ru-RU" sz="4000" b="1" dirty="0" smtClean="0">
              <a:solidFill>
                <a:srgbClr val="2365C7"/>
              </a:solidFill>
              <a:latin typeface="Arial"/>
              <a:cs typeface="Arial"/>
            </a:endParaRPr>
          </a:p>
          <a:p>
            <a:pPr marL="38918" algn="ctr">
              <a:lnSpc>
                <a:spcPts val="4132"/>
              </a:lnSpc>
              <a:spcBef>
                <a:spcPts val="233"/>
              </a:spcBef>
              <a:spcAft>
                <a:spcPts val="1200"/>
              </a:spcAft>
            </a:pPr>
            <a:r>
              <a:rPr lang="en-US" sz="4000" b="1" dirty="0" smtClean="0">
                <a:solidFill>
                  <a:srgbClr val="2365C7"/>
                </a:solidFill>
                <a:latin typeface="Arial"/>
                <a:cs typeface="Arial"/>
              </a:rPr>
              <a:t>(</a:t>
            </a:r>
            <a:r>
              <a:rPr lang="ru-RU" sz="4000" b="1" dirty="0" smtClean="0">
                <a:solidFill>
                  <a:srgbClr val="2365C7"/>
                </a:solidFill>
                <a:latin typeface="Arial"/>
                <a:cs typeface="Arial"/>
              </a:rPr>
              <a:t>закрепление)</a:t>
            </a:r>
            <a:endParaRPr lang="ru-RU" sz="44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20322" y="2935637"/>
            <a:ext cx="727405" cy="255076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9" r="15959"/>
          <a:stretch>
            <a:fillRect/>
          </a:stretch>
        </p:blipFill>
        <p:spPr>
          <a:xfrm>
            <a:off x="7803376" y="2403894"/>
            <a:ext cx="4130844" cy="4228917"/>
          </a:xfrm>
        </p:spPr>
      </p:pic>
    </p:spTree>
    <p:extLst>
      <p:ext uri="{BB962C8B-B14F-4D97-AF65-F5344CB8AC3E}">
        <p14:creationId xmlns:p14="http://schemas.microsoft.com/office/powerpoint/2010/main" val="2736781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581562"/>
              </p:ext>
            </p:extLst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19" y="1410235"/>
            <a:ext cx="106452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Дипломатические отношения между   </a:t>
            </a:r>
          </a:p>
          <a:p>
            <a:pPr lvl="0"/>
            <a:r>
              <a:rPr lang="ru-RU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Бухарой и Россией  </a:t>
            </a:r>
            <a:endParaRPr lang="ru-RU" sz="4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4119" y="3555140"/>
            <a:ext cx="95186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Суть договоров 1868 года и 1873 года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28047" y="5546718"/>
            <a:ext cx="96705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Закрепление пройденного материала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94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986937" y="955342"/>
            <a:ext cx="6215455" cy="590265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Перед началом активных боевых действий против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государств Средней Азии,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существовало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разногласие между военным министерством и министерством иностранных дел.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Военный министр </a:t>
            </a: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Д.А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Милютин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стоял за активные действия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Центральной Азии, министр иностранных дел вице-канцлер князь 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А. М. Горчаков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настаивал на осторожности, опасаясь осложнений в англо-русских отношениях.</a:t>
            </a:r>
          </a:p>
          <a:p>
            <a:pPr algn="just"/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672" y="-1"/>
            <a:ext cx="12204000" cy="996287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Дипломатические отношения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между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Бухарой и 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Россией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r="16971"/>
          <a:stretch/>
        </p:blipFill>
        <p:spPr>
          <a:xfrm>
            <a:off x="-2671" y="996286"/>
            <a:ext cx="3078880" cy="58617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5" r="14550"/>
          <a:stretch/>
        </p:blipFill>
        <p:spPr>
          <a:xfrm flipH="1">
            <a:off x="9198589" y="996286"/>
            <a:ext cx="2988861" cy="586171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338" y="1037230"/>
            <a:ext cx="2988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Александр Михайлович Горчаков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98589" y="1037230"/>
            <a:ext cx="29888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Милютин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Дмитрий Алексеевич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3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Дипломатические отношения между </a:t>
            </a:r>
            <a:r>
              <a:rPr lang="ru-RU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Бухарой и </a:t>
            </a:r>
            <a:r>
              <a:rPr lang="ru-RU" sz="3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Россией </a:t>
            </a:r>
            <a:endParaRPr lang="ru-RU" sz="310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50163" y="4624933"/>
            <a:ext cx="11489004" cy="214203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1858 г.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г. Бухару был направлен полковник Н. П.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Игнатьев,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который добился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уменьшение пошлин на русские товары, создание временного торгового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агентства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Бухаре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1866 г.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переговоры с Н.А.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Крыжановским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где на эмира была возложена контрибуция в размере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тысяч рублей за 10 дней.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2744" y="1212994"/>
            <a:ext cx="6446423" cy="329320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ru-RU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1800 по 1836 г.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Бухару прибыло три русских посольства. 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Бухарский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эмират, в свою очередь, только </a:t>
            </a:r>
            <a:r>
              <a:rPr lang="ru-RU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1836 по 1843 г.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снарядил в Россию три посольства для переговоров с царским 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прави-тельством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расширении русско-бухарских торговых связей.</a:t>
            </a:r>
            <a:endParaRPr lang="ru-RU" sz="2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" t="7327" r="8114" b="6378"/>
          <a:stretch/>
        </p:blipFill>
        <p:spPr>
          <a:xfrm>
            <a:off x="350162" y="1212994"/>
            <a:ext cx="4926843" cy="333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6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8623" y="228498"/>
            <a:ext cx="11147534" cy="702020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 algn="l">
              <a:lnSpc>
                <a:spcPct val="100000"/>
              </a:lnSpc>
              <a:spcBef>
                <a:spcPts val="275"/>
              </a:spcBef>
            </a:pPr>
            <a:r>
              <a:rPr lang="ru-RU" sz="4333" dirty="0" smtClean="0"/>
              <a:t>Условия договора от 28 июня 1868 года</a:t>
            </a:r>
            <a:endParaRPr sz="4333" dirty="0"/>
          </a:p>
        </p:txBody>
      </p:sp>
      <p:sp>
        <p:nvSpPr>
          <p:cNvPr id="62" name="Oval 6">
            <a:extLst>
              <a:ext uri="{FF2B5EF4-FFF2-40B4-BE49-F238E27FC236}">
                <a16:creationId xmlns:a16="http://schemas.microsoft.com/office/drawing/2014/main" xmlns="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4277903" y="3241765"/>
            <a:ext cx="1326901" cy="1326901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5">
            <a:extLst>
              <a:ext uri="{FF2B5EF4-FFF2-40B4-BE49-F238E27FC236}">
                <a16:creationId xmlns:a16="http://schemas.microsoft.com/office/drawing/2014/main" xmlns="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2637891" y="419383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Oval 8">
            <a:extLst>
              <a:ext uri="{FF2B5EF4-FFF2-40B4-BE49-F238E27FC236}">
                <a16:creationId xmlns:a16="http://schemas.microsoft.com/office/drawing/2014/main" xmlns="" id="{B9C77743-0324-4502-8442-BC014D540168}"/>
              </a:ext>
            </a:extLst>
          </p:cNvPr>
          <p:cNvSpPr>
            <a:spLocks noChangeAspect="1"/>
          </p:cNvSpPr>
          <p:nvPr/>
        </p:nvSpPr>
        <p:spPr>
          <a:xfrm>
            <a:off x="7571564" y="1337625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Oval 4">
            <a:extLst>
              <a:ext uri="{FF2B5EF4-FFF2-40B4-BE49-F238E27FC236}">
                <a16:creationId xmlns:a16="http://schemas.microsoft.com/office/drawing/2014/main" xmlns="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1066121" y="5132254"/>
            <a:ext cx="1326900" cy="1326900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51">
            <a:extLst>
              <a:ext uri="{FF2B5EF4-FFF2-40B4-BE49-F238E27FC236}">
                <a16:creationId xmlns:a16="http://schemas.microsoft.com/office/drawing/2014/main" xmlns="" id="{4A1CA962-652D-4043-B2BB-E740F1696D6D}"/>
              </a:ext>
            </a:extLst>
          </p:cNvPr>
          <p:cNvSpPr/>
          <p:nvPr/>
        </p:nvSpPr>
        <p:spPr>
          <a:xfrm>
            <a:off x="1876224" y="5857742"/>
            <a:ext cx="10038270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Этот кабальный договор с его унизительными условиями приговаривал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эмират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потере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самостоятельности и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устанавливал протекторат над Бухарским эмиратом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 56">
            <a:extLst>
              <a:ext uri="{FF2B5EF4-FFF2-40B4-BE49-F238E27FC236}">
                <a16:creationId xmlns:a16="http://schemas.microsoft.com/office/drawing/2014/main" xmlns="" id="{8C94DBC6-7369-40EF-BA4F-FDA72617CC78}"/>
              </a:ext>
            </a:extLst>
          </p:cNvPr>
          <p:cNvSpPr/>
          <p:nvPr/>
        </p:nvSpPr>
        <p:spPr>
          <a:xfrm>
            <a:off x="3571039" y="4865471"/>
            <a:ext cx="8343455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Русским купцам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разрешалось учреждать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торговые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агентства с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низкой пошлиной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(не более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2,5%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общей стоимости товаров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57">
            <a:extLst>
              <a:ext uri="{FF2B5EF4-FFF2-40B4-BE49-F238E27FC236}">
                <a16:creationId xmlns:a16="http://schemas.microsoft.com/office/drawing/2014/main" xmlns="" id="{CFE4024A-543A-4427-AA84-B2B741855338}"/>
              </a:ext>
            </a:extLst>
          </p:cNvPr>
          <p:cNvSpPr/>
          <p:nvPr/>
        </p:nvSpPr>
        <p:spPr>
          <a:xfrm>
            <a:off x="5183122" y="3914142"/>
            <a:ext cx="6731373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algn="just" defTabSz="1218939">
              <a:lnSpc>
                <a:spcPct val="89000"/>
              </a:lnSpc>
            </a:pP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своём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правлении,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эмиру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предписывалось руководство-</a:t>
            </a:r>
            <a:r>
              <a:rPr lang="ru-RU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ваться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указаниями генерал-губернатора Туркестана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Rectangle 59">
            <a:extLst>
              <a:ext uri="{FF2B5EF4-FFF2-40B4-BE49-F238E27FC236}">
                <a16:creationId xmlns:a16="http://schemas.microsoft.com/office/drawing/2014/main" xmlns="" id="{EAF808B5-E952-4235-BE57-831646DD307B}"/>
              </a:ext>
            </a:extLst>
          </p:cNvPr>
          <p:cNvSpPr/>
          <p:nvPr/>
        </p:nvSpPr>
        <p:spPr>
          <a:xfrm>
            <a:off x="8393287" y="2052427"/>
            <a:ext cx="3521208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Выплата контрибуции 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в </a:t>
            </a: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размере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тысяч рублей</a:t>
            </a:r>
          </a:p>
        </p:txBody>
      </p:sp>
      <p:sp>
        <p:nvSpPr>
          <p:cNvPr id="99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2620507" y="4110947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Oval 62">
            <a:extLst>
              <a:ext uri="{FF2B5EF4-FFF2-40B4-BE49-F238E27FC236}">
                <a16:creationId xmlns:a16="http://schemas.microsoft.com/office/drawing/2014/main" xmlns="" id="{35ED5DAF-4C55-40F8-B6DD-60CD27E3EBE5}"/>
              </a:ext>
            </a:extLst>
          </p:cNvPr>
          <p:cNvSpPr/>
          <p:nvPr/>
        </p:nvSpPr>
        <p:spPr>
          <a:xfrm>
            <a:off x="4267820" y="3127786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Oval 64">
            <a:extLst>
              <a:ext uri="{FF2B5EF4-FFF2-40B4-BE49-F238E27FC236}">
                <a16:creationId xmlns:a16="http://schemas.microsoft.com/office/drawing/2014/main" xmlns="" id="{566012F5-2C2F-4398-99A7-AC611F5301FE}"/>
              </a:ext>
            </a:extLst>
          </p:cNvPr>
          <p:cNvSpPr/>
          <p:nvPr/>
        </p:nvSpPr>
        <p:spPr>
          <a:xfrm>
            <a:off x="7571564" y="1265558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2" name="Straight Arrow Connector 41">
            <a:extLst>
              <a:ext uri="{FF2B5EF4-FFF2-40B4-BE49-F238E27FC236}">
                <a16:creationId xmlns:a16="http://schemas.microsoft.com/office/drawing/2014/main" xmlns="" id="{1725F111-85AF-48F0-A14A-500702299977}"/>
              </a:ext>
            </a:extLst>
          </p:cNvPr>
          <p:cNvCxnSpPr/>
          <p:nvPr/>
        </p:nvCxnSpPr>
        <p:spPr>
          <a:xfrm flipV="1">
            <a:off x="2230918" y="5213265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65">
            <a:extLst>
              <a:ext uri="{FF2B5EF4-FFF2-40B4-BE49-F238E27FC236}">
                <a16:creationId xmlns:a16="http://schemas.microsoft.com/office/drawing/2014/main" xmlns="" id="{8EEB7967-C4B2-4585-95D1-A0753327D4C5}"/>
              </a:ext>
            </a:extLst>
          </p:cNvPr>
          <p:cNvCxnSpPr/>
          <p:nvPr/>
        </p:nvCxnSpPr>
        <p:spPr>
          <a:xfrm flipV="1">
            <a:off x="3891315" y="4256028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66">
            <a:extLst>
              <a:ext uri="{FF2B5EF4-FFF2-40B4-BE49-F238E27FC236}">
                <a16:creationId xmlns:a16="http://schemas.microsoft.com/office/drawing/2014/main" xmlns="" id="{BE670096-13A7-42F8-BCA5-2D873A11FB3F}"/>
              </a:ext>
            </a:extLst>
          </p:cNvPr>
          <p:cNvCxnSpPr/>
          <p:nvPr/>
        </p:nvCxnSpPr>
        <p:spPr>
          <a:xfrm flipV="1">
            <a:off x="5526654" y="3294063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67">
            <a:extLst>
              <a:ext uri="{FF2B5EF4-FFF2-40B4-BE49-F238E27FC236}">
                <a16:creationId xmlns:a16="http://schemas.microsoft.com/office/drawing/2014/main" xmlns="" id="{483564B3-83B9-4BD8-BF0E-EEF1EC4370F6}"/>
              </a:ext>
            </a:extLst>
          </p:cNvPr>
          <p:cNvCxnSpPr/>
          <p:nvPr/>
        </p:nvCxnSpPr>
        <p:spPr>
          <a:xfrm flipV="1">
            <a:off x="7187048" y="2336824"/>
            <a:ext cx="484083" cy="251053"/>
          </a:xfrm>
          <a:prstGeom prst="straightConnector1">
            <a:avLst/>
          </a:prstGeom>
          <a:ln>
            <a:solidFill>
              <a:schemeClr val="tx1">
                <a:alpha val="34000"/>
              </a:schemeClr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Rectangle 68">
            <a:extLst>
              <a:ext uri="{FF2B5EF4-FFF2-40B4-BE49-F238E27FC236}">
                <a16:creationId xmlns:a16="http://schemas.microsoft.com/office/drawing/2014/main" xmlns="" id="{D8A56FBD-DE87-4813-8065-C2D510A7BC54}"/>
              </a:ext>
            </a:extLst>
          </p:cNvPr>
          <p:cNvSpPr/>
          <p:nvPr/>
        </p:nvSpPr>
        <p:spPr>
          <a:xfrm>
            <a:off x="191590" y="1245275"/>
            <a:ext cx="6219501" cy="1585106"/>
          </a:xfrm>
          <a:prstGeom prst="rect">
            <a:avLst/>
          </a:prstGeom>
        </p:spPr>
        <p:txBody>
          <a:bodyPr wrap="square" lIns="121906" rIns="121906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sz="3387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 условиям договора</a:t>
            </a:r>
          </a:p>
          <a:p>
            <a:pPr defTabSz="1218939">
              <a:lnSpc>
                <a:spcPct val="89000"/>
              </a:lnSpc>
            </a:pPr>
            <a:r>
              <a:rPr lang="ru-RU" sz="1000" dirty="0" smtClean="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00" dirty="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Бухарский эмират превращался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протекторат Российской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империи.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нём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эмир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признавал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себя виновным в развязывании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войны.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Oval 7">
            <a:extLst>
              <a:ext uri="{FF2B5EF4-FFF2-40B4-BE49-F238E27FC236}">
                <a16:creationId xmlns:a16="http://schemas.microsoft.com/office/drawing/2014/main" xmlns="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917908" y="2289693"/>
            <a:ext cx="1326900" cy="1326898"/>
          </a:xfrm>
          <a:prstGeom prst="ellipse">
            <a:avLst/>
          </a:prstGeom>
          <a:solidFill>
            <a:srgbClr val="0070C0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32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Oval 63">
            <a:extLst>
              <a:ext uri="{FF2B5EF4-FFF2-40B4-BE49-F238E27FC236}">
                <a16:creationId xmlns:a16="http://schemas.microsoft.com/office/drawing/2014/main" xmlns="" id="{8F2FFE5B-59F2-48A9-8CA4-F7F74913E9E8}"/>
              </a:ext>
            </a:extLst>
          </p:cNvPr>
          <p:cNvSpPr/>
          <p:nvPr/>
        </p:nvSpPr>
        <p:spPr>
          <a:xfrm>
            <a:off x="5971047" y="2159765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Oval 61">
            <a:extLst>
              <a:ext uri="{FF2B5EF4-FFF2-40B4-BE49-F238E27FC236}">
                <a16:creationId xmlns:a16="http://schemas.microsoft.com/office/drawing/2014/main" xmlns="" id="{5CC70A5D-C440-4562-99A8-E9015B660481}"/>
              </a:ext>
            </a:extLst>
          </p:cNvPr>
          <p:cNvSpPr/>
          <p:nvPr/>
        </p:nvSpPr>
        <p:spPr>
          <a:xfrm>
            <a:off x="981128" y="5121123"/>
            <a:ext cx="501609" cy="50160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endParaRPr lang="en-US" sz="2134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2041" y="2670738"/>
            <a:ext cx="5055973" cy="173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знак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вечной дружбы обязывался выплатить контрибуцию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размере 500 тысяч рублей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военные издержки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российских </a:t>
            </a:r>
          </a:p>
          <a:p>
            <a:pPr defTabSz="1218939">
              <a:lnSpc>
                <a:spcPct val="89000"/>
              </a:lnSpc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войск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2840631" y="4263383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1187402" y="5247169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4452714" y="3324196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6066430" y="2358684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Oval 60">
            <a:extLst>
              <a:ext uri="{FF2B5EF4-FFF2-40B4-BE49-F238E27FC236}">
                <a16:creationId xmlns:a16="http://schemas.microsoft.com/office/drawing/2014/main" xmlns="" id="{5309FEC8-4BB6-4E09-8F26-FB502ADC4B26}"/>
              </a:ext>
            </a:extLst>
          </p:cNvPr>
          <p:cNvSpPr/>
          <p:nvPr/>
        </p:nvSpPr>
        <p:spPr>
          <a:xfrm>
            <a:off x="7775645" y="1376811"/>
            <a:ext cx="730408" cy="742597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1218939">
              <a:lnSpc>
                <a:spcPct val="89000"/>
              </a:lnSpc>
            </a:pPr>
            <a:r>
              <a:rPr lang="ru-RU" sz="3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58">
            <a:extLst>
              <a:ext uri="{FF2B5EF4-FFF2-40B4-BE49-F238E27FC236}">
                <a16:creationId xmlns:a16="http://schemas.microsoft.com/office/drawing/2014/main" xmlns="" id="{1BFA9AE4-309B-44F3-ABC9-FADB8C4916A1}"/>
              </a:ext>
            </a:extLst>
          </p:cNvPr>
          <p:cNvSpPr/>
          <p:nvPr/>
        </p:nvSpPr>
        <p:spPr>
          <a:xfrm>
            <a:off x="6753283" y="2962815"/>
            <a:ext cx="5161212" cy="600797"/>
          </a:xfrm>
          <a:prstGeom prst="rect">
            <a:avLst/>
          </a:prstGeom>
          <a:solidFill>
            <a:srgbClr val="0070C0"/>
          </a:solidFill>
        </p:spPr>
        <p:txBody>
          <a:bodyPr wrap="square" lIns="243810" rIns="243810" bIns="60952">
            <a:spAutoFit/>
          </a:bodyPr>
          <a:lstStyle/>
          <a:p>
            <a:pPr defTabSz="1218939">
              <a:lnSpc>
                <a:spcPct val="89000"/>
              </a:lnSpc>
            </a:pPr>
            <a:r>
              <a:rPr lang="ru-R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Все завоеванные земли – </a:t>
            </a:r>
            <a:r>
              <a:rPr lang="ru-RU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 Ташкента до </a:t>
            </a:r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Самарканда</a:t>
            </a:r>
            <a:r>
              <a:rPr lang="ru-RU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перешли Российской империи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113276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Суть договоров 1868 года и 1873 года 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3493828" y="1378425"/>
            <a:ext cx="8345339" cy="5063318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подписанием договора от 1868 г.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Бухаре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законодательная, и исполнительная власть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продолжали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оставаться у эмира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нём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сохранялся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совещательный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орган, членами которого он назначал крупных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землевладельцев, поддерживавших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эмира, т. е. последние ведали всеми делами государства, и без их санкции ничего не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предпринималось.</a:t>
            </a:r>
          </a:p>
          <a:p>
            <a:pPr algn="just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Туркестанская администрация получила право вмешиваться в решение вопроса о наследнике бухарского престола, о назначении на пост первого министра в эмирате и кандидатов на пост беков крупнейших областей.</a:t>
            </a:r>
          </a:p>
          <a:p>
            <a:pPr algn="just"/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0"/>
          <a:stretch/>
        </p:blipFill>
        <p:spPr>
          <a:xfrm>
            <a:off x="350162" y="1378425"/>
            <a:ext cx="3042354" cy="506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40" r="11261" b="4287"/>
          <a:stretch/>
        </p:blipFill>
        <p:spPr>
          <a:xfrm>
            <a:off x="54590" y="58126"/>
            <a:ext cx="7920000" cy="67359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140889" y="34692"/>
            <a:ext cx="3944202" cy="563231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Земли - от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Ташкента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до Самарканда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куда входили 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Пенджикент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Джизак,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              и </a:t>
            </a:r>
            <a:r>
              <a:rPr lang="ru-RU" sz="2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Каттакурган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согласно договору,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отходили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Российской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империи. </a:t>
            </a:r>
          </a:p>
          <a:p>
            <a:pPr algn="just">
              <a:lnSpc>
                <a:spcPct val="90000"/>
              </a:lnSpc>
            </a:pP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 этих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 образован Зарафшан-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ский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округ в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составе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Самаркандского и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Кат-</a:t>
            </a:r>
            <a:r>
              <a:rPr lang="ru-RU" sz="2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такурганского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отделов под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управлением гене-рала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А. Абрамова.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665" b="12659"/>
          <a:stretch/>
        </p:blipFill>
        <p:spPr>
          <a:xfrm>
            <a:off x="8127241" y="5976597"/>
            <a:ext cx="3964676" cy="83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25a929189ef4259abce88bbfa80bfdb8810c218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5117645</TotalTime>
  <Words>945</Words>
  <Application>Microsoft Office PowerPoint</Application>
  <PresentationFormat>Широкоэкранный</PresentationFormat>
  <Paragraphs>113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Проверь себя</vt:lpstr>
      <vt:lpstr>Проверь себя</vt:lpstr>
      <vt:lpstr>История Узбекистана</vt:lpstr>
      <vt:lpstr>ПЛАН</vt:lpstr>
      <vt:lpstr>Дипломатические отношения между Бухарой и Россией </vt:lpstr>
      <vt:lpstr>Дипломатические отношения между Бухарой и Россией </vt:lpstr>
      <vt:lpstr>Условия договора от 28 июня 1868 года</vt:lpstr>
      <vt:lpstr>Суть договоров 1868 года и 1873 года </vt:lpstr>
      <vt:lpstr>Презентация PowerPoint</vt:lpstr>
      <vt:lpstr>Условия договора от 10 октября 1873 года</vt:lpstr>
      <vt:lpstr>Суть договоров 1868 года и 1873 года </vt:lpstr>
      <vt:lpstr>Закрепление пройденного материала</vt:lpstr>
      <vt:lpstr>Закрепление пройденного материала</vt:lpstr>
      <vt:lpstr>Презентация PowerPoint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121</cp:revision>
  <dcterms:created xsi:type="dcterms:W3CDTF">2020-09-17T17:38:04Z</dcterms:created>
  <dcterms:modified xsi:type="dcterms:W3CDTF">2020-11-11T06:49:10Z</dcterms:modified>
</cp:coreProperties>
</file>