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88"/>
    <a:srgbClr val="FFFFFF"/>
    <a:srgbClr val="225822"/>
    <a:srgbClr val="0052A4"/>
    <a:srgbClr val="007DFA"/>
    <a:srgbClr val="3399FF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6773F3-4BCB-4F6D-9194-F8CA4C80A9CF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4C5FFE-3D20-4202-AFBE-43AFA30894AA}">
      <dgm:prSet phldrT="[Текст]" phldr="1"/>
      <dgm:spPr/>
      <dgm:t>
        <a:bodyPr/>
        <a:lstStyle/>
        <a:p>
          <a:endParaRPr lang="ru-RU" dirty="0"/>
        </a:p>
      </dgm:t>
    </dgm:pt>
    <dgm:pt modelId="{312FE2D1-0C9B-40F2-BF47-3DBA7DA48837}" type="parTrans" cxnId="{F20D27FF-C73D-4349-9D81-483A58E4435E}">
      <dgm:prSet/>
      <dgm:spPr/>
      <dgm:t>
        <a:bodyPr/>
        <a:lstStyle/>
        <a:p>
          <a:endParaRPr lang="ru-RU"/>
        </a:p>
      </dgm:t>
    </dgm:pt>
    <dgm:pt modelId="{0CEEB73A-304C-42FD-B3C9-7D9BAC4ABB95}" type="sibTrans" cxnId="{F20D27FF-C73D-4349-9D81-483A58E4435E}">
      <dgm:prSet/>
      <dgm:spPr/>
      <dgm:t>
        <a:bodyPr/>
        <a:lstStyle/>
        <a:p>
          <a:endParaRPr lang="ru-RU"/>
        </a:p>
      </dgm:t>
    </dgm:pt>
    <dgm:pt modelId="{646AF732-63D6-4A0D-8E5E-EA0132D3A594}">
      <dgm:prSet phldrT="[Текст]" custT="1"/>
      <dgm:spPr/>
      <dgm:t>
        <a:bodyPr/>
        <a:lstStyle/>
        <a:p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 эмира который поднял восстание против Российской империи 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F3D68E12-980B-4E9F-AC42-98E032BFD018}" type="parTrans" cxnId="{EAA5FC8F-DC08-4D30-8E96-FB8A414067D4}">
      <dgm:prSet/>
      <dgm:spPr/>
      <dgm:t>
        <a:bodyPr/>
        <a:lstStyle/>
        <a:p>
          <a:endParaRPr lang="ru-RU"/>
        </a:p>
      </dgm:t>
    </dgm:pt>
    <dgm:pt modelId="{3BF35321-444C-489C-B2FC-8D4D9E0A7CF8}" type="sibTrans" cxnId="{EAA5FC8F-DC08-4D30-8E96-FB8A414067D4}">
      <dgm:prSet/>
      <dgm:spPr/>
      <dgm:t>
        <a:bodyPr/>
        <a:lstStyle/>
        <a:p>
          <a:endParaRPr lang="ru-RU"/>
        </a:p>
      </dgm:t>
    </dgm:pt>
    <dgm:pt modelId="{3E486F87-511D-4D8A-A293-7DA544C3217E}">
      <dgm:prSet phldrT="[Текст]" phldr="1"/>
      <dgm:spPr/>
      <dgm:t>
        <a:bodyPr/>
        <a:lstStyle/>
        <a:p>
          <a:endParaRPr lang="ru-RU"/>
        </a:p>
      </dgm:t>
    </dgm:pt>
    <dgm:pt modelId="{922DDE05-8EA7-43A1-8C94-62DD8871657F}" type="parTrans" cxnId="{7D7A603E-5379-45E5-B08A-8B60B7A50A2A}">
      <dgm:prSet/>
      <dgm:spPr/>
      <dgm:t>
        <a:bodyPr/>
        <a:lstStyle/>
        <a:p>
          <a:endParaRPr lang="ru-RU"/>
        </a:p>
      </dgm:t>
    </dgm:pt>
    <dgm:pt modelId="{810CCC47-2FD9-4B0C-95C1-72A0D335986D}" type="sibTrans" cxnId="{7D7A603E-5379-45E5-B08A-8B60B7A50A2A}">
      <dgm:prSet/>
      <dgm:spPr/>
      <dgm:t>
        <a:bodyPr/>
        <a:lstStyle/>
        <a:p>
          <a:endParaRPr lang="ru-RU"/>
        </a:p>
      </dgm:t>
    </dgm:pt>
    <dgm:pt modelId="{9F6301EE-7B24-4F07-B7C5-C27CEE1A7228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утверждает превращение Бухарского эмирата в протекторат России</a:t>
          </a:r>
          <a:endParaRPr lang="ru-RU" sz="5600" dirty="0">
            <a:solidFill>
              <a:schemeClr val="bg1"/>
            </a:solidFill>
            <a:effectLst/>
          </a:endParaRPr>
        </a:p>
      </dgm:t>
    </dgm:pt>
    <dgm:pt modelId="{F211116C-C63C-488D-BAF4-C44728277E76}" type="parTrans" cxnId="{ADB98F87-85D1-47E2-A713-C6F3406DAEEC}">
      <dgm:prSet/>
      <dgm:spPr/>
      <dgm:t>
        <a:bodyPr/>
        <a:lstStyle/>
        <a:p>
          <a:endParaRPr lang="ru-RU"/>
        </a:p>
      </dgm:t>
    </dgm:pt>
    <dgm:pt modelId="{7D98E42F-6896-49A0-AE5E-0F18B6BF530E}" type="sibTrans" cxnId="{ADB98F87-85D1-47E2-A713-C6F3406DAEEC}">
      <dgm:prSet/>
      <dgm:spPr/>
      <dgm:t>
        <a:bodyPr/>
        <a:lstStyle/>
        <a:p>
          <a:endParaRPr lang="ru-RU"/>
        </a:p>
      </dgm:t>
    </dgm:pt>
    <dgm:pt modelId="{63261B70-02DF-43A5-8653-45D5E0179127}">
      <dgm:prSet phldrT="[Текст]" phldr="1"/>
      <dgm:spPr/>
      <dgm:t>
        <a:bodyPr/>
        <a:lstStyle/>
        <a:p>
          <a:endParaRPr lang="ru-RU"/>
        </a:p>
      </dgm:t>
    </dgm:pt>
    <dgm:pt modelId="{16CC2A6C-DDD0-45BD-ACC6-3B23173DC21B}" type="parTrans" cxnId="{0EE2B9D3-1043-4090-94CE-ADCC2AFFBBDA}">
      <dgm:prSet/>
      <dgm:spPr/>
      <dgm:t>
        <a:bodyPr/>
        <a:lstStyle/>
        <a:p>
          <a:endParaRPr lang="ru-RU"/>
        </a:p>
      </dgm:t>
    </dgm:pt>
    <dgm:pt modelId="{D5A3172B-AEE9-4C1B-935F-D91FF2059349}" type="sibTrans" cxnId="{0EE2B9D3-1043-4090-94CE-ADCC2AFFBBDA}">
      <dgm:prSet/>
      <dgm:spPr/>
      <dgm:t>
        <a:bodyPr/>
        <a:lstStyle/>
        <a:p>
          <a:endParaRPr lang="ru-RU"/>
        </a:p>
      </dgm:t>
    </dgm:pt>
    <dgm:pt modelId="{B9F0507C-C246-4CA6-97C3-76C2DD51FD6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утверждает назначении представителя России в Бухарском эмирате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329268F2-FC9F-4FC1-91FA-1DBDDADCDA56}" type="parTrans" cxnId="{9F9E1C31-8FE2-4B6E-BB98-5BF585EFB004}">
      <dgm:prSet/>
      <dgm:spPr/>
      <dgm:t>
        <a:bodyPr/>
        <a:lstStyle/>
        <a:p>
          <a:endParaRPr lang="ru-RU"/>
        </a:p>
      </dgm:t>
    </dgm:pt>
    <dgm:pt modelId="{5CF6CFBB-8ACC-4739-8291-49213CC0ADB2}" type="sibTrans" cxnId="{9F9E1C31-8FE2-4B6E-BB98-5BF585EFB004}">
      <dgm:prSet/>
      <dgm:spPr/>
      <dgm:t>
        <a:bodyPr/>
        <a:lstStyle/>
        <a:p>
          <a:endParaRPr lang="ru-RU"/>
        </a:p>
      </dgm:t>
    </dgm:pt>
    <dgm:pt modelId="{F757A296-54E8-4F8B-8EBE-89FB0470DEB3}">
      <dgm:prSet/>
      <dgm:spPr/>
      <dgm:t>
        <a:bodyPr/>
        <a:lstStyle/>
        <a:p>
          <a:endParaRPr lang="ru-RU"/>
        </a:p>
      </dgm:t>
    </dgm:pt>
    <dgm:pt modelId="{5FEA1077-35FA-4CC4-8785-EB607827BAC5}" type="parTrans" cxnId="{CAA50B18-CEF7-40F6-90BF-29DBE6AE977A}">
      <dgm:prSet/>
      <dgm:spPr/>
      <dgm:t>
        <a:bodyPr/>
        <a:lstStyle/>
        <a:p>
          <a:endParaRPr lang="ru-RU"/>
        </a:p>
      </dgm:t>
    </dgm:pt>
    <dgm:pt modelId="{1C0D005A-BAFD-433D-948F-E0C488A2BE99}" type="sibTrans" cxnId="{CAA50B18-CEF7-40F6-90BF-29DBE6AE977A}">
      <dgm:prSet/>
      <dgm:spPr/>
      <dgm:t>
        <a:bodyPr/>
        <a:lstStyle/>
        <a:p>
          <a:endParaRPr lang="ru-RU"/>
        </a:p>
      </dgm:t>
    </dgm:pt>
    <dgm:pt modelId="{87C6D46E-7EA4-4EC5-8656-E2B8C5EFF539}">
      <dgm:prSet custT="1"/>
      <dgm:spPr/>
      <dgm:t>
        <a:bodyPr/>
        <a:lstStyle/>
        <a:p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 </a:t>
          </a:r>
          <a:r>
            <a:rPr lang="ru-RU" sz="3200" b="1" dirty="0" smtClean="0">
              <a:solidFill>
                <a:schemeClr val="bg1"/>
              </a:solidFill>
              <a:effectLst/>
            </a:rPr>
            <a:t>городов и и зачинщики восстания в Самарканде 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220DC543-9B7C-47A4-B246-6F2AEEAEA01E}" type="parTrans" cxnId="{37E17E67-B557-41A6-B054-C3FAB2ED0761}">
      <dgm:prSet/>
      <dgm:spPr/>
      <dgm:t>
        <a:bodyPr/>
        <a:lstStyle/>
        <a:p>
          <a:endParaRPr lang="ru-RU"/>
        </a:p>
      </dgm:t>
    </dgm:pt>
    <dgm:pt modelId="{41BCFE62-D8A6-4868-ACAF-FB46D5C7D4AB}" type="sibTrans" cxnId="{37E17E67-B557-41A6-B054-C3FAB2ED0761}">
      <dgm:prSet/>
      <dgm:spPr/>
      <dgm:t>
        <a:bodyPr/>
        <a:lstStyle/>
        <a:p>
          <a:endParaRPr lang="ru-RU"/>
        </a:p>
      </dgm:t>
    </dgm:pt>
    <dgm:pt modelId="{92BA6DDE-24A5-466B-BF5D-DB9E34E664DA}" type="pres">
      <dgm:prSet presAssocID="{236773F3-4BCB-4F6D-9194-F8CA4C80A9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6454F4-5885-46DA-AE5C-50A5DAF1CFA8}" type="pres">
      <dgm:prSet presAssocID="{C94C5FFE-3D20-4202-AFBE-43AFA30894AA}" presName="composite" presStyleCnt="0"/>
      <dgm:spPr/>
    </dgm:pt>
    <dgm:pt modelId="{441B3741-7E51-4E4E-97E8-65665C3536C6}" type="pres">
      <dgm:prSet presAssocID="{C94C5FFE-3D20-4202-AFBE-43AFA30894A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A8B00-C94E-4A3B-9959-FDE8452DF5B9}" type="pres">
      <dgm:prSet presAssocID="{C94C5FFE-3D20-4202-AFBE-43AFA30894A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CE615-D07C-4451-8533-5ECC39C8804D}" type="pres">
      <dgm:prSet presAssocID="{0CEEB73A-304C-42FD-B3C9-7D9BAC4ABB95}" presName="sp" presStyleCnt="0"/>
      <dgm:spPr/>
    </dgm:pt>
    <dgm:pt modelId="{EFACA291-F1DA-407A-9985-177402331682}" type="pres">
      <dgm:prSet presAssocID="{F757A296-54E8-4F8B-8EBE-89FB0470DEB3}" presName="composite" presStyleCnt="0"/>
      <dgm:spPr/>
    </dgm:pt>
    <dgm:pt modelId="{080C9A99-0E1B-4827-8D6C-62861907BA46}" type="pres">
      <dgm:prSet presAssocID="{F757A296-54E8-4F8B-8EBE-89FB0470DEB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9DE27-9707-407D-8EBD-3BD867469397}" type="pres">
      <dgm:prSet presAssocID="{F757A296-54E8-4F8B-8EBE-89FB0470DEB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0FDCB-6733-43B3-A6FF-36FB95A6C9AE}" type="pres">
      <dgm:prSet presAssocID="{1C0D005A-BAFD-433D-948F-E0C488A2BE99}" presName="sp" presStyleCnt="0"/>
      <dgm:spPr/>
    </dgm:pt>
    <dgm:pt modelId="{F788E8F1-67C5-406A-99F6-CFF3A2CF25AE}" type="pres">
      <dgm:prSet presAssocID="{3E486F87-511D-4D8A-A293-7DA544C3217E}" presName="composite" presStyleCnt="0"/>
      <dgm:spPr/>
    </dgm:pt>
    <dgm:pt modelId="{4EF11130-5E65-4A49-AE98-97801321406B}" type="pres">
      <dgm:prSet presAssocID="{3E486F87-511D-4D8A-A293-7DA544C3217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23E71-B113-4E39-908D-ADFFCAE5E2DF}" type="pres">
      <dgm:prSet presAssocID="{3E486F87-511D-4D8A-A293-7DA544C3217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EA040-AB03-4DF9-BD85-7D32D718DCB1}" type="pres">
      <dgm:prSet presAssocID="{810CCC47-2FD9-4B0C-95C1-72A0D335986D}" presName="sp" presStyleCnt="0"/>
      <dgm:spPr/>
    </dgm:pt>
    <dgm:pt modelId="{38BF93EF-FF5F-4A62-B501-E37E42986A53}" type="pres">
      <dgm:prSet presAssocID="{63261B70-02DF-43A5-8653-45D5E0179127}" presName="composite" presStyleCnt="0"/>
      <dgm:spPr/>
    </dgm:pt>
    <dgm:pt modelId="{F0F9EB75-3BD9-4022-B6C7-25BE9E2A28EE}" type="pres">
      <dgm:prSet presAssocID="{63261B70-02DF-43A5-8653-45D5E017912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F5036-26A9-4620-8963-85ED570D3BDB}" type="pres">
      <dgm:prSet presAssocID="{63261B70-02DF-43A5-8653-45D5E017912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A603E-5379-45E5-B08A-8B60B7A50A2A}" srcId="{236773F3-4BCB-4F6D-9194-F8CA4C80A9CF}" destId="{3E486F87-511D-4D8A-A293-7DA544C3217E}" srcOrd="2" destOrd="0" parTransId="{922DDE05-8EA7-43A1-8C94-62DD8871657F}" sibTransId="{810CCC47-2FD9-4B0C-95C1-72A0D335986D}"/>
    <dgm:cxn modelId="{37E17E67-B557-41A6-B054-C3FAB2ED0761}" srcId="{F757A296-54E8-4F8B-8EBE-89FB0470DEB3}" destId="{87C6D46E-7EA4-4EC5-8656-E2B8C5EFF539}" srcOrd="0" destOrd="0" parTransId="{220DC543-9B7C-47A4-B246-6F2AEEAEA01E}" sibTransId="{41BCFE62-D8A6-4868-ACAF-FB46D5C7D4AB}"/>
    <dgm:cxn modelId="{F20D27FF-C73D-4349-9D81-483A58E4435E}" srcId="{236773F3-4BCB-4F6D-9194-F8CA4C80A9CF}" destId="{C94C5FFE-3D20-4202-AFBE-43AFA30894AA}" srcOrd="0" destOrd="0" parTransId="{312FE2D1-0C9B-40F2-BF47-3DBA7DA48837}" sibTransId="{0CEEB73A-304C-42FD-B3C9-7D9BAC4ABB95}"/>
    <dgm:cxn modelId="{EAA5FC8F-DC08-4D30-8E96-FB8A414067D4}" srcId="{C94C5FFE-3D20-4202-AFBE-43AFA30894AA}" destId="{646AF732-63D6-4A0D-8E5E-EA0132D3A594}" srcOrd="0" destOrd="0" parTransId="{F3D68E12-980B-4E9F-AC42-98E032BFD018}" sibTransId="{3BF35321-444C-489C-B2FC-8D4D9E0A7CF8}"/>
    <dgm:cxn modelId="{ADB98F87-85D1-47E2-A713-C6F3406DAEEC}" srcId="{3E486F87-511D-4D8A-A293-7DA544C3217E}" destId="{9F6301EE-7B24-4F07-B7C5-C27CEE1A7228}" srcOrd="0" destOrd="0" parTransId="{F211116C-C63C-488D-BAF4-C44728277E76}" sibTransId="{7D98E42F-6896-49A0-AE5E-0F18B6BF530E}"/>
    <dgm:cxn modelId="{C4CE827D-5FF0-4EFB-BFED-DC363EBC9076}" type="presOf" srcId="{F757A296-54E8-4F8B-8EBE-89FB0470DEB3}" destId="{080C9A99-0E1B-4827-8D6C-62861907BA46}" srcOrd="0" destOrd="0" presId="urn:microsoft.com/office/officeart/2005/8/layout/chevron2"/>
    <dgm:cxn modelId="{5CDBC08C-FD80-4608-9AF6-A810423AD9AA}" type="presOf" srcId="{3E486F87-511D-4D8A-A293-7DA544C3217E}" destId="{4EF11130-5E65-4A49-AE98-97801321406B}" srcOrd="0" destOrd="0" presId="urn:microsoft.com/office/officeart/2005/8/layout/chevron2"/>
    <dgm:cxn modelId="{38CA9FF6-EA12-4929-AB35-F296AFF9BCBC}" type="presOf" srcId="{87C6D46E-7EA4-4EC5-8656-E2B8C5EFF539}" destId="{60C9DE27-9707-407D-8EBD-3BD867469397}" srcOrd="0" destOrd="0" presId="urn:microsoft.com/office/officeart/2005/8/layout/chevron2"/>
    <dgm:cxn modelId="{6AFA26FF-A3B0-4161-B3C7-89BFC6A8E006}" type="presOf" srcId="{236773F3-4BCB-4F6D-9194-F8CA4C80A9CF}" destId="{92BA6DDE-24A5-466B-BF5D-DB9E34E664DA}" srcOrd="0" destOrd="0" presId="urn:microsoft.com/office/officeart/2005/8/layout/chevron2"/>
    <dgm:cxn modelId="{9E34A5D5-7D8B-4A8C-B54A-D11B7EC24F31}" type="presOf" srcId="{646AF732-63D6-4A0D-8E5E-EA0132D3A594}" destId="{D80A8B00-C94E-4A3B-9959-FDE8452DF5B9}" srcOrd="0" destOrd="0" presId="urn:microsoft.com/office/officeart/2005/8/layout/chevron2"/>
    <dgm:cxn modelId="{0EE2B9D3-1043-4090-94CE-ADCC2AFFBBDA}" srcId="{236773F3-4BCB-4F6D-9194-F8CA4C80A9CF}" destId="{63261B70-02DF-43A5-8653-45D5E0179127}" srcOrd="3" destOrd="0" parTransId="{16CC2A6C-DDD0-45BD-ACC6-3B23173DC21B}" sibTransId="{D5A3172B-AEE9-4C1B-935F-D91FF2059349}"/>
    <dgm:cxn modelId="{736FB60F-4308-4776-B48B-21342B824A56}" type="presOf" srcId="{63261B70-02DF-43A5-8653-45D5E0179127}" destId="{F0F9EB75-3BD9-4022-B6C7-25BE9E2A28EE}" srcOrd="0" destOrd="0" presId="urn:microsoft.com/office/officeart/2005/8/layout/chevron2"/>
    <dgm:cxn modelId="{CAA50B18-CEF7-40F6-90BF-29DBE6AE977A}" srcId="{236773F3-4BCB-4F6D-9194-F8CA4C80A9CF}" destId="{F757A296-54E8-4F8B-8EBE-89FB0470DEB3}" srcOrd="1" destOrd="0" parTransId="{5FEA1077-35FA-4CC4-8785-EB607827BAC5}" sibTransId="{1C0D005A-BAFD-433D-948F-E0C488A2BE99}"/>
    <dgm:cxn modelId="{76BD41E3-1ABD-4759-9913-71DEC3C89F7B}" type="presOf" srcId="{B9F0507C-C246-4CA6-97C3-76C2DD51FD6A}" destId="{31CF5036-26A9-4620-8963-85ED570D3BDB}" srcOrd="0" destOrd="0" presId="urn:microsoft.com/office/officeart/2005/8/layout/chevron2"/>
    <dgm:cxn modelId="{AC26BD5E-EA27-4D7A-8345-0C1B8FFCCA4E}" type="presOf" srcId="{C94C5FFE-3D20-4202-AFBE-43AFA30894AA}" destId="{441B3741-7E51-4E4E-97E8-65665C3536C6}" srcOrd="0" destOrd="0" presId="urn:microsoft.com/office/officeart/2005/8/layout/chevron2"/>
    <dgm:cxn modelId="{9F9E1C31-8FE2-4B6E-BB98-5BF585EFB004}" srcId="{63261B70-02DF-43A5-8653-45D5E0179127}" destId="{B9F0507C-C246-4CA6-97C3-76C2DD51FD6A}" srcOrd="0" destOrd="0" parTransId="{329268F2-FC9F-4FC1-91FA-1DBDDADCDA56}" sibTransId="{5CF6CFBB-8ACC-4739-8291-49213CC0ADB2}"/>
    <dgm:cxn modelId="{911C6832-28CE-42CE-82D0-18B48D232B7D}" type="presOf" srcId="{9F6301EE-7B24-4F07-B7C5-C27CEE1A7228}" destId="{2DD23E71-B113-4E39-908D-ADFFCAE5E2DF}" srcOrd="0" destOrd="0" presId="urn:microsoft.com/office/officeart/2005/8/layout/chevron2"/>
    <dgm:cxn modelId="{80C21D0B-4A93-4900-BE6B-C4E2B3628C3A}" type="presParOf" srcId="{92BA6DDE-24A5-466B-BF5D-DB9E34E664DA}" destId="{4B6454F4-5885-46DA-AE5C-50A5DAF1CFA8}" srcOrd="0" destOrd="0" presId="urn:microsoft.com/office/officeart/2005/8/layout/chevron2"/>
    <dgm:cxn modelId="{126490A0-0E06-44A3-9660-DB598DDC7306}" type="presParOf" srcId="{4B6454F4-5885-46DA-AE5C-50A5DAF1CFA8}" destId="{441B3741-7E51-4E4E-97E8-65665C3536C6}" srcOrd="0" destOrd="0" presId="urn:microsoft.com/office/officeart/2005/8/layout/chevron2"/>
    <dgm:cxn modelId="{D631567D-9AFA-4FA8-B617-EA4860FCC832}" type="presParOf" srcId="{4B6454F4-5885-46DA-AE5C-50A5DAF1CFA8}" destId="{D80A8B00-C94E-4A3B-9959-FDE8452DF5B9}" srcOrd="1" destOrd="0" presId="urn:microsoft.com/office/officeart/2005/8/layout/chevron2"/>
    <dgm:cxn modelId="{4CBEC998-7C00-43F8-B58C-B78FBE1791D6}" type="presParOf" srcId="{92BA6DDE-24A5-466B-BF5D-DB9E34E664DA}" destId="{0C0CE615-D07C-4451-8533-5ECC39C8804D}" srcOrd="1" destOrd="0" presId="urn:microsoft.com/office/officeart/2005/8/layout/chevron2"/>
    <dgm:cxn modelId="{A72B3705-6C1D-4A14-A81D-FBF71DF09052}" type="presParOf" srcId="{92BA6DDE-24A5-466B-BF5D-DB9E34E664DA}" destId="{EFACA291-F1DA-407A-9985-177402331682}" srcOrd="2" destOrd="0" presId="urn:microsoft.com/office/officeart/2005/8/layout/chevron2"/>
    <dgm:cxn modelId="{766BDB88-5811-41DE-9AD1-E79175F2CB11}" type="presParOf" srcId="{EFACA291-F1DA-407A-9985-177402331682}" destId="{080C9A99-0E1B-4827-8D6C-62861907BA46}" srcOrd="0" destOrd="0" presId="urn:microsoft.com/office/officeart/2005/8/layout/chevron2"/>
    <dgm:cxn modelId="{65996190-CFBA-4AA5-A27C-AAE373F2E8E3}" type="presParOf" srcId="{EFACA291-F1DA-407A-9985-177402331682}" destId="{60C9DE27-9707-407D-8EBD-3BD867469397}" srcOrd="1" destOrd="0" presId="urn:microsoft.com/office/officeart/2005/8/layout/chevron2"/>
    <dgm:cxn modelId="{6867B050-98F9-4270-8F47-6766126EA6A4}" type="presParOf" srcId="{92BA6DDE-24A5-466B-BF5D-DB9E34E664DA}" destId="{C710FDCB-6733-43B3-A6FF-36FB95A6C9AE}" srcOrd="3" destOrd="0" presId="urn:microsoft.com/office/officeart/2005/8/layout/chevron2"/>
    <dgm:cxn modelId="{745661FB-D12F-4C41-808F-4A2A4A7D62DD}" type="presParOf" srcId="{92BA6DDE-24A5-466B-BF5D-DB9E34E664DA}" destId="{F788E8F1-67C5-406A-99F6-CFF3A2CF25AE}" srcOrd="4" destOrd="0" presId="urn:microsoft.com/office/officeart/2005/8/layout/chevron2"/>
    <dgm:cxn modelId="{37E96AE5-C221-4F75-AAB7-A3C8D13072DD}" type="presParOf" srcId="{F788E8F1-67C5-406A-99F6-CFF3A2CF25AE}" destId="{4EF11130-5E65-4A49-AE98-97801321406B}" srcOrd="0" destOrd="0" presId="urn:microsoft.com/office/officeart/2005/8/layout/chevron2"/>
    <dgm:cxn modelId="{F5A3B6F3-CB5B-4C3E-A998-1E4DEC3A187C}" type="presParOf" srcId="{F788E8F1-67C5-406A-99F6-CFF3A2CF25AE}" destId="{2DD23E71-B113-4E39-908D-ADFFCAE5E2DF}" srcOrd="1" destOrd="0" presId="urn:microsoft.com/office/officeart/2005/8/layout/chevron2"/>
    <dgm:cxn modelId="{B979275F-FC4E-4283-A755-A54181608CDF}" type="presParOf" srcId="{92BA6DDE-24A5-466B-BF5D-DB9E34E664DA}" destId="{E4FEA040-AB03-4DF9-BD85-7D32D718DCB1}" srcOrd="5" destOrd="0" presId="urn:microsoft.com/office/officeart/2005/8/layout/chevron2"/>
    <dgm:cxn modelId="{D018D5E2-2B23-47DA-BA88-6D9C182C4FCA}" type="presParOf" srcId="{92BA6DDE-24A5-466B-BF5D-DB9E34E664DA}" destId="{38BF93EF-FF5F-4A62-B501-E37E42986A53}" srcOrd="6" destOrd="0" presId="urn:microsoft.com/office/officeart/2005/8/layout/chevron2"/>
    <dgm:cxn modelId="{483799DD-1D62-484D-BAA7-303E673DE054}" type="presParOf" srcId="{38BF93EF-FF5F-4A62-B501-E37E42986A53}" destId="{F0F9EB75-3BD9-4022-B6C7-25BE9E2A28EE}" srcOrd="0" destOrd="0" presId="urn:microsoft.com/office/officeart/2005/8/layout/chevron2"/>
    <dgm:cxn modelId="{3F043025-9392-4095-98FA-743124CB147F}" type="presParOf" srcId="{38BF93EF-FF5F-4A62-B501-E37E42986A53}" destId="{31CF5036-26A9-4620-8963-85ED570D3B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773F3-4BCB-4F6D-9194-F8CA4C80A9CF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4C5FFE-3D20-4202-AFBE-43AFA30894AA}">
      <dgm:prSet phldrT="[Текст]" phldr="1"/>
      <dgm:spPr/>
      <dgm:t>
        <a:bodyPr/>
        <a:lstStyle/>
        <a:p>
          <a:endParaRPr lang="ru-RU" dirty="0"/>
        </a:p>
      </dgm:t>
    </dgm:pt>
    <dgm:pt modelId="{312FE2D1-0C9B-40F2-BF47-3DBA7DA48837}" type="parTrans" cxnId="{F20D27FF-C73D-4349-9D81-483A58E4435E}">
      <dgm:prSet/>
      <dgm:spPr/>
      <dgm:t>
        <a:bodyPr/>
        <a:lstStyle/>
        <a:p>
          <a:endParaRPr lang="ru-RU"/>
        </a:p>
      </dgm:t>
    </dgm:pt>
    <dgm:pt modelId="{0CEEB73A-304C-42FD-B3C9-7D9BAC4ABB95}" type="sibTrans" cxnId="{F20D27FF-C73D-4349-9D81-483A58E4435E}">
      <dgm:prSet/>
      <dgm:spPr/>
      <dgm:t>
        <a:bodyPr/>
        <a:lstStyle/>
        <a:p>
          <a:endParaRPr lang="ru-RU"/>
        </a:p>
      </dgm:t>
    </dgm:pt>
    <dgm:pt modelId="{646AF732-63D6-4A0D-8E5E-EA0132D3A594}">
      <dgm:prSet phldrT="[Текст]" custT="1"/>
      <dgm:spPr/>
      <dgm:t>
        <a:bodyPr/>
        <a:lstStyle/>
        <a:p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сын эмира </a:t>
          </a:r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Музаффара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который поднял восстание против Российской империи  </a:t>
          </a:r>
          <a:endParaRPr lang="ru-RU" sz="3200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D68E12-980B-4E9F-AC42-98E032BFD018}" type="parTrans" cxnId="{EAA5FC8F-DC08-4D30-8E96-FB8A414067D4}">
      <dgm:prSet/>
      <dgm:spPr/>
      <dgm:t>
        <a:bodyPr/>
        <a:lstStyle/>
        <a:p>
          <a:endParaRPr lang="ru-RU"/>
        </a:p>
      </dgm:t>
    </dgm:pt>
    <dgm:pt modelId="{3BF35321-444C-489C-B2FC-8D4D9E0A7CF8}" type="sibTrans" cxnId="{EAA5FC8F-DC08-4D30-8E96-FB8A414067D4}">
      <dgm:prSet/>
      <dgm:spPr/>
      <dgm:t>
        <a:bodyPr/>
        <a:lstStyle/>
        <a:p>
          <a:endParaRPr lang="ru-RU"/>
        </a:p>
      </dgm:t>
    </dgm:pt>
    <dgm:pt modelId="{3E486F87-511D-4D8A-A293-7DA544C3217E}">
      <dgm:prSet phldrT="[Текст]" phldr="1"/>
      <dgm:spPr/>
      <dgm:t>
        <a:bodyPr/>
        <a:lstStyle/>
        <a:p>
          <a:endParaRPr lang="ru-RU"/>
        </a:p>
      </dgm:t>
    </dgm:pt>
    <dgm:pt modelId="{922DDE05-8EA7-43A1-8C94-62DD8871657F}" type="parTrans" cxnId="{7D7A603E-5379-45E5-B08A-8B60B7A50A2A}">
      <dgm:prSet/>
      <dgm:spPr/>
      <dgm:t>
        <a:bodyPr/>
        <a:lstStyle/>
        <a:p>
          <a:endParaRPr lang="ru-RU"/>
        </a:p>
      </dgm:t>
    </dgm:pt>
    <dgm:pt modelId="{810CCC47-2FD9-4B0C-95C1-72A0D335986D}" type="sibTrans" cxnId="{7D7A603E-5379-45E5-B08A-8B60B7A50A2A}">
      <dgm:prSet/>
      <dgm:spPr/>
      <dgm:t>
        <a:bodyPr/>
        <a:lstStyle/>
        <a:p>
          <a:endParaRPr lang="ru-RU"/>
        </a:p>
      </dgm:t>
    </dgm:pt>
    <dgm:pt modelId="{9F6301EE-7B24-4F07-B7C5-C27CEE1A7228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утверждает превращение Бухарского эмирата в протекторат России</a:t>
          </a:r>
          <a:endParaRPr lang="ru-RU" sz="5600" dirty="0"/>
        </a:p>
      </dgm:t>
    </dgm:pt>
    <dgm:pt modelId="{F211116C-C63C-488D-BAF4-C44728277E76}" type="parTrans" cxnId="{ADB98F87-85D1-47E2-A713-C6F3406DAEEC}">
      <dgm:prSet/>
      <dgm:spPr/>
      <dgm:t>
        <a:bodyPr/>
        <a:lstStyle/>
        <a:p>
          <a:endParaRPr lang="ru-RU"/>
        </a:p>
      </dgm:t>
    </dgm:pt>
    <dgm:pt modelId="{7D98E42F-6896-49A0-AE5E-0F18B6BF530E}" type="sibTrans" cxnId="{ADB98F87-85D1-47E2-A713-C6F3406DAEEC}">
      <dgm:prSet/>
      <dgm:spPr/>
      <dgm:t>
        <a:bodyPr/>
        <a:lstStyle/>
        <a:p>
          <a:endParaRPr lang="ru-RU"/>
        </a:p>
      </dgm:t>
    </dgm:pt>
    <dgm:pt modelId="{63261B70-02DF-43A5-8653-45D5E0179127}">
      <dgm:prSet phldrT="[Текст]" phldr="1"/>
      <dgm:spPr/>
      <dgm:t>
        <a:bodyPr/>
        <a:lstStyle/>
        <a:p>
          <a:endParaRPr lang="ru-RU"/>
        </a:p>
      </dgm:t>
    </dgm:pt>
    <dgm:pt modelId="{16CC2A6C-DDD0-45BD-ACC6-3B23173DC21B}" type="parTrans" cxnId="{0EE2B9D3-1043-4090-94CE-ADCC2AFFBBDA}">
      <dgm:prSet/>
      <dgm:spPr/>
      <dgm:t>
        <a:bodyPr/>
        <a:lstStyle/>
        <a:p>
          <a:endParaRPr lang="ru-RU"/>
        </a:p>
      </dgm:t>
    </dgm:pt>
    <dgm:pt modelId="{D5A3172B-AEE9-4C1B-935F-D91FF2059349}" type="sibTrans" cxnId="{0EE2B9D3-1043-4090-94CE-ADCC2AFFBBDA}">
      <dgm:prSet/>
      <dgm:spPr/>
      <dgm:t>
        <a:bodyPr/>
        <a:lstStyle/>
        <a:p>
          <a:endParaRPr lang="ru-RU"/>
        </a:p>
      </dgm:t>
    </dgm:pt>
    <dgm:pt modelId="{B9F0507C-C246-4CA6-97C3-76C2DD51FD6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утверждает назначении представителя России в Бухарском эмирате </a:t>
          </a:r>
          <a:endParaRPr lang="ru-RU" sz="3200" b="1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9268F2-FC9F-4FC1-91FA-1DBDDADCDA56}" type="parTrans" cxnId="{9F9E1C31-8FE2-4B6E-BB98-5BF585EFB004}">
      <dgm:prSet/>
      <dgm:spPr/>
      <dgm:t>
        <a:bodyPr/>
        <a:lstStyle/>
        <a:p>
          <a:endParaRPr lang="ru-RU"/>
        </a:p>
      </dgm:t>
    </dgm:pt>
    <dgm:pt modelId="{5CF6CFBB-8ACC-4739-8291-49213CC0ADB2}" type="sibTrans" cxnId="{9F9E1C31-8FE2-4B6E-BB98-5BF585EFB004}">
      <dgm:prSet/>
      <dgm:spPr/>
      <dgm:t>
        <a:bodyPr/>
        <a:lstStyle/>
        <a:p>
          <a:endParaRPr lang="ru-RU"/>
        </a:p>
      </dgm:t>
    </dgm:pt>
    <dgm:pt modelId="{F757A296-54E8-4F8B-8EBE-89FB0470DEB3}">
      <dgm:prSet/>
      <dgm:spPr/>
      <dgm:t>
        <a:bodyPr/>
        <a:lstStyle/>
        <a:p>
          <a:endParaRPr lang="ru-RU"/>
        </a:p>
      </dgm:t>
    </dgm:pt>
    <dgm:pt modelId="{5FEA1077-35FA-4CC4-8785-EB607827BAC5}" type="parTrans" cxnId="{CAA50B18-CEF7-40F6-90BF-29DBE6AE977A}">
      <dgm:prSet/>
      <dgm:spPr/>
      <dgm:t>
        <a:bodyPr/>
        <a:lstStyle/>
        <a:p>
          <a:endParaRPr lang="ru-RU"/>
        </a:p>
      </dgm:t>
    </dgm:pt>
    <dgm:pt modelId="{1C0D005A-BAFD-433D-948F-E0C488A2BE99}" type="sibTrans" cxnId="{CAA50B18-CEF7-40F6-90BF-29DBE6AE977A}">
      <dgm:prSet/>
      <dgm:spPr/>
      <dgm:t>
        <a:bodyPr/>
        <a:lstStyle/>
        <a:p>
          <a:endParaRPr lang="ru-RU"/>
        </a:p>
      </dgm:t>
    </dgm:pt>
    <dgm:pt modelId="{87C6D46E-7EA4-4EC5-8656-E2B8C5EFF539}">
      <dgm:prSet custT="1"/>
      <dgm:spPr/>
      <dgm:t>
        <a:bodyPr/>
        <a:lstStyle/>
        <a:p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хакимы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городов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Китаб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          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Шахрисабз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зачинщики восстания в Самарканде  </a:t>
          </a:r>
          <a:endParaRPr lang="ru-RU" sz="32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0DC543-9B7C-47A4-B246-6F2AEEAEA01E}" type="parTrans" cxnId="{37E17E67-B557-41A6-B054-C3FAB2ED0761}">
      <dgm:prSet/>
      <dgm:spPr/>
      <dgm:t>
        <a:bodyPr/>
        <a:lstStyle/>
        <a:p>
          <a:endParaRPr lang="ru-RU"/>
        </a:p>
      </dgm:t>
    </dgm:pt>
    <dgm:pt modelId="{41BCFE62-D8A6-4868-ACAF-FB46D5C7D4AB}" type="sibTrans" cxnId="{37E17E67-B557-41A6-B054-C3FAB2ED0761}">
      <dgm:prSet/>
      <dgm:spPr/>
      <dgm:t>
        <a:bodyPr/>
        <a:lstStyle/>
        <a:p>
          <a:endParaRPr lang="ru-RU"/>
        </a:p>
      </dgm:t>
    </dgm:pt>
    <dgm:pt modelId="{92BA6DDE-24A5-466B-BF5D-DB9E34E664DA}" type="pres">
      <dgm:prSet presAssocID="{236773F3-4BCB-4F6D-9194-F8CA4C80A9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6454F4-5885-46DA-AE5C-50A5DAF1CFA8}" type="pres">
      <dgm:prSet presAssocID="{C94C5FFE-3D20-4202-AFBE-43AFA30894AA}" presName="composite" presStyleCnt="0"/>
      <dgm:spPr/>
    </dgm:pt>
    <dgm:pt modelId="{441B3741-7E51-4E4E-97E8-65665C3536C6}" type="pres">
      <dgm:prSet presAssocID="{C94C5FFE-3D20-4202-AFBE-43AFA30894A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A8B00-C94E-4A3B-9959-FDE8452DF5B9}" type="pres">
      <dgm:prSet presAssocID="{C94C5FFE-3D20-4202-AFBE-43AFA30894A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CE615-D07C-4451-8533-5ECC39C8804D}" type="pres">
      <dgm:prSet presAssocID="{0CEEB73A-304C-42FD-B3C9-7D9BAC4ABB95}" presName="sp" presStyleCnt="0"/>
      <dgm:spPr/>
    </dgm:pt>
    <dgm:pt modelId="{EFACA291-F1DA-407A-9985-177402331682}" type="pres">
      <dgm:prSet presAssocID="{F757A296-54E8-4F8B-8EBE-89FB0470DEB3}" presName="composite" presStyleCnt="0"/>
      <dgm:spPr/>
    </dgm:pt>
    <dgm:pt modelId="{080C9A99-0E1B-4827-8D6C-62861907BA46}" type="pres">
      <dgm:prSet presAssocID="{F757A296-54E8-4F8B-8EBE-89FB0470DEB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9DE27-9707-407D-8EBD-3BD867469397}" type="pres">
      <dgm:prSet presAssocID="{F757A296-54E8-4F8B-8EBE-89FB0470DEB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0FDCB-6733-43B3-A6FF-36FB95A6C9AE}" type="pres">
      <dgm:prSet presAssocID="{1C0D005A-BAFD-433D-948F-E0C488A2BE99}" presName="sp" presStyleCnt="0"/>
      <dgm:spPr/>
    </dgm:pt>
    <dgm:pt modelId="{F788E8F1-67C5-406A-99F6-CFF3A2CF25AE}" type="pres">
      <dgm:prSet presAssocID="{3E486F87-511D-4D8A-A293-7DA544C3217E}" presName="composite" presStyleCnt="0"/>
      <dgm:spPr/>
    </dgm:pt>
    <dgm:pt modelId="{4EF11130-5E65-4A49-AE98-97801321406B}" type="pres">
      <dgm:prSet presAssocID="{3E486F87-511D-4D8A-A293-7DA544C3217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23E71-B113-4E39-908D-ADFFCAE5E2DF}" type="pres">
      <dgm:prSet presAssocID="{3E486F87-511D-4D8A-A293-7DA544C3217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EA040-AB03-4DF9-BD85-7D32D718DCB1}" type="pres">
      <dgm:prSet presAssocID="{810CCC47-2FD9-4B0C-95C1-72A0D335986D}" presName="sp" presStyleCnt="0"/>
      <dgm:spPr/>
    </dgm:pt>
    <dgm:pt modelId="{38BF93EF-FF5F-4A62-B501-E37E42986A53}" type="pres">
      <dgm:prSet presAssocID="{63261B70-02DF-43A5-8653-45D5E0179127}" presName="composite" presStyleCnt="0"/>
      <dgm:spPr/>
    </dgm:pt>
    <dgm:pt modelId="{F0F9EB75-3BD9-4022-B6C7-25BE9E2A28EE}" type="pres">
      <dgm:prSet presAssocID="{63261B70-02DF-43A5-8653-45D5E017912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F5036-26A9-4620-8963-85ED570D3BDB}" type="pres">
      <dgm:prSet presAssocID="{63261B70-02DF-43A5-8653-45D5E017912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A603E-5379-45E5-B08A-8B60B7A50A2A}" srcId="{236773F3-4BCB-4F6D-9194-F8CA4C80A9CF}" destId="{3E486F87-511D-4D8A-A293-7DA544C3217E}" srcOrd="2" destOrd="0" parTransId="{922DDE05-8EA7-43A1-8C94-62DD8871657F}" sibTransId="{810CCC47-2FD9-4B0C-95C1-72A0D335986D}"/>
    <dgm:cxn modelId="{37E17E67-B557-41A6-B054-C3FAB2ED0761}" srcId="{F757A296-54E8-4F8B-8EBE-89FB0470DEB3}" destId="{87C6D46E-7EA4-4EC5-8656-E2B8C5EFF539}" srcOrd="0" destOrd="0" parTransId="{220DC543-9B7C-47A4-B246-6F2AEEAEA01E}" sibTransId="{41BCFE62-D8A6-4868-ACAF-FB46D5C7D4AB}"/>
    <dgm:cxn modelId="{F20D27FF-C73D-4349-9D81-483A58E4435E}" srcId="{236773F3-4BCB-4F6D-9194-F8CA4C80A9CF}" destId="{C94C5FFE-3D20-4202-AFBE-43AFA30894AA}" srcOrd="0" destOrd="0" parTransId="{312FE2D1-0C9B-40F2-BF47-3DBA7DA48837}" sibTransId="{0CEEB73A-304C-42FD-B3C9-7D9BAC4ABB95}"/>
    <dgm:cxn modelId="{EAA5FC8F-DC08-4D30-8E96-FB8A414067D4}" srcId="{C94C5FFE-3D20-4202-AFBE-43AFA30894AA}" destId="{646AF732-63D6-4A0D-8E5E-EA0132D3A594}" srcOrd="0" destOrd="0" parTransId="{F3D68E12-980B-4E9F-AC42-98E032BFD018}" sibTransId="{3BF35321-444C-489C-B2FC-8D4D9E0A7CF8}"/>
    <dgm:cxn modelId="{ADB98F87-85D1-47E2-A713-C6F3406DAEEC}" srcId="{3E486F87-511D-4D8A-A293-7DA544C3217E}" destId="{9F6301EE-7B24-4F07-B7C5-C27CEE1A7228}" srcOrd="0" destOrd="0" parTransId="{F211116C-C63C-488D-BAF4-C44728277E76}" sibTransId="{7D98E42F-6896-49A0-AE5E-0F18B6BF530E}"/>
    <dgm:cxn modelId="{C4CE827D-5FF0-4EFB-BFED-DC363EBC9076}" type="presOf" srcId="{F757A296-54E8-4F8B-8EBE-89FB0470DEB3}" destId="{080C9A99-0E1B-4827-8D6C-62861907BA46}" srcOrd="0" destOrd="0" presId="urn:microsoft.com/office/officeart/2005/8/layout/chevron2"/>
    <dgm:cxn modelId="{5CDBC08C-FD80-4608-9AF6-A810423AD9AA}" type="presOf" srcId="{3E486F87-511D-4D8A-A293-7DA544C3217E}" destId="{4EF11130-5E65-4A49-AE98-97801321406B}" srcOrd="0" destOrd="0" presId="urn:microsoft.com/office/officeart/2005/8/layout/chevron2"/>
    <dgm:cxn modelId="{38CA9FF6-EA12-4929-AB35-F296AFF9BCBC}" type="presOf" srcId="{87C6D46E-7EA4-4EC5-8656-E2B8C5EFF539}" destId="{60C9DE27-9707-407D-8EBD-3BD867469397}" srcOrd="0" destOrd="0" presId="urn:microsoft.com/office/officeart/2005/8/layout/chevron2"/>
    <dgm:cxn modelId="{6AFA26FF-A3B0-4161-B3C7-89BFC6A8E006}" type="presOf" srcId="{236773F3-4BCB-4F6D-9194-F8CA4C80A9CF}" destId="{92BA6DDE-24A5-466B-BF5D-DB9E34E664DA}" srcOrd="0" destOrd="0" presId="urn:microsoft.com/office/officeart/2005/8/layout/chevron2"/>
    <dgm:cxn modelId="{9E34A5D5-7D8B-4A8C-B54A-D11B7EC24F31}" type="presOf" srcId="{646AF732-63D6-4A0D-8E5E-EA0132D3A594}" destId="{D80A8B00-C94E-4A3B-9959-FDE8452DF5B9}" srcOrd="0" destOrd="0" presId="urn:microsoft.com/office/officeart/2005/8/layout/chevron2"/>
    <dgm:cxn modelId="{0EE2B9D3-1043-4090-94CE-ADCC2AFFBBDA}" srcId="{236773F3-4BCB-4F6D-9194-F8CA4C80A9CF}" destId="{63261B70-02DF-43A5-8653-45D5E0179127}" srcOrd="3" destOrd="0" parTransId="{16CC2A6C-DDD0-45BD-ACC6-3B23173DC21B}" sibTransId="{D5A3172B-AEE9-4C1B-935F-D91FF2059349}"/>
    <dgm:cxn modelId="{736FB60F-4308-4776-B48B-21342B824A56}" type="presOf" srcId="{63261B70-02DF-43A5-8653-45D5E0179127}" destId="{F0F9EB75-3BD9-4022-B6C7-25BE9E2A28EE}" srcOrd="0" destOrd="0" presId="urn:microsoft.com/office/officeart/2005/8/layout/chevron2"/>
    <dgm:cxn modelId="{CAA50B18-CEF7-40F6-90BF-29DBE6AE977A}" srcId="{236773F3-4BCB-4F6D-9194-F8CA4C80A9CF}" destId="{F757A296-54E8-4F8B-8EBE-89FB0470DEB3}" srcOrd="1" destOrd="0" parTransId="{5FEA1077-35FA-4CC4-8785-EB607827BAC5}" sibTransId="{1C0D005A-BAFD-433D-948F-E0C488A2BE99}"/>
    <dgm:cxn modelId="{76BD41E3-1ABD-4759-9913-71DEC3C89F7B}" type="presOf" srcId="{B9F0507C-C246-4CA6-97C3-76C2DD51FD6A}" destId="{31CF5036-26A9-4620-8963-85ED570D3BDB}" srcOrd="0" destOrd="0" presId="urn:microsoft.com/office/officeart/2005/8/layout/chevron2"/>
    <dgm:cxn modelId="{AC26BD5E-EA27-4D7A-8345-0C1B8FFCCA4E}" type="presOf" srcId="{C94C5FFE-3D20-4202-AFBE-43AFA30894AA}" destId="{441B3741-7E51-4E4E-97E8-65665C3536C6}" srcOrd="0" destOrd="0" presId="urn:microsoft.com/office/officeart/2005/8/layout/chevron2"/>
    <dgm:cxn modelId="{9F9E1C31-8FE2-4B6E-BB98-5BF585EFB004}" srcId="{63261B70-02DF-43A5-8653-45D5E0179127}" destId="{B9F0507C-C246-4CA6-97C3-76C2DD51FD6A}" srcOrd="0" destOrd="0" parTransId="{329268F2-FC9F-4FC1-91FA-1DBDDADCDA56}" sibTransId="{5CF6CFBB-8ACC-4739-8291-49213CC0ADB2}"/>
    <dgm:cxn modelId="{911C6832-28CE-42CE-82D0-18B48D232B7D}" type="presOf" srcId="{9F6301EE-7B24-4F07-B7C5-C27CEE1A7228}" destId="{2DD23E71-B113-4E39-908D-ADFFCAE5E2DF}" srcOrd="0" destOrd="0" presId="urn:microsoft.com/office/officeart/2005/8/layout/chevron2"/>
    <dgm:cxn modelId="{80C21D0B-4A93-4900-BE6B-C4E2B3628C3A}" type="presParOf" srcId="{92BA6DDE-24A5-466B-BF5D-DB9E34E664DA}" destId="{4B6454F4-5885-46DA-AE5C-50A5DAF1CFA8}" srcOrd="0" destOrd="0" presId="urn:microsoft.com/office/officeart/2005/8/layout/chevron2"/>
    <dgm:cxn modelId="{126490A0-0E06-44A3-9660-DB598DDC7306}" type="presParOf" srcId="{4B6454F4-5885-46DA-AE5C-50A5DAF1CFA8}" destId="{441B3741-7E51-4E4E-97E8-65665C3536C6}" srcOrd="0" destOrd="0" presId="urn:microsoft.com/office/officeart/2005/8/layout/chevron2"/>
    <dgm:cxn modelId="{D631567D-9AFA-4FA8-B617-EA4860FCC832}" type="presParOf" srcId="{4B6454F4-5885-46DA-AE5C-50A5DAF1CFA8}" destId="{D80A8B00-C94E-4A3B-9959-FDE8452DF5B9}" srcOrd="1" destOrd="0" presId="urn:microsoft.com/office/officeart/2005/8/layout/chevron2"/>
    <dgm:cxn modelId="{4CBEC998-7C00-43F8-B58C-B78FBE1791D6}" type="presParOf" srcId="{92BA6DDE-24A5-466B-BF5D-DB9E34E664DA}" destId="{0C0CE615-D07C-4451-8533-5ECC39C8804D}" srcOrd="1" destOrd="0" presId="urn:microsoft.com/office/officeart/2005/8/layout/chevron2"/>
    <dgm:cxn modelId="{A72B3705-6C1D-4A14-A81D-FBF71DF09052}" type="presParOf" srcId="{92BA6DDE-24A5-466B-BF5D-DB9E34E664DA}" destId="{EFACA291-F1DA-407A-9985-177402331682}" srcOrd="2" destOrd="0" presId="urn:microsoft.com/office/officeart/2005/8/layout/chevron2"/>
    <dgm:cxn modelId="{766BDB88-5811-41DE-9AD1-E79175F2CB11}" type="presParOf" srcId="{EFACA291-F1DA-407A-9985-177402331682}" destId="{080C9A99-0E1B-4827-8D6C-62861907BA46}" srcOrd="0" destOrd="0" presId="urn:microsoft.com/office/officeart/2005/8/layout/chevron2"/>
    <dgm:cxn modelId="{65996190-CFBA-4AA5-A27C-AAE373F2E8E3}" type="presParOf" srcId="{EFACA291-F1DA-407A-9985-177402331682}" destId="{60C9DE27-9707-407D-8EBD-3BD867469397}" srcOrd="1" destOrd="0" presId="urn:microsoft.com/office/officeart/2005/8/layout/chevron2"/>
    <dgm:cxn modelId="{6867B050-98F9-4270-8F47-6766126EA6A4}" type="presParOf" srcId="{92BA6DDE-24A5-466B-BF5D-DB9E34E664DA}" destId="{C710FDCB-6733-43B3-A6FF-36FB95A6C9AE}" srcOrd="3" destOrd="0" presId="urn:microsoft.com/office/officeart/2005/8/layout/chevron2"/>
    <dgm:cxn modelId="{745661FB-D12F-4C41-808F-4A2A4A7D62DD}" type="presParOf" srcId="{92BA6DDE-24A5-466B-BF5D-DB9E34E664DA}" destId="{F788E8F1-67C5-406A-99F6-CFF3A2CF25AE}" srcOrd="4" destOrd="0" presId="urn:microsoft.com/office/officeart/2005/8/layout/chevron2"/>
    <dgm:cxn modelId="{37E96AE5-C221-4F75-AAB7-A3C8D13072DD}" type="presParOf" srcId="{F788E8F1-67C5-406A-99F6-CFF3A2CF25AE}" destId="{4EF11130-5E65-4A49-AE98-97801321406B}" srcOrd="0" destOrd="0" presId="urn:microsoft.com/office/officeart/2005/8/layout/chevron2"/>
    <dgm:cxn modelId="{F5A3B6F3-CB5B-4C3E-A998-1E4DEC3A187C}" type="presParOf" srcId="{F788E8F1-67C5-406A-99F6-CFF3A2CF25AE}" destId="{2DD23E71-B113-4E39-908D-ADFFCAE5E2DF}" srcOrd="1" destOrd="0" presId="urn:microsoft.com/office/officeart/2005/8/layout/chevron2"/>
    <dgm:cxn modelId="{B979275F-FC4E-4283-A755-A54181608CDF}" type="presParOf" srcId="{92BA6DDE-24A5-466B-BF5D-DB9E34E664DA}" destId="{E4FEA040-AB03-4DF9-BD85-7D32D718DCB1}" srcOrd="5" destOrd="0" presId="urn:microsoft.com/office/officeart/2005/8/layout/chevron2"/>
    <dgm:cxn modelId="{D018D5E2-2B23-47DA-BA88-6D9C182C4FCA}" type="presParOf" srcId="{92BA6DDE-24A5-466B-BF5D-DB9E34E664DA}" destId="{38BF93EF-FF5F-4A62-B501-E37E42986A53}" srcOrd="6" destOrd="0" presId="urn:microsoft.com/office/officeart/2005/8/layout/chevron2"/>
    <dgm:cxn modelId="{483799DD-1D62-484D-BAA7-303E673DE054}" type="presParOf" srcId="{38BF93EF-FF5F-4A62-B501-E37E42986A53}" destId="{F0F9EB75-3BD9-4022-B6C7-25BE9E2A28EE}" srcOrd="0" destOrd="0" presId="urn:microsoft.com/office/officeart/2005/8/layout/chevron2"/>
    <dgm:cxn modelId="{3F043025-9392-4095-98FA-743124CB147F}" type="presParOf" srcId="{38BF93EF-FF5F-4A62-B501-E37E42986A53}" destId="{31CF5036-26A9-4620-8963-85ED570D3B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№10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Ответить на вопросы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Переписать новые термины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21678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60798"/>
          <a:ext cx="10123009" cy="1121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8900" y="115558"/>
        <a:ext cx="10013489" cy="1012240"/>
      </dsp:txXfrm>
    </dsp:sp>
    <dsp:sp modelId="{14F0545D-A0B2-4548-B64C-6B605C7D449E}">
      <dsp:nvSpPr>
        <dsp:cNvPr id="0" name=""/>
        <dsp:cNvSpPr/>
      </dsp:nvSpPr>
      <dsp:spPr>
        <a:xfrm>
          <a:off x="0" y="2559143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84478"/>
          <a:ext cx="10232201" cy="1335545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336" y="1849674"/>
        <a:ext cx="10101809" cy="1205153"/>
      </dsp:txXfrm>
    </dsp:sp>
    <dsp:sp modelId="{88755AD0-CBFE-4F61-B5FC-401477CAB302}">
      <dsp:nvSpPr>
        <dsp:cNvPr id="0" name=""/>
        <dsp:cNvSpPr/>
      </dsp:nvSpPr>
      <dsp:spPr>
        <a:xfrm>
          <a:off x="0" y="4282823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819211"/>
          <a:ext cx="10232201" cy="112176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9695" y="3873971"/>
        <a:ext cx="10122681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B3741-7E51-4E4E-97E8-65665C3536C6}">
      <dsp:nvSpPr>
        <dsp:cNvPr id="0" name=""/>
        <dsp:cNvSpPr/>
      </dsp:nvSpPr>
      <dsp:spPr>
        <a:xfrm rot="5400000">
          <a:off x="-219257" y="221911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5400000">
        <a:off x="2" y="514254"/>
        <a:ext cx="1023201" cy="438516"/>
      </dsp:txXfrm>
    </dsp:sp>
    <dsp:sp modelId="{D80A8B00-C94E-4A3B-9959-FDE8452DF5B9}">
      <dsp:nvSpPr>
        <dsp:cNvPr id="0" name=""/>
        <dsp:cNvSpPr/>
      </dsp:nvSpPr>
      <dsp:spPr>
        <a:xfrm rot="5400000">
          <a:off x="5770497" y="-4744642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 эмира который поднял восстание против Российской империи 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49034"/>
        <a:ext cx="10398327" cy="857354"/>
      </dsp:txXfrm>
    </dsp:sp>
    <dsp:sp modelId="{080C9A99-0E1B-4827-8D6C-62861907BA46}">
      <dsp:nvSpPr>
        <dsp:cNvPr id="0" name=""/>
        <dsp:cNvSpPr/>
      </dsp:nvSpPr>
      <dsp:spPr>
        <a:xfrm rot="5400000">
          <a:off x="-219257" y="1539125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1831468"/>
        <a:ext cx="1023201" cy="438516"/>
      </dsp:txXfrm>
    </dsp:sp>
    <dsp:sp modelId="{60C9DE27-9707-407D-8EBD-3BD867469397}">
      <dsp:nvSpPr>
        <dsp:cNvPr id="0" name=""/>
        <dsp:cNvSpPr/>
      </dsp:nvSpPr>
      <dsp:spPr>
        <a:xfrm rot="5400000">
          <a:off x="5770497" y="-3427428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 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городов и и зачинщики восстания в Самарканде 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1366248"/>
        <a:ext cx="10398327" cy="857354"/>
      </dsp:txXfrm>
    </dsp:sp>
    <dsp:sp modelId="{4EF11130-5E65-4A49-AE98-97801321406B}">
      <dsp:nvSpPr>
        <dsp:cNvPr id="0" name=""/>
        <dsp:cNvSpPr/>
      </dsp:nvSpPr>
      <dsp:spPr>
        <a:xfrm rot="5400000">
          <a:off x="-219257" y="2856339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3148682"/>
        <a:ext cx="1023201" cy="438516"/>
      </dsp:txXfrm>
    </dsp:sp>
    <dsp:sp modelId="{2DD23E71-B113-4E39-908D-ADFFCAE5E2DF}">
      <dsp:nvSpPr>
        <dsp:cNvPr id="0" name=""/>
        <dsp:cNvSpPr/>
      </dsp:nvSpPr>
      <dsp:spPr>
        <a:xfrm rot="5400000">
          <a:off x="5770497" y="-2110213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утверждает превращение Бухарского эмирата в протекторат России</a:t>
          </a:r>
          <a:endParaRPr lang="ru-RU" sz="5600" kern="1200" dirty="0">
            <a:solidFill>
              <a:schemeClr val="bg1"/>
            </a:solidFill>
            <a:effectLst/>
          </a:endParaRPr>
        </a:p>
      </dsp:txBody>
      <dsp:txXfrm rot="-5400000">
        <a:off x="1023202" y="2683463"/>
        <a:ext cx="10398327" cy="857354"/>
      </dsp:txXfrm>
    </dsp:sp>
    <dsp:sp modelId="{F0F9EB75-3BD9-4022-B6C7-25BE9E2A28EE}">
      <dsp:nvSpPr>
        <dsp:cNvPr id="0" name=""/>
        <dsp:cNvSpPr/>
      </dsp:nvSpPr>
      <dsp:spPr>
        <a:xfrm rot="5400000">
          <a:off x="-219257" y="4173553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4465896"/>
        <a:ext cx="1023201" cy="438516"/>
      </dsp:txXfrm>
    </dsp:sp>
    <dsp:sp modelId="{31CF5036-26A9-4620-8963-85ED570D3BDB}">
      <dsp:nvSpPr>
        <dsp:cNvPr id="0" name=""/>
        <dsp:cNvSpPr/>
      </dsp:nvSpPr>
      <dsp:spPr>
        <a:xfrm rot="5400000">
          <a:off x="5770497" y="-792999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утверждает назначении представителя России в Бухарском эмирате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4000677"/>
        <a:ext cx="10398327" cy="8573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B3741-7E51-4E4E-97E8-65665C3536C6}">
      <dsp:nvSpPr>
        <dsp:cNvPr id="0" name=""/>
        <dsp:cNvSpPr/>
      </dsp:nvSpPr>
      <dsp:spPr>
        <a:xfrm rot="5400000">
          <a:off x="-219257" y="221911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5400000">
        <a:off x="2" y="514254"/>
        <a:ext cx="1023201" cy="438516"/>
      </dsp:txXfrm>
    </dsp:sp>
    <dsp:sp modelId="{D80A8B00-C94E-4A3B-9959-FDE8452DF5B9}">
      <dsp:nvSpPr>
        <dsp:cNvPr id="0" name=""/>
        <dsp:cNvSpPr/>
      </dsp:nvSpPr>
      <dsp:spPr>
        <a:xfrm rot="5400000">
          <a:off x="5770497" y="-4744642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сын эмира </a:t>
          </a: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Музаффара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который поднял восстание против Российской империи  </a:t>
          </a:r>
          <a:endParaRPr lang="ru-RU" sz="32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49034"/>
        <a:ext cx="10398327" cy="857354"/>
      </dsp:txXfrm>
    </dsp:sp>
    <dsp:sp modelId="{080C9A99-0E1B-4827-8D6C-62861907BA46}">
      <dsp:nvSpPr>
        <dsp:cNvPr id="0" name=""/>
        <dsp:cNvSpPr/>
      </dsp:nvSpPr>
      <dsp:spPr>
        <a:xfrm rot="5400000">
          <a:off x="-219257" y="1539125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1831468"/>
        <a:ext cx="1023201" cy="438516"/>
      </dsp:txXfrm>
    </dsp:sp>
    <dsp:sp modelId="{60C9DE27-9707-407D-8EBD-3BD867469397}">
      <dsp:nvSpPr>
        <dsp:cNvPr id="0" name=""/>
        <dsp:cNvSpPr/>
      </dsp:nvSpPr>
      <dsp:spPr>
        <a:xfrm rot="5400000">
          <a:off x="5770497" y="-3427428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хакимы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городов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Китаб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          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Шахрисабз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зачинщики восстания в Самарканде  </a:t>
          </a:r>
          <a:endParaRPr lang="ru-RU" sz="32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1366248"/>
        <a:ext cx="10398327" cy="857354"/>
      </dsp:txXfrm>
    </dsp:sp>
    <dsp:sp modelId="{4EF11130-5E65-4A49-AE98-97801321406B}">
      <dsp:nvSpPr>
        <dsp:cNvPr id="0" name=""/>
        <dsp:cNvSpPr/>
      </dsp:nvSpPr>
      <dsp:spPr>
        <a:xfrm rot="5400000">
          <a:off x="-219257" y="2856339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3148682"/>
        <a:ext cx="1023201" cy="438516"/>
      </dsp:txXfrm>
    </dsp:sp>
    <dsp:sp modelId="{2DD23E71-B113-4E39-908D-ADFFCAE5E2DF}">
      <dsp:nvSpPr>
        <dsp:cNvPr id="0" name=""/>
        <dsp:cNvSpPr/>
      </dsp:nvSpPr>
      <dsp:spPr>
        <a:xfrm rot="5400000">
          <a:off x="5770497" y="-2110213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утверждает превращение Бухарского эмирата в протекторат России</a:t>
          </a:r>
          <a:endParaRPr lang="ru-RU" sz="5600" kern="1200" dirty="0"/>
        </a:p>
      </dsp:txBody>
      <dsp:txXfrm rot="-5400000">
        <a:off x="1023202" y="2683463"/>
        <a:ext cx="10398327" cy="857354"/>
      </dsp:txXfrm>
    </dsp:sp>
    <dsp:sp modelId="{F0F9EB75-3BD9-4022-B6C7-25BE9E2A28EE}">
      <dsp:nvSpPr>
        <dsp:cNvPr id="0" name=""/>
        <dsp:cNvSpPr/>
      </dsp:nvSpPr>
      <dsp:spPr>
        <a:xfrm rot="5400000">
          <a:off x="-219257" y="4173553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4465896"/>
        <a:ext cx="1023201" cy="438516"/>
      </dsp:txXfrm>
    </dsp:sp>
    <dsp:sp modelId="{31CF5036-26A9-4620-8963-85ED570D3BDB}">
      <dsp:nvSpPr>
        <dsp:cNvPr id="0" name=""/>
        <dsp:cNvSpPr/>
      </dsp:nvSpPr>
      <dsp:spPr>
        <a:xfrm rot="5400000">
          <a:off x="5770497" y="-792999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утверждает назначении представителя России в Бухарском эмирате </a:t>
          </a:r>
          <a:endParaRPr lang="ru-RU" sz="3200" b="1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4000677"/>
        <a:ext cx="10398327" cy="8573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№10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Ответить на вопросы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Переписать новые термины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39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12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8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8" r:id="rId12"/>
    <p:sldLayoutId id="2147483789" r:id="rId13"/>
    <p:sldLayoutId id="214748379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4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hdphoto" Target="../media/hdphoto4.wdp"/><Relationship Id="rId7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26" t="3085" r="7596" b="15522"/>
          <a:stretch/>
        </p:blipFill>
        <p:spPr>
          <a:xfrm>
            <a:off x="665513" y="1135075"/>
            <a:ext cx="4877148" cy="54594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obliqueTop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TextBox 13"/>
          <p:cNvSpPr txBox="1"/>
          <p:nvPr/>
        </p:nvSpPr>
        <p:spPr>
          <a:xfrm>
            <a:off x="766292" y="6211668"/>
            <a:ext cx="4675589" cy="461665"/>
          </a:xfrm>
          <a:prstGeom prst="rect">
            <a:avLst/>
          </a:prstGeom>
          <a:solidFill>
            <a:srgbClr val="F5F888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Генерал Дмитрий Романовский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6600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rcRect l="22029" t="11333" r="46923" b="23928"/>
          <a:stretch/>
        </p:blipFill>
        <p:spPr>
          <a:xfrm flipH="1">
            <a:off x="6573542" y="1002277"/>
            <a:ext cx="5116220" cy="55922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slop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7073432" y="5473004"/>
            <a:ext cx="4116439" cy="1200329"/>
          </a:xfrm>
          <a:prstGeom prst="rect">
            <a:avLst/>
          </a:prstGeom>
          <a:solidFill>
            <a:srgbClr val="F5F888">
              <a:alpha val="69020"/>
            </a:srgb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Генерал-губернатор Оренбурга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Николай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Андреевич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Крыжановский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39365" y="1462117"/>
            <a:ext cx="4970639" cy="2155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defRPr/>
            </a:pPr>
            <a:r>
              <a:rPr lang="ru-RU" sz="381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Ход восстания</a:t>
            </a:r>
            <a:r>
              <a:rPr lang="en-US" sz="381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uz-Cyrl-UZ" sz="3810" b="1" kern="0" cap="all" spc="-99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defRPr/>
            </a:pP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Борьбу за освобождение Самарканда возглавили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хоким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</a:t>
            </a:r>
            <a:r>
              <a:rPr lang="ru-RU" sz="24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Китаб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Бабабек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хоким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Шахрисабза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4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Джурабек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716" y="1369760"/>
            <a:ext cx="4446780" cy="1318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200" b="1" kern="0" spc="-7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</a:t>
            </a:r>
            <a:r>
              <a:rPr lang="ru-RU" sz="2200" b="1" kern="0" spc="-7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июня 1868 года </a:t>
            </a:r>
            <a:endParaRPr lang="en-US" sz="2200" b="1" kern="0" spc="-70" dirty="0" smtClean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атакуют городскую крепость, где дислоцировался военный гарнизон царских войск</a:t>
            </a:r>
            <a:r>
              <a:rPr lang="ru-RU" sz="1399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1399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7715" y="2739647"/>
            <a:ext cx="4351246" cy="101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200" b="1" kern="0" spc="-7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июня </a:t>
            </a:r>
            <a:r>
              <a:rPr lang="ru-RU" sz="2200" b="1" kern="0" spc="-7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1868 года</a:t>
            </a:r>
            <a:endParaRPr lang="en-US" sz="2200" b="1" kern="0" spc="-70" dirty="0" smtClean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/>
              </a:rPr>
              <a:t>п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/>
              </a:rPr>
              <a:t>рибывает подмога осаждённым солдатам от Кауфмана.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716" y="4997666"/>
            <a:ext cx="4446780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200" b="1" kern="0" spc="-7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 июня 1868 года</a:t>
            </a:r>
            <a:endParaRPr lang="en-US" sz="2200" b="1" kern="0" spc="-70" dirty="0" smtClean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прибыли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помощь военные силы Кауфмана, после чего народные ополченцы были вынуждены покинуть Самарканд и отступить в горы. 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716" y="3916424"/>
            <a:ext cx="4446780" cy="101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200" b="1" kern="0" spc="-7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4 по 7 </a:t>
            </a:r>
            <a:r>
              <a:rPr lang="ru-RU" sz="2200" b="1" kern="0" spc="-7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июня 1868 года</a:t>
            </a:r>
            <a:endParaRPr lang="en-US" sz="2200" b="1" kern="0" spc="-70" dirty="0" smtClean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шли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жестокие бои за крепость с большими потерями с </a:t>
            </a:r>
            <a:r>
              <a:rPr lang="ru-RU" ker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обеих </a:t>
            </a:r>
            <a:r>
              <a:rPr lang="ru-RU" kern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сторон.</a:t>
            </a:r>
            <a:r>
              <a:rPr lang="en-US" kern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/>
              </a:rPr>
              <a:t> 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80002" y="1583222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19999" y="1446126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19999" y="2732088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19999" y="3881570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19999" y="5031053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702995" y="194825"/>
            <a:ext cx="11489005" cy="8287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Борьба за освобождение Самарканда  </a:t>
            </a:r>
            <a:endParaRPr kumimoji="0" lang="ru-RU" sz="3810" b="1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780"/>
          <a:stretch/>
        </p:blipFill>
        <p:spPr>
          <a:xfrm>
            <a:off x="405212" y="3774971"/>
            <a:ext cx="2540731" cy="2738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27" name="Picture 133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r="50908"/>
          <a:stretch/>
        </p:blipFill>
        <p:spPr bwMode="auto">
          <a:xfrm>
            <a:off x="3304235" y="3774971"/>
            <a:ext cx="2331584" cy="27382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3303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Превращение Бухарского эмирата 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протекторат России</a:t>
            </a:r>
          </a:p>
        </p:txBody>
      </p:sp>
      <p:sp>
        <p:nvSpPr>
          <p:cNvPr id="8" name="Содержимое 4"/>
          <p:cNvSpPr>
            <a:spLocks noGrp="1"/>
          </p:cNvSpPr>
          <p:nvPr>
            <p:ph sz="half" idx="1"/>
          </p:nvPr>
        </p:nvSpPr>
        <p:spPr>
          <a:xfrm>
            <a:off x="7629525" y="1214127"/>
            <a:ext cx="4209641" cy="543114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2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Зирабулакского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сражения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 вынужден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принять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условия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Кауфмана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о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новых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границах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Туркестанского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генерал-губернаторства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Зирабулакским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сражением завершился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второй этап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экспансии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36" t="13254" r="12067" b="8149"/>
          <a:stretch/>
        </p:blipFill>
        <p:spPr>
          <a:xfrm>
            <a:off x="350162" y="1214127"/>
            <a:ext cx="7165063" cy="5431148"/>
          </a:xfrm>
        </p:spPr>
      </p:pic>
    </p:spTree>
    <p:extLst>
      <p:ext uri="{BB962C8B-B14F-4D97-AF65-F5344CB8AC3E}">
        <p14:creationId xmlns:p14="http://schemas.microsoft.com/office/powerpoint/2010/main" val="37763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8623" y="228498"/>
            <a:ext cx="11147534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/>
              <a:t>Условия договора от 28 июня 1868 года</a:t>
            </a:r>
            <a:endParaRPr sz="4333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Этот кабальный договор с его унизительными условиями приговаривал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эмират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потере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 и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устанавливал протекторат над Бухарским эмиратом 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571039" y="4865471"/>
            <a:ext cx="8343455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Русским купцам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разрешалось учреждать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торговые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агентства с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низкой пошлиной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(не более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2,5%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общей стоимости товаров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183122" y="3914142"/>
            <a:ext cx="6731373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своём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правлении,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эмиру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предписывалось руководство-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ваться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указаниями генерал-губернатора Туркестана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93287" y="2052427"/>
            <a:ext cx="3521208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Выплата контрибуции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в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размере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500 тысяч рублей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1590" y="1245275"/>
            <a:ext cx="6219501" cy="1585106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sz="3387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условиям договора</a:t>
            </a:r>
          </a:p>
          <a:p>
            <a:pPr defTabSz="1218939">
              <a:lnSpc>
                <a:spcPct val="89000"/>
              </a:lnSpc>
            </a:pPr>
            <a:r>
              <a:rPr lang="ru-RU" sz="1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Бухарский эмират превращался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протекторат Российской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империи. 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нём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эмир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признавал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себя виновным в развязывании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041" y="2670738"/>
            <a:ext cx="5055973" cy="173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знак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вечной дружбы обязывался выплатить контрибуцию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размере 500 тысяч рублей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военные издержки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российских </a:t>
            </a: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753283" y="2962815"/>
            <a:ext cx="5161212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завоёванные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земли –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Ташкента до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Самарканда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перешли Российской империи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Ополченцы в Бухарском эмирате  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513696" y="1214652"/>
            <a:ext cx="6325470" cy="557433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Отряды народного ополчения под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предводительством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старшего сына эмира </a:t>
            </a:r>
            <a:r>
              <a:rPr lang="ru-RU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ru-RU" sz="2600" b="1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Абдумалика-тюры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Джурабека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Бабабека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про-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должили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борьбу за освобождение Самарканда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Они объявили 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смещении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 </a:t>
            </a:r>
            <a:r>
              <a:rPr lang="ru-RU" sz="2600" b="1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назначении </a:t>
            </a:r>
            <a:r>
              <a:rPr lang="ru-RU" sz="2600" b="1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эмиром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Абдумалика-тюры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Заняли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Шахри-сабз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затем Карши и Карману. 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предупреждения и подавления очагов сопротивления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на-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правляет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туда войска под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командо-ванием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Абрамова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57" t="5295" r="2666"/>
          <a:stretch/>
        </p:blipFill>
        <p:spPr>
          <a:xfrm>
            <a:off x="371475" y="1214652"/>
            <a:ext cx="5042005" cy="55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Судьба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Абдумалика-тюры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186149" y="1214652"/>
            <a:ext cx="6653018" cy="557433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Армия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 посте-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пенно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вытесняют ополченцев с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заня-тых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территорий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Абдумалик-тюра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отступает к </a:t>
            </a:r>
            <a:r>
              <a:rPr lang="ru-RU" sz="2600" b="1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Хивин-скому</a:t>
            </a:r>
            <a:r>
              <a:rPr lang="ru-RU" sz="2600" b="1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ханству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откуда затем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пере-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бирается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Афганистан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Эмир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Афга-нистана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отказал ему в помощи,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так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в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предстоящей  борьбе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  </a:t>
            </a:r>
            <a:r>
              <a:rPr lang="ru-RU" sz="2600" b="1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Англией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  рассчитывал на  помощь 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Лишённый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всякой поддержки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Абдумалик-тюра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уезжает в </a:t>
            </a:r>
            <a:r>
              <a:rPr lang="ru-RU" sz="2600" b="1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Пешавар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(Пакистан), где умирает </a:t>
            </a:r>
            <a:r>
              <a:rPr lang="ru-RU" sz="2600" b="1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1909 году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0" y="1214652"/>
            <a:ext cx="4712202" cy="55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40" r="11261" b="4287"/>
          <a:stretch/>
        </p:blipFill>
        <p:spPr>
          <a:xfrm>
            <a:off x="54590" y="58126"/>
            <a:ext cx="7920000" cy="6735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140889" y="34692"/>
            <a:ext cx="3944202" cy="563231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Земли - от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Ташкента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Самарканда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куда входили 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Пенджикент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Джизак,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              и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Каттакурган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согласно договору,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отходили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империи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этих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 образован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Зарафшан-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ский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округ в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составе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Самаркандского и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такурганского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отделов под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управлением гене-рала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Абрамова.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665" b="12659"/>
          <a:stretch/>
        </p:blipFill>
        <p:spPr>
          <a:xfrm>
            <a:off x="8127241" y="5976597"/>
            <a:ext cx="3964676" cy="83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2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433" y="254114"/>
            <a:ext cx="11376724" cy="650788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000" dirty="0" smtClean="0"/>
              <a:t>Условия договора от 10 октября 1873 года</a:t>
            </a:r>
            <a:endParaRPr sz="4000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   стал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фактически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марионеткой 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руках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царского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которое </a:t>
            </a:r>
            <a:endParaRPr lang="ru-RU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использовало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его в своих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целях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257551" y="4865471"/>
            <a:ext cx="8656944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равительство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предпочло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включать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Бухару полностью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состав империи, а руководить ею непосредственно через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 и его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подчинённых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4885899" y="3914142"/>
            <a:ext cx="7028597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Правительство Бухары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имеет права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принимать кого бы то ни было, кроме как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согласия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93287" y="1780969"/>
            <a:ext cx="3521208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Первым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представителем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царской России в Бухаре был назначен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Лессар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203453" y="1189182"/>
            <a:ext cx="6219501" cy="3310835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87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 году с Бухарским эмиратом был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под-писан новый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договор, согласно которому царское правительство наделялось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своего представителя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протекторате Бухары.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условиям, без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представителя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эмират </a:t>
            </a:r>
            <a:endParaRPr lang="ru-RU" sz="2000" b="1" dirty="0" smtClean="0">
              <a:solidFill>
                <a:srgbClr val="00759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мог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решать внутренние или 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внешнеполитические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59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91861" y="2761516"/>
            <a:ext cx="5161212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каждое утро 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кушбеги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получал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дста-вителя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необходимые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указания,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которые доносились до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6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Установление границ 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0162" y="1214652"/>
            <a:ext cx="11489005" cy="3057097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1869–1870 гг. Министерство иностранных дел Российской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начинает переговоры с Англией о проведении пограничной линии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между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Афганистаном и новыми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владениями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царского правительства в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Средней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Азии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переговоров была достигнута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договорённость                              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прохождении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границы в районе Пянджа по реке Амударья.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А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граница между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Бухарским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эмиратом и Ираном была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обозначена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секретном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договоре.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" t="11322" r="7080" b="18640"/>
          <a:stretch/>
        </p:blipFill>
        <p:spPr>
          <a:xfrm>
            <a:off x="5411957" y="4271749"/>
            <a:ext cx="6427210" cy="25862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62" y="3916907"/>
            <a:ext cx="5377219" cy="29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1" y="934235"/>
            <a:ext cx="5670766" cy="567128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1868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поражение Бухарского эмирата и превращение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протекторат России.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Зарафшанский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оазис был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присоединён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Туркестанскому генерал-губернаторству,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включён-ному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состав России.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Борьба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 под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руко-водством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Абдумалика-тюры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Джурабека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Бабабека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год – заключён новый договор 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назначении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пред-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ставителя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протекторате Бухары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1" t="4328" r="7071" b="4448"/>
          <a:stretch/>
        </p:blipFill>
        <p:spPr>
          <a:xfrm flipH="1">
            <a:off x="5870257" y="934234"/>
            <a:ext cx="6245308" cy="56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0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37821432"/>
              </p:ext>
            </p:extLst>
          </p:nvPr>
        </p:nvGraphicFramePr>
        <p:xfrm>
          <a:off x="391994" y="1101803"/>
          <a:ext cx="114679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72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8358" y="2976581"/>
            <a:ext cx="6595018" cy="26673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4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Установление протектората Российской империи над Бухарским эмиратом</a:t>
            </a:r>
            <a:endParaRPr lang="ru-RU" sz="54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0322" y="2935637"/>
            <a:ext cx="727405" cy="2550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15959"/>
          <a:stretch>
            <a:fillRect/>
          </a:stretch>
        </p:blipFill>
        <p:spPr>
          <a:xfrm>
            <a:off x="7803376" y="2403894"/>
            <a:ext cx="4130844" cy="4228917"/>
          </a:xfrm>
        </p:spPr>
      </p:pic>
    </p:spTree>
    <p:extLst>
      <p:ext uri="{BB962C8B-B14F-4D97-AF65-F5344CB8AC3E}">
        <p14:creationId xmlns:p14="http://schemas.microsoft.com/office/powerpoint/2010/main" val="2736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16677185"/>
              </p:ext>
            </p:extLst>
          </p:nvPr>
        </p:nvGraphicFramePr>
        <p:xfrm>
          <a:off x="391994" y="1101803"/>
          <a:ext cx="114679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16849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/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4119" y="1783198"/>
            <a:ext cx="10645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Бои за Самарканд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4525" y="3235418"/>
            <a:ext cx="876906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Превращение Бухарского эмирата </a:t>
            </a:r>
          </a:p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протекторат России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0877" y="5540991"/>
            <a:ext cx="48654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1873 года 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2"/>
            <a:ext cx="11489005" cy="846160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завоевания Бухарского эмирата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43948" y="1106129"/>
            <a:ext cx="6795220" cy="553064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Завоевание Средней Азии генерал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Константин Петрович фон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решил ­продолжить захватом Бухарского эмирата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фон Кауфман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мог начать захват Бухарского эмирата без веских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 причин, ему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необходим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предлог для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военных действий.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Тщательно изучив границы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эмирата, фон Кауфман предложил эмиру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утвердить новый проект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476" y="1241946"/>
            <a:ext cx="3962466" cy="5616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3"/>
          <a:stretch/>
        </p:blipFill>
        <p:spPr>
          <a:xfrm rot="20280514">
            <a:off x="1860408" y="864904"/>
            <a:ext cx="982980" cy="8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evron 6">
            <a:extLst>
              <a:ext uri="{FF2B5EF4-FFF2-40B4-BE49-F238E27FC236}">
                <a16:creationId xmlns:a16="http://schemas.microsoft.com/office/drawing/2014/main" xmlns="" id="{C026F956-4E78-411E-9175-AA34192BD57B}"/>
              </a:ext>
            </a:extLst>
          </p:cNvPr>
          <p:cNvSpPr/>
          <p:nvPr/>
        </p:nvSpPr>
        <p:spPr>
          <a:xfrm>
            <a:off x="8441665" y="1725404"/>
            <a:ext cx="3567575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Самарканда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hevron 20">
            <a:extLst>
              <a:ext uri="{FF2B5EF4-FFF2-40B4-BE49-F238E27FC236}">
                <a16:creationId xmlns:a16="http://schemas.microsoft.com/office/drawing/2014/main" xmlns="" id="{DE853325-CBA4-4B3D-97E8-0C80FB9535A9}"/>
              </a:ext>
            </a:extLst>
          </p:cNvPr>
          <p:cNvSpPr/>
          <p:nvPr/>
        </p:nvSpPr>
        <p:spPr>
          <a:xfrm>
            <a:off x="5733000" y="1725404"/>
            <a:ext cx="3356410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Причины для </a:t>
            </a:r>
            <a:r>
              <a:rPr lang="ru-R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начала </a:t>
            </a:r>
            <a:r>
              <a:rPr lang="ru-R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экспансии</a:t>
            </a:r>
          </a:p>
        </p:txBody>
      </p:sp>
      <p:sp>
        <p:nvSpPr>
          <p:cNvPr id="7" name="Chevron 21">
            <a:extLst>
              <a:ext uri="{FF2B5EF4-FFF2-40B4-BE49-F238E27FC236}">
                <a16:creationId xmlns:a16="http://schemas.microsoft.com/office/drawing/2014/main" xmlns="" id="{445E8522-67A2-4768-B0C1-C1A462F07879}"/>
              </a:ext>
            </a:extLst>
          </p:cNvPr>
          <p:cNvSpPr/>
          <p:nvPr/>
        </p:nvSpPr>
        <p:spPr>
          <a:xfrm>
            <a:off x="3024331" y="1725404"/>
            <a:ext cx="3253639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Новый проект границ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xmlns="" id="{4A25845C-2B6E-451E-8A69-236747AB1EFA}"/>
              </a:ext>
            </a:extLst>
          </p:cNvPr>
          <p:cNvSpPr/>
          <p:nvPr/>
        </p:nvSpPr>
        <p:spPr>
          <a:xfrm>
            <a:off x="327546" y="1725404"/>
            <a:ext cx="3061694" cy="1635043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29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Положение эмирата</a:t>
            </a:r>
            <a:endParaRPr lang="en-US" sz="3200" b="1" dirty="0"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xmlns="" id="{06A1CF22-0718-404D-8363-67B7B6FD5BA4}"/>
              </a:ext>
            </a:extLst>
          </p:cNvPr>
          <p:cNvSpPr/>
          <p:nvPr/>
        </p:nvSpPr>
        <p:spPr>
          <a:xfrm>
            <a:off x="1507482" y="3750424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xmlns="" id="{4BC9A07C-3F38-4F15-811F-C34587E0E6FD}"/>
              </a:ext>
            </a:extLst>
          </p:cNvPr>
          <p:cNvSpPr/>
          <p:nvPr/>
        </p:nvSpPr>
        <p:spPr>
          <a:xfrm>
            <a:off x="4177126" y="3750426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xmlns="" id="{99716A26-58BB-406D-B7A5-49820FAAE847}"/>
              </a:ext>
            </a:extLst>
          </p:cNvPr>
          <p:cNvSpPr/>
          <p:nvPr/>
        </p:nvSpPr>
        <p:spPr>
          <a:xfrm>
            <a:off x="6901556" y="3750426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xmlns="" id="{3FD747A0-7B72-4C9F-849F-418D0F62F65C}"/>
              </a:ext>
            </a:extLst>
          </p:cNvPr>
          <p:cNvSpPr/>
          <p:nvPr/>
        </p:nvSpPr>
        <p:spPr>
          <a:xfrm>
            <a:off x="9594457" y="3750424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4">
            <a:extLst>
              <a:ext uri="{FF2B5EF4-FFF2-40B4-BE49-F238E27FC236}">
                <a16:creationId xmlns:a16="http://schemas.microsoft.com/office/drawing/2014/main" xmlns="" id="{EEF2FA69-D981-4C44-B982-C3F4316822C6}"/>
              </a:ext>
            </a:extLst>
          </p:cNvPr>
          <p:cNvCxnSpPr/>
          <p:nvPr/>
        </p:nvCxnSpPr>
        <p:spPr>
          <a:xfrm rot="5400000" flipH="1" flipV="1">
            <a:off x="4341344" y="3568188"/>
            <a:ext cx="439550" cy="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6">
            <a:extLst>
              <a:ext uri="{FF2B5EF4-FFF2-40B4-BE49-F238E27FC236}">
                <a16:creationId xmlns:a16="http://schemas.microsoft.com/office/drawing/2014/main" xmlns="" id="{CD8C9AF6-6413-4DB3-88FA-486876279EA4}"/>
              </a:ext>
            </a:extLst>
          </p:cNvPr>
          <p:cNvCxnSpPr/>
          <p:nvPr/>
        </p:nvCxnSpPr>
        <p:spPr>
          <a:xfrm rot="5400000" flipH="1" flipV="1">
            <a:off x="9758677" y="3568186"/>
            <a:ext cx="439550" cy="22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xmlns="" id="{A95979AE-75CD-44E7-86F2-D8EC80F1F8E7}"/>
              </a:ext>
            </a:extLst>
          </p:cNvPr>
          <p:cNvCxnSpPr/>
          <p:nvPr/>
        </p:nvCxnSpPr>
        <p:spPr>
          <a:xfrm rot="5400000" flipH="1" flipV="1">
            <a:off x="1671815" y="3555324"/>
            <a:ext cx="439550" cy="2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xmlns="" id="{6AE074CD-4806-4B3A-9E42-352FC896AEB2}"/>
              </a:ext>
            </a:extLst>
          </p:cNvPr>
          <p:cNvCxnSpPr/>
          <p:nvPr/>
        </p:nvCxnSpPr>
        <p:spPr>
          <a:xfrm rot="5400000" flipH="1" flipV="1">
            <a:off x="7065774" y="3568188"/>
            <a:ext cx="439550" cy="22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6">
            <a:extLst>
              <a:ext uri="{FF2B5EF4-FFF2-40B4-BE49-F238E27FC236}">
                <a16:creationId xmlns:a16="http://schemas.microsoft.com/office/drawing/2014/main" xmlns="" id="{164ACC2A-5F96-4A6B-ADC6-4D9F0F7085B6}"/>
              </a:ext>
            </a:extLst>
          </p:cNvPr>
          <p:cNvSpPr/>
          <p:nvPr/>
        </p:nvSpPr>
        <p:spPr>
          <a:xfrm>
            <a:off x="35471" y="4500563"/>
            <a:ext cx="3464967" cy="2025162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Военная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мощь эмирата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изнуренная междоусобицами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с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Кокандским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ханом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а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также отстававшая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в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военном оснащении,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была слаба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xmlns="" id="{6F3D02C6-DC2A-4196-BDE3-056C68C57E0A}"/>
              </a:ext>
            </a:extLst>
          </p:cNvPr>
          <p:cNvSpPr/>
          <p:nvPr/>
        </p:nvSpPr>
        <p:spPr>
          <a:xfrm>
            <a:off x="5882186" y="4544585"/>
            <a:ext cx="2949784" cy="2025162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отказался подписать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 и Кауфман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обвинил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в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подготовке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к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вторжению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владения 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империи</a:t>
            </a:r>
            <a:endParaRPr lang="en-US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xmlns="" id="{40F26E7C-BB4F-4712-BA3E-859407FA2948}"/>
              </a:ext>
            </a:extLst>
          </p:cNvPr>
          <p:cNvSpPr/>
          <p:nvPr/>
        </p:nvSpPr>
        <p:spPr>
          <a:xfrm>
            <a:off x="2951712" y="4531501"/>
            <a:ext cx="3408969" cy="2025162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 Кауфман предложил эмиру </a:t>
            </a:r>
            <a:r>
              <a:rPr lang="ru-RU" sz="2000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Музаффару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утвердить новый проект границ,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изменённый 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­пользу ­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Но эмир </a:t>
            </a:r>
            <a:r>
              <a:rPr lang="ru-RU" sz="20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отка-зался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подписать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xmlns="" id="{818E2AC3-7962-4C1B-812C-16C63C7F979D}"/>
              </a:ext>
            </a:extLst>
          </p:cNvPr>
          <p:cNvSpPr/>
          <p:nvPr/>
        </p:nvSpPr>
        <p:spPr>
          <a:xfrm>
            <a:off x="8350284" y="4544583"/>
            <a:ext cx="3750335" cy="2025162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апреле 1868 года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Кауфман приступил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к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Зеравшанскому походу и принял решение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о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взятии 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Самарканда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крупнейшего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города эмирата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72" y="0"/>
            <a:ext cx="11777228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Бои за Самарканд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80149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5556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5556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55556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5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6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55556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9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20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21" grpId="0"/>
          <p:bldP spid="22" grpId="0"/>
          <p:bldP spid="23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237077" y="1271274"/>
            <a:ext cx="3553281" cy="3553281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CA81B0-5585-4D18-A074-0B7CF0D7DE90}"/>
              </a:ext>
            </a:extLst>
          </p:cNvPr>
          <p:cNvSpPr txBox="1"/>
          <p:nvPr/>
        </p:nvSpPr>
        <p:spPr>
          <a:xfrm>
            <a:off x="204717" y="5140347"/>
            <a:ext cx="3760642" cy="492426"/>
          </a:xfrm>
          <a:prstGeom prst="rect">
            <a:avLst/>
          </a:prstGeom>
          <a:solidFill>
            <a:schemeClr val="accent1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войны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E1AE2-D90E-429D-8883-0C3805003AEF}"/>
              </a:ext>
            </a:extLst>
          </p:cNvPr>
          <p:cNvSpPr txBox="1"/>
          <p:nvPr/>
        </p:nvSpPr>
        <p:spPr>
          <a:xfrm>
            <a:off x="204717" y="5617181"/>
            <a:ext cx="3760642" cy="67709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>
              <a:defRPr/>
            </a:pP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мая 1868 года началась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атака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высотах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Чупан-аты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4084208" y="5071217"/>
            <a:ext cx="3893681" cy="492426"/>
          </a:xfrm>
          <a:prstGeom prst="rect">
            <a:avLst/>
          </a:prstGeom>
          <a:solidFill>
            <a:schemeClr val="accent4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Стычка на </a:t>
            </a:r>
            <a:r>
              <a:rPr lang="ru-RU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Чупан-ате</a:t>
            </a: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E44DBA1-0E2D-4AB3-977B-D544148C155C}"/>
              </a:ext>
            </a:extLst>
          </p:cNvPr>
          <p:cNvSpPr txBox="1"/>
          <p:nvPr/>
        </p:nvSpPr>
        <p:spPr>
          <a:xfrm>
            <a:off x="4084210" y="5479821"/>
            <a:ext cx="3893680" cy="123109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>
              <a:defRPr/>
            </a:pP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Перейдя реку вброд, русская армия, взобралась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высоту </a:t>
            </a:r>
            <a:r>
              <a:rPr lang="ru-RU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Чупан-аты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что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вынудило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сарбазов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отступить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4F6B59E-A32A-46D1-8654-847C0ABD4B18}"/>
              </a:ext>
            </a:extLst>
          </p:cNvPr>
          <p:cNvSpPr txBox="1"/>
          <p:nvPr/>
        </p:nvSpPr>
        <p:spPr>
          <a:xfrm>
            <a:off x="8096739" y="5124755"/>
            <a:ext cx="3858700" cy="492426"/>
          </a:xfrm>
          <a:prstGeom prst="rect">
            <a:avLst/>
          </a:prstGeom>
          <a:solidFill>
            <a:schemeClr val="bg2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lvl="0" algn="ctr" defTabSz="1218939">
              <a:defRPr/>
            </a:pP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тычка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Зирабулаке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D714CB9-6A3D-4FD6-9A46-D589E38CDB56}"/>
              </a:ext>
            </a:extLst>
          </p:cNvPr>
          <p:cNvSpPr txBox="1"/>
          <p:nvPr/>
        </p:nvSpPr>
        <p:spPr>
          <a:xfrm>
            <a:off x="8087121" y="5535293"/>
            <a:ext cx="3924000" cy="1354201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>
              <a:defRPr/>
            </a:pP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высотах </a:t>
            </a:r>
            <a:r>
              <a:rPr lang="ru-RU" sz="1600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Зирабулака</a:t>
            </a:r>
            <a:r>
              <a:rPr lang="ru-RU" sz="16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произошло </a:t>
            </a: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второе сражение, где </a:t>
            </a:r>
            <a:r>
              <a:rPr lang="ru-RU" sz="16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сарбазы</a:t>
            </a: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вновь </a:t>
            </a:r>
            <a:r>
              <a:rPr lang="ru-RU" sz="16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потерпели поражение, </a:t>
            </a: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и </a:t>
            </a:r>
            <a:r>
              <a:rPr lang="ru-RU" sz="16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царская </a:t>
            </a: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армия, заняла </a:t>
            </a:r>
            <a:r>
              <a:rPr lang="ru-RU" sz="16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0" name="Elbow Connector 34">
            <a:extLst>
              <a:ext uri="{FF2B5EF4-FFF2-40B4-BE49-F238E27FC236}">
                <a16:creationId xmlns:a16="http://schemas.microsoft.com/office/drawing/2014/main" xmlns="" id="{2AE05538-590F-49B4-99F8-AFBA282075F9}"/>
              </a:ext>
            </a:extLst>
          </p:cNvPr>
          <p:cNvCxnSpPr/>
          <p:nvPr/>
        </p:nvCxnSpPr>
        <p:spPr>
          <a:xfrm rot="5400000" flipH="1" flipV="1">
            <a:off x="6099792" y="1616910"/>
            <a:ext cx="26881" cy="7395785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/>
          <p:nvPr/>
        </p:nvCxnSpPr>
        <p:spPr>
          <a:xfrm>
            <a:off x="6111045" y="4842508"/>
            <a:ext cx="2188" cy="32327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4986834" y="2315131"/>
            <a:ext cx="2108689" cy="13696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апреле </a:t>
            </a:r>
            <a:endParaRPr lang="ru-RU" sz="2000" b="1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1868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 приступил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к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завоеванию Самарканда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7798904" y="1348504"/>
            <a:ext cx="4156536" cy="3327582"/>
          </a:xfrm>
          <a:prstGeom prst="leftArrowCallout">
            <a:avLst>
              <a:gd name="adj1" fmla="val 36110"/>
              <a:gd name="adj2" fmla="val 18055"/>
              <a:gd name="adj3" fmla="val 17806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  <a:defRPr/>
            </a:pPr>
            <a:r>
              <a:rPr lang="ru-RU" sz="23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Генерал – губернатор Туркестанского края  фон Кауфман предположил </a:t>
            </a:r>
            <a:r>
              <a:rPr lang="ru-RU" sz="23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о </a:t>
            </a:r>
            <a:r>
              <a:rPr lang="ru-RU" sz="23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концентрации войск </a:t>
            </a:r>
            <a:r>
              <a:rPr lang="ru-RU" sz="23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 </a:t>
            </a:r>
            <a:r>
              <a:rPr lang="ru-RU" sz="23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Музаффара</a:t>
            </a:r>
            <a:r>
              <a:rPr lang="ru-RU" sz="23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r" defTabSz="1218939">
              <a:lnSpc>
                <a:spcPct val="89000"/>
              </a:lnSpc>
              <a:defRPr/>
            </a:pPr>
            <a:r>
              <a:rPr lang="ru-RU" sz="23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Самарканде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231786" y="1668900"/>
            <a:ext cx="4003228" cy="2793140"/>
          </a:xfrm>
          <a:prstGeom prst="leftArrowCallout">
            <a:avLst>
              <a:gd name="adj1" fmla="val 25000"/>
              <a:gd name="adj2" fmla="val 18055"/>
              <a:gd name="adj3" fmla="val 21204"/>
              <a:gd name="adj4" fmla="val 8538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  <a:defRPr/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прихода русской армии </a:t>
            </a:r>
          </a:p>
          <a:p>
            <a:pPr lvl="0" algn="r" defTabSz="1218939">
              <a:lnSpc>
                <a:spcPct val="89000"/>
              </a:lnSpc>
              <a:defRPr/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Самарканд, бухарские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расположились </a:t>
            </a:r>
          </a:p>
          <a:p>
            <a:pPr lvl="0" algn="r" defTabSz="1218939">
              <a:lnSpc>
                <a:spcPct val="89000"/>
              </a:lnSpc>
              <a:defRPr/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высотах 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Чупан-аты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07" y="-67555"/>
            <a:ext cx="11778493" cy="139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35" t="10353"/>
          <a:stretch/>
        </p:blipFill>
        <p:spPr>
          <a:xfrm>
            <a:off x="350162" y="1106128"/>
            <a:ext cx="3321086" cy="51607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Бои за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  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346208" y="1106129"/>
            <a:ext cx="5492959" cy="530832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К.П.Кауфман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направляет эмиру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Музаффару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письмо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с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предложением составить договор о том,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что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Самарканд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отходит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к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России, а также о выплате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контрибуции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 «военные издержки»,  и с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1865  года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всё,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есть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Туркестанском крае будет считаться собственностью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ответа от эмира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последовало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91" y="2118303"/>
            <a:ext cx="3215067" cy="4603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497" b="2334"/>
          <a:stretch/>
        </p:blipFill>
        <p:spPr>
          <a:xfrm>
            <a:off x="3425589" y="3309694"/>
            <a:ext cx="3214800" cy="2978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48"/>
          <a:stretch/>
        </p:blipFill>
        <p:spPr>
          <a:xfrm>
            <a:off x="3739486" y="1106128"/>
            <a:ext cx="2556000" cy="9750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47"/>
          <a:stretch/>
        </p:blipFill>
        <p:spPr>
          <a:xfrm flipV="1">
            <a:off x="6654037" y="6445692"/>
            <a:ext cx="5185130" cy="2621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04" r="24968" b="1026"/>
          <a:stretch/>
        </p:blipFill>
        <p:spPr>
          <a:xfrm>
            <a:off x="350162" y="6303964"/>
            <a:ext cx="3075426" cy="38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2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Восстание в Ургуте 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673755" y="1256255"/>
            <a:ext cx="5165412" cy="528102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направляет в Ур-гут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вооружённый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отряд во главе с генералом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Абра-мовым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предлагая городу сдаться. Однако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предло-жение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отклонено.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Артиллерийский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обстрел, которому подвергся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-род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обеспечил победу царских войск. После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Ур-гута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войска царского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пра-вительства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приступили    к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захвату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Каттакургана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3" t="4569" r="14289" b="4061"/>
          <a:stretch/>
        </p:blipFill>
        <p:spPr>
          <a:xfrm>
            <a:off x="350162" y="1256254"/>
            <a:ext cx="6225880" cy="52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8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Борьба за освобождение Самарканда  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0161" y="1215311"/>
            <a:ext cx="5818628" cy="557433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мая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покидает Самарканд,  оставив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неболь-шой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отряд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роты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пехоты,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рота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сапёр,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орудия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мор-тиры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Гарнизон состоял под командою майора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Штемпеля.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уходом генерала Кауфмана жители Самарканда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уже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утром        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июня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базаре шумела толпа и летели в русских с крыш камни, а за городскими стенами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собирались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огромные скопища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людей, которые хотели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освобо-дить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Самарканд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от русских захватчиков.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79" y="1201663"/>
            <a:ext cx="5076967" cy="5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3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7c2fbcf928a679defa20d2d9ba224f6ba4a17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5117423</TotalTime>
  <Words>1201</Words>
  <Application>Microsoft Office PowerPoint</Application>
  <PresentationFormat>Широкоэкранный</PresentationFormat>
  <Paragraphs>136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Проверь себя</vt:lpstr>
      <vt:lpstr>История Узбекистана</vt:lpstr>
      <vt:lpstr>ПЛАН</vt:lpstr>
      <vt:lpstr>Начало завоевания Бухарского эмирата</vt:lpstr>
      <vt:lpstr>Бои за Самарканд</vt:lpstr>
      <vt:lpstr>Презентация PowerPoint</vt:lpstr>
      <vt:lpstr>Бои за Самарканд  </vt:lpstr>
      <vt:lpstr>Восстание в Ургуте </vt:lpstr>
      <vt:lpstr>Борьба за освобождение Самарканда  </vt:lpstr>
      <vt:lpstr>Презентация PowerPoint</vt:lpstr>
      <vt:lpstr>Превращение Бухарского эмирата  в протекторат России</vt:lpstr>
      <vt:lpstr>Условия договора от 28 июня 1868 года</vt:lpstr>
      <vt:lpstr>Ополченцы в Бухарском эмирате  </vt:lpstr>
      <vt:lpstr>Судьба Абдумалика-тюры</vt:lpstr>
      <vt:lpstr>Презентация PowerPoint</vt:lpstr>
      <vt:lpstr>Условия договора от 10 октября 1873 года</vt:lpstr>
      <vt:lpstr>Установление границ </vt:lpstr>
      <vt:lpstr>ВЫВОДЫ</vt:lpstr>
      <vt:lpstr>Проверь себя</vt:lpstr>
      <vt:lpstr>Проверь себя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98</cp:revision>
  <dcterms:created xsi:type="dcterms:W3CDTF">2020-09-17T17:38:04Z</dcterms:created>
  <dcterms:modified xsi:type="dcterms:W3CDTF">2020-11-01T19:21:22Z</dcterms:modified>
</cp:coreProperties>
</file>