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slides/slide19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diagrams/quickStyle3.xml" ContentType="application/vnd.openxmlformats-officedocument.drawingml.diagramStyle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diagrams/layout3.xml" ContentType="application/vnd.openxmlformats-officedocument.drawingml.diagram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6.xml" ContentType="application/vnd.openxmlformats-officedocument.theme+xml"/>
  <Override PartName="/ppt/slideLayouts/slideLayout355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diagrams/data3.xml" ContentType="application/vnd.openxmlformats-officedocument.drawingml.diagramData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diagrams/data4.xml" ContentType="application/vnd.openxmlformats-officedocument.drawingml.diagramData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8"/>
  </p:notesMasterIdLst>
  <p:sldIdLst>
    <p:sldId id="1356" r:id="rId10"/>
    <p:sldId id="1414" r:id="rId11"/>
    <p:sldId id="1528" r:id="rId12"/>
    <p:sldId id="1486" r:id="rId13"/>
    <p:sldId id="1415" r:id="rId14"/>
    <p:sldId id="1529" r:id="rId15"/>
    <p:sldId id="1492" r:id="rId16"/>
    <p:sldId id="1530" r:id="rId17"/>
    <p:sldId id="1531" r:id="rId18"/>
    <p:sldId id="1510" r:id="rId19"/>
    <p:sldId id="1448" r:id="rId20"/>
    <p:sldId id="1532" r:id="rId21"/>
    <p:sldId id="1511" r:id="rId22"/>
    <p:sldId id="1474" r:id="rId23"/>
    <p:sldId id="1533" r:id="rId24"/>
    <p:sldId id="1534" r:id="rId25"/>
    <p:sldId id="1535" r:id="rId26"/>
    <p:sldId id="1536" r:id="rId27"/>
    <p:sldId id="1537" r:id="rId28"/>
    <p:sldId id="1538" r:id="rId29"/>
    <p:sldId id="1539" r:id="rId30"/>
    <p:sldId id="1540" r:id="rId31"/>
    <p:sldId id="1541" r:id="rId32"/>
    <p:sldId id="1495" r:id="rId33"/>
    <p:sldId id="1542" r:id="rId34"/>
    <p:sldId id="1505" r:id="rId35"/>
    <p:sldId id="1499" r:id="rId36"/>
    <p:sldId id="1543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356"/>
            <p14:sldId id="1402"/>
            <p14:sldId id="1366"/>
            <p14:sldId id="262"/>
            <p14:sldId id="1357"/>
            <p14:sldId id="1363"/>
            <p14:sldId id="1360"/>
            <p14:sldId id="1364"/>
            <p14:sldId id="1370"/>
            <p14:sldId id="1372"/>
            <p14:sldId id="1373"/>
            <p14:sldId id="1374"/>
            <p14:sldId id="1375"/>
            <p14:sldId id="1376"/>
            <p14:sldId id="1378"/>
            <p14:sldId id="1380"/>
            <p14:sldId id="1379"/>
            <p14:sldId id="1381"/>
            <p14:sldId id="1382"/>
            <p14:sldId id="1383"/>
            <p14:sldId id="1385"/>
            <p14:sldId id="1388"/>
            <p14:sldId id="1392"/>
            <p14:sldId id="1394"/>
            <p14:sldId id="1395"/>
            <p14:sldId id="1396"/>
            <p14:sldId id="1398"/>
            <p14:sldId id="1389"/>
            <p14:sldId id="1390"/>
            <p14:sldId id="1400"/>
            <p14:sldId id="1404"/>
            <p14:sldId id="1405"/>
            <p14:sldId id="1406"/>
            <p14:sldId id="1407"/>
            <p14:sldId id="1408"/>
            <p14:sldId id="1409"/>
            <p14:sldId id="1410"/>
            <p14:sldId id="1411"/>
            <p14:sldId id="1412"/>
            <p14:sldId id="1413"/>
            <p14:sldId id="13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808080"/>
    <a:srgbClr val="327880"/>
    <a:srgbClr val="800000"/>
    <a:srgbClr val="003300"/>
    <a:srgbClr val="7F7F7F"/>
    <a:srgbClr val="328682"/>
    <a:srgbClr val="B2B2B2"/>
    <a:srgbClr val="FFFFFF"/>
    <a:srgbClr val="5F5F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48" d="100"/>
          <a:sy n="148" d="100"/>
        </p:scale>
        <p:origin x="-74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Крупным мастером, высмеивающим существующий строй, был французский писатель </a:t>
          </a:r>
          <a:r>
            <a:rPr lang="ru-RU" sz="12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А.Франс</a:t>
          </a:r>
          <a:endParaRPr lang="ru-RU" sz="1200" b="1" u="sng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tx1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его произведении «Преступление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Сильвестра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Боннара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 резко, открыто высмеиваются пороки Третьей республики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tx1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Моральное разложение правящих кругов, продажность политических деятелей, интриги монархов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7647" custScaleY="103571" custLinFactNeighborX="8824" custLinFactNeighborY="3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7647" custScaleY="114286" custLinFactNeighborX="-7847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7647" custScaleY="108929" custLinFactNeighborX="-19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51647" custLinFactNeighborY="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 custLinFactNeighborX="1592" custLinFactNeighborY="14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1A31AD58-4CC4-45EF-B7A2-9678B2F445EC}" type="presOf" srcId="{883DE7BE-3C68-4D55-BEC4-B941D7846B48}" destId="{C1DB65B5-07D2-4A2F-B23D-A2A308A7475A}" srcOrd="0" destOrd="0" presId="urn:microsoft.com/office/officeart/2005/8/layout/vProcess5"/>
    <dgm:cxn modelId="{71BB1D50-BA0B-41FC-90DD-F248A6DAC009}" type="presOf" srcId="{56FE8D87-39CE-41F1-87D9-392A1C255D46}" destId="{A67FB371-D90D-4BF3-9A8C-F30C7D0BC8DB}" srcOrd="0" destOrd="0" presId="urn:microsoft.com/office/officeart/2005/8/layout/vProcess5"/>
    <dgm:cxn modelId="{9E608F67-4164-4DB6-BDEA-7621A1D56E20}" type="presOf" srcId="{56FE8D87-39CE-41F1-87D9-392A1C255D46}" destId="{8EAE5B84-9FF0-41CC-BA67-3EDC4D94B65B}" srcOrd="1" destOrd="0" presId="urn:microsoft.com/office/officeart/2005/8/layout/vProcess5"/>
    <dgm:cxn modelId="{C71AF1E7-4799-435D-88F0-1FD5F87C8FBE}" type="presOf" srcId="{443CC7DD-02EC-4C49-9134-623D7D6A6DC1}" destId="{937148DB-CF44-443A-9593-2AE3731C77B2}" srcOrd="0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B824B038-2AEA-4B18-BAC4-8A14A473F5CB}" type="presOf" srcId="{A331B21F-936C-4B3B-9515-78C681043560}" destId="{E214CC58-8EB2-4CA5-8D9F-CCA16F0276E8}" srcOrd="0" destOrd="0" presId="urn:microsoft.com/office/officeart/2005/8/layout/vProcess5"/>
    <dgm:cxn modelId="{D9F6550A-D647-453A-8EBB-FBC6AF05C035}" type="presOf" srcId="{A331B21F-936C-4B3B-9515-78C681043560}" destId="{7A15114F-1CB0-49C7-90DD-8B1B55403AB0}" srcOrd="1" destOrd="0" presId="urn:microsoft.com/office/officeart/2005/8/layout/vProcess5"/>
    <dgm:cxn modelId="{E8F79222-8BFD-4E5F-A694-1D76807C6CE9}" type="presOf" srcId="{883DE7BE-3C68-4D55-BEC4-B941D7846B48}" destId="{CCE3BA5E-8475-4697-811E-3F644C2E0E6C}" srcOrd="1" destOrd="0" presId="urn:microsoft.com/office/officeart/2005/8/layout/vProcess5"/>
    <dgm:cxn modelId="{D09CC190-C681-4C85-B977-53DFEC950DA1}" type="presOf" srcId="{A6EC1901-BC33-4332-B69B-83F8E964FBAF}" destId="{7F9E4E9C-EC7E-4058-B53F-BF0DFB37E027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FB6B9EE2-EB65-427B-8227-C9B56FF2A3E2}" type="presOf" srcId="{8395FFDA-7526-41ED-A229-953DE6B8F4B1}" destId="{17CF5FD0-0B3A-460E-93AF-F57C5B28AABD}" srcOrd="0" destOrd="0" presId="urn:microsoft.com/office/officeart/2005/8/layout/vProcess5"/>
    <dgm:cxn modelId="{DD85463F-6A71-4823-963C-D22130A7FD6C}" type="presParOf" srcId="{17CF5FD0-0B3A-460E-93AF-F57C5B28AABD}" destId="{03305C64-0B5E-4F05-96C1-80CDB5C85C21}" srcOrd="0" destOrd="0" presId="urn:microsoft.com/office/officeart/2005/8/layout/vProcess5"/>
    <dgm:cxn modelId="{BEFFD096-67AF-4F1F-B269-D1A967CC04D9}" type="presParOf" srcId="{17CF5FD0-0B3A-460E-93AF-F57C5B28AABD}" destId="{A67FB371-D90D-4BF3-9A8C-F30C7D0BC8DB}" srcOrd="1" destOrd="0" presId="urn:microsoft.com/office/officeart/2005/8/layout/vProcess5"/>
    <dgm:cxn modelId="{FA34B488-AA56-4F74-8E60-850F984416E5}" type="presParOf" srcId="{17CF5FD0-0B3A-460E-93AF-F57C5B28AABD}" destId="{E214CC58-8EB2-4CA5-8D9F-CCA16F0276E8}" srcOrd="2" destOrd="0" presId="urn:microsoft.com/office/officeart/2005/8/layout/vProcess5"/>
    <dgm:cxn modelId="{3ECB4BCF-98B4-4FB8-A565-279C8F8F4F68}" type="presParOf" srcId="{17CF5FD0-0B3A-460E-93AF-F57C5B28AABD}" destId="{C1DB65B5-07D2-4A2F-B23D-A2A308A7475A}" srcOrd="3" destOrd="0" presId="urn:microsoft.com/office/officeart/2005/8/layout/vProcess5"/>
    <dgm:cxn modelId="{AB402A8C-89A4-4906-8625-0CB9A7CE89AD}" type="presParOf" srcId="{17CF5FD0-0B3A-460E-93AF-F57C5B28AABD}" destId="{7F9E4E9C-EC7E-4058-B53F-BF0DFB37E027}" srcOrd="4" destOrd="0" presId="urn:microsoft.com/office/officeart/2005/8/layout/vProcess5"/>
    <dgm:cxn modelId="{EE238F9E-FCAB-44ED-8A20-460C6013EB3C}" type="presParOf" srcId="{17CF5FD0-0B3A-460E-93AF-F57C5B28AABD}" destId="{937148DB-CF44-443A-9593-2AE3731C77B2}" srcOrd="5" destOrd="0" presId="urn:microsoft.com/office/officeart/2005/8/layout/vProcess5"/>
    <dgm:cxn modelId="{C3EEDAAC-2123-4C5E-BFCE-5A1FA05B497E}" type="presParOf" srcId="{17CF5FD0-0B3A-460E-93AF-F57C5B28AABD}" destId="{8EAE5B84-9FF0-41CC-BA67-3EDC4D94B65B}" srcOrd="6" destOrd="0" presId="urn:microsoft.com/office/officeart/2005/8/layout/vProcess5"/>
    <dgm:cxn modelId="{97D17B91-5E5A-4772-85D4-D236B6C093E3}" type="presParOf" srcId="{17CF5FD0-0B3A-460E-93AF-F57C5B28AABD}" destId="{7A15114F-1CB0-49C7-90DD-8B1B55403AB0}" srcOrd="7" destOrd="0" presId="urn:microsoft.com/office/officeart/2005/8/layout/vProcess5"/>
    <dgm:cxn modelId="{72883767-6B00-4662-A00E-40E997E83243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Творцы демократической  верили         в победу принципов равенства                            и справедливости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Творческие силы человека, его способность изменить мир</a:t>
          </a:r>
          <a:endParaRPr lang="ru-RU" sz="12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Одна из представительниц этой литературы – американская писательница </a:t>
          </a:r>
          <a:r>
            <a:rPr lang="ru-RU" sz="1200" b="1" u="sng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Г.Бичер-Стоу</a:t>
          </a:r>
          <a:endParaRPr lang="ru-RU" sz="1200" b="1" u="sng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 custLinFactY="-725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 custScaleY="114176" custLinFactNeighborY="-105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Романы этого периода знаменитых японских писателей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Рока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Токутоми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«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Куросиво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», «Лучше не жить»,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Наоэ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Киносита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«Огненный столп»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52338DF0-C7F4-4EB4-B1F6-92ABA043B15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Были направлены против феодальных пережитков, влияния Европы на самобытность японской культуры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EAF9EE-473B-4960-8691-F0481671069E}" type="parTrans" cxnId="{2FAEFCC7-60CB-4B64-A556-A9BAD040E1FB}">
      <dgm:prSet/>
      <dgm:spPr/>
      <dgm:t>
        <a:bodyPr/>
        <a:lstStyle/>
        <a:p>
          <a:endParaRPr lang="ru-RU"/>
        </a:p>
      </dgm:t>
    </dgm:pt>
    <dgm:pt modelId="{31FAF9C6-5B73-4985-9908-8E3C6AC9C647}" type="sibTrans" cxnId="{2FAEFCC7-60CB-4B64-A556-A9BAD040E1FB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47971-D840-4BEF-9553-200F68CF037B}" type="pres">
      <dgm:prSet presAssocID="{377D01AB-C7DE-4B34-B80D-ED371438BF0C}" presName="arrow" presStyleLbl="bgShp" presStyleIdx="0" presStyleCnt="1"/>
      <dgm:spPr/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3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3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BB0FF-DC4D-4B33-9F7B-6FC981F074AE}" type="pres">
      <dgm:prSet presAssocID="{CC80D77C-38C2-4D1E-8C01-BA05B2B4146D}" presName="sibTrans" presStyleCnt="0"/>
      <dgm:spPr/>
    </dgm:pt>
    <dgm:pt modelId="{06DD3DE3-ADE4-4C24-AA80-1DF30AB33F11}" type="pres">
      <dgm:prSet presAssocID="{52338DF0-C7F4-4EB4-B1F6-92ABA043B158}" presName="textNode" presStyleLbl="node1" presStyleIdx="2" presStyleCnt="3" custScaleY="11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B2CC9A-842F-4458-AF47-20F630A35F5D}" type="presOf" srcId="{52338DF0-C7F4-4EB4-B1F6-92ABA043B158}" destId="{06DD3DE3-ADE4-4C24-AA80-1DF30AB33F11}" srcOrd="0" destOrd="0" presId="urn:microsoft.com/office/officeart/2005/8/layout/hProcess9"/>
    <dgm:cxn modelId="{77DF899A-805B-4E2C-A358-4222EAD89E54}" type="presOf" srcId="{75575314-6F62-4EE2-9E89-31F25CE2FB9F}" destId="{53C1E76F-F6FB-4B5D-B011-D0CE55B6AB49}" srcOrd="0" destOrd="0" presId="urn:microsoft.com/office/officeart/2005/8/layout/hProcess9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093841DE-82ED-4E35-BA27-CBF2D2EA248F}" type="presOf" srcId="{377D01AB-C7DE-4B34-B80D-ED371438BF0C}" destId="{E1735A15-AB2E-454A-A93D-2A9598699319}" srcOrd="0" destOrd="0" presId="urn:microsoft.com/office/officeart/2005/8/layout/hProcess9"/>
    <dgm:cxn modelId="{2FAEFCC7-60CB-4B64-A556-A9BAD040E1FB}" srcId="{377D01AB-C7DE-4B34-B80D-ED371438BF0C}" destId="{52338DF0-C7F4-4EB4-B1F6-92ABA043B158}" srcOrd="2" destOrd="0" parTransId="{1AEAF9EE-473B-4960-8691-F0481671069E}" sibTransId="{31FAF9C6-5B73-4985-9908-8E3C6AC9C647}"/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DA5A23D5-9937-4D62-9C60-A3628EE54447}" type="presOf" srcId="{1A646BB6-1C2E-48D4-9C87-BD2B42BA2F63}" destId="{16311E0E-B652-473F-AF7C-45EFB8FC6A82}" srcOrd="0" destOrd="0" presId="urn:microsoft.com/office/officeart/2005/8/layout/hProcess9"/>
    <dgm:cxn modelId="{B6DDC592-42CF-488B-B4DE-B4398732C10A}" type="presParOf" srcId="{E1735A15-AB2E-454A-A93D-2A9598699319}" destId="{33B47971-D840-4BEF-9553-200F68CF037B}" srcOrd="0" destOrd="0" presId="urn:microsoft.com/office/officeart/2005/8/layout/hProcess9"/>
    <dgm:cxn modelId="{99093F09-ACF6-4EAF-9A1A-40C8059696C8}" type="presParOf" srcId="{E1735A15-AB2E-454A-A93D-2A9598699319}" destId="{F8D3D3B6-86AE-4D85-B30F-E99355000AA8}" srcOrd="1" destOrd="0" presId="urn:microsoft.com/office/officeart/2005/8/layout/hProcess9"/>
    <dgm:cxn modelId="{F49D1909-691F-42F4-85C1-D44E38B2538D}" type="presParOf" srcId="{F8D3D3B6-86AE-4D85-B30F-E99355000AA8}" destId="{16311E0E-B652-473F-AF7C-45EFB8FC6A82}" srcOrd="0" destOrd="0" presId="urn:microsoft.com/office/officeart/2005/8/layout/hProcess9"/>
    <dgm:cxn modelId="{99C90536-8E51-4FA9-B0A7-43409BCABAC8}" type="presParOf" srcId="{F8D3D3B6-86AE-4D85-B30F-E99355000AA8}" destId="{BD741504-631C-4BFD-BAAE-3258B55081D0}" srcOrd="1" destOrd="0" presId="urn:microsoft.com/office/officeart/2005/8/layout/hProcess9"/>
    <dgm:cxn modelId="{20EB9BEF-6D53-424E-92C0-B90E39DBC402}" type="presParOf" srcId="{F8D3D3B6-86AE-4D85-B30F-E99355000AA8}" destId="{53C1E76F-F6FB-4B5D-B011-D0CE55B6AB49}" srcOrd="2" destOrd="0" presId="urn:microsoft.com/office/officeart/2005/8/layout/hProcess9"/>
    <dgm:cxn modelId="{FE20554F-9183-4B76-9354-21CB9BC432BE}" type="presParOf" srcId="{F8D3D3B6-86AE-4D85-B30F-E99355000AA8}" destId="{42DBB0FF-DC4D-4B33-9F7B-6FC981F074AE}" srcOrd="3" destOrd="0" presId="urn:microsoft.com/office/officeart/2005/8/layout/hProcess9"/>
    <dgm:cxn modelId="{FAA0B6AB-41A9-4E00-B338-B80105F46209}" type="presParOf" srcId="{F8D3D3B6-86AE-4D85-B30F-E99355000AA8}" destId="{06DD3DE3-ADE4-4C24-AA80-1DF30AB33F11}" srcOrd="4" destOrd="0" presId="urn:microsoft.com/office/officeart/2005/8/layout/hProcess9"/>
  </dgm:cxnLst>
  <dgm:bg>
    <a:solidFill>
      <a:schemeClr val="bg1"/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41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тесты по теме (7)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Заполните таблицу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98052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1820" custScaleY="120698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23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gif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3710" y="830769"/>
            <a:ext cx="3643338" cy="256093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Литература </a:t>
            </a:r>
          </a:p>
          <a:p>
            <a:pPr marL="18387">
              <a:spcBef>
                <a:spcPts val="110"/>
              </a:spcBef>
            </a:pPr>
            <a:endParaRPr lang="ru-RU" sz="1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548606"/>
            <a:ext cx="218496" cy="6429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6" name="AutoShape 2" descr="О писательской философии жизни (Джек Лондон) — Читальный зал — Омил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8" name="Picture 4" descr="Золотая лихорадка Клондайка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48" y="1334292"/>
            <a:ext cx="1359651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3619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Творчество Р.Тагора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2165345" y="334160"/>
            <a:ext cx="3594104" cy="1428761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Индийский писатель-гуманист Р.Тагор прославился на весь мир романами, пьесами, рассказами и стихами, которым свойственны философская глубина и художественное совершенство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0" y="1762921"/>
            <a:ext cx="3165477" cy="1357319"/>
          </a:xfrm>
          <a:prstGeom prst="parallelogram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 его творчество было пламенным призывом к национальной независимости.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Особенно известен его роман «Катастрофа и низость»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>
            <a:off x="2951163" y="1762921"/>
            <a:ext cx="2714644" cy="1357319"/>
          </a:xfrm>
          <a:prstGeom prst="parallelogram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Творчество китайца Лу Суна пронизано духом сострадания к тяжёлому положению бедных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Рабиндранат Тагор стихи: Читать стихотворения, произведения поэта  Рабиндраната Тагора - РуСт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405598"/>
            <a:ext cx="1133466" cy="1204909"/>
          </a:xfrm>
          <a:prstGeom prst="rect">
            <a:avLst/>
          </a:prstGeom>
          <a:noFill/>
        </p:spPr>
      </p:pic>
      <p:sp>
        <p:nvSpPr>
          <p:cNvPr id="14" name="Стрелка вправо 13"/>
          <p:cNvSpPr/>
          <p:nvPr/>
        </p:nvSpPr>
        <p:spPr>
          <a:xfrm rot="10800000">
            <a:off x="1724442" y="793569"/>
            <a:ext cx="357190" cy="224190"/>
          </a:xfrm>
          <a:prstGeom prst="rightArrow">
            <a:avLst/>
          </a:prstGeom>
          <a:solidFill>
            <a:srgbClr val="8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Демократическая литература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379659" y="548474"/>
          <a:ext cx="3214710" cy="2571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2" name="AutoShape 2" descr="Гарриет Бичер-Стоу — Вики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3" name="Picture 3" descr="C:\Users\Вилена\Desktop\220px-Harriet_Beecher_Stowe_by_Francis_Hol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957" y="762788"/>
            <a:ext cx="1571636" cy="17145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0375" y="2558180"/>
            <a:ext cx="1664238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err="1" smtClean="0">
                <a:solidFill>
                  <a:srgbClr val="000000"/>
                </a:solidFill>
              </a:rPr>
              <a:t>Гарриет</a:t>
            </a:r>
            <a:r>
              <a:rPr lang="ru-RU" i="1" dirty="0" smtClean="0">
                <a:solidFill>
                  <a:srgbClr val="000000"/>
                </a:solidFill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</a:rPr>
              <a:t>Бичер-Стоу</a:t>
            </a:r>
            <a:endParaRPr lang="ru-RU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Произведения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Г.Бичер-Стоу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808155" y="518529"/>
            <a:ext cx="3786214" cy="2601713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</a:p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Роман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Бичер-Стоу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«Хижина дяди Тома» является шедевром мировой литературы.</a:t>
            </a:r>
          </a:p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В нём правдиво освещены жизнь рабов и рабовладельцев Америки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века, противоречия между ними, бунт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негров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против рабства.</a:t>
            </a:r>
          </a:p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В произведениях «Я и моя жена»,    «Мы и наши соседи» также правдиво описана американская жизнь. </a:t>
            </a:r>
          </a:p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</a:p>
        </p:txBody>
      </p:sp>
      <p:pic>
        <p:nvPicPr>
          <p:cNvPr id="29698" name="Picture 2" descr="14 июня 1811 года родилась Гарриет Элизабет Бичер-Стоу - американская  писательница, автор знаменитого романа «Хижина дяди Тома»… | Гражданские  войны, Романы, Хиж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77102"/>
            <a:ext cx="158114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Содержание произведений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AutoShape 2" descr="Восточный фронт Первой мировой вой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165081" y="619912"/>
            <a:ext cx="2786082" cy="1643074"/>
          </a:xfrm>
          <a:prstGeom prst="flowChartOnlineStorag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Известны произведения Д.Лондона о герое, подчинившем себе природу: «Любовь     к жизни», «Кусок мяса», «Морской волк» и др.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сохраненные данные 10"/>
          <p:cNvSpPr/>
          <p:nvPr/>
        </p:nvSpPr>
        <p:spPr>
          <a:xfrm>
            <a:off x="2451097" y="1191416"/>
            <a:ext cx="3071834" cy="1880098"/>
          </a:xfrm>
          <a:prstGeom prst="flowChartOnlineStorage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Английский драматург Бернард Шоу в своих произведениях осуждал эксплуатацию, мещанскую мораль, лицемерие, лживость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Бернард Шоу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576015"/>
            <a:ext cx="2928958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Бернард Шоу в своих произведениях, как «В доме престарелых», «Оружие и человек», «Ученик дьявола», «Майор Барбара», наряду с критикой пороков общества противопоставляются насилию силы, служащие социальному развитию и справедливости.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 descr="Джордж Бернард Шоу / Централизованная библиотечная система Канавинского 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576015"/>
            <a:ext cx="2062160" cy="2472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чём писал В.Гюго?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951030" y="548474"/>
            <a:ext cx="3808419" cy="2571768"/>
          </a:xfrm>
          <a:prstGeom prst="verticalScroll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</a:t>
            </a: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Французский писатель Виктор Гюго           в своих произведениях «Страшный год», «Отверженные», «93 год» выражает протест против тирании, невежества                                                    и несправедливости.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Ненависть к колониализму, сочувствие         к борющемуся народу, его трагическая жизнь и борьба отверженного трудового человека – вот основные темы его произведений. 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pic>
        <p:nvPicPr>
          <p:cNvPr id="586754" name="Picture 2" descr="Виктор Гюго - биография, личная жизнь,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43" y="691350"/>
            <a:ext cx="2143140" cy="2000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Писатель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Жюль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Верн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691350"/>
            <a:ext cx="2857520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2022469" y="668338"/>
            <a:ext cx="3571900" cy="2451904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Французский писатель </a:t>
            </a:r>
            <a:r>
              <a:rPr lang="ru-RU" sz="14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Жюль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Верн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величайший представитель научно-фантастического романа.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Герои произведений писателя «Пять недель на воздушном шаре», «Путешествие к центру земли», «Дети капитана Гранта», «Пятнадцатилетний капитан» – смелые, отважные люди, бросающие вызов судьбе, преодолевающие трудности.</a:t>
            </a:r>
          </a:p>
        </p:txBody>
      </p:sp>
      <p:pic>
        <p:nvPicPr>
          <p:cNvPr id="587778" name="Picture 2" descr="Жюль Верн: пророк или фанатик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762788"/>
            <a:ext cx="1724018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Русские писатели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950899" y="619912"/>
            <a:ext cx="4679189" cy="2428892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Русский писатель Л.Н.Толстой                               в последние годы своей жизни критиковал экономические                                         и социальные порядки, аморальные устои государства, церкви.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А.П.Чехов в пьесах «Три сестры» и «Вишнёвый сад» показал типичную картину социальной действительности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1634" name="AutoShape 2" descr="Военный парад (© AP Images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8802" name="AutoShape 2" descr="Kirik the Novgorodian Обман и фальсификация в истории будут всег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8804" name="AutoShape 4" descr="Датирование трудов Кирика Новгородца | Тайнам Н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8805" name="Picture 5" descr="C:\Users\Вилена\Desktop\Old-Russian-Chronicles-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048540"/>
            <a:ext cx="1152514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Писатели Японии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72164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Натурализм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236915" y="619912"/>
            <a:ext cx="2128846" cy="1184152"/>
          </a:xfrm>
          <a:prstGeom prst="wedgeRect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Натурализм произвёл революцию в художественном отображении действительности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1236651" y="1977234"/>
            <a:ext cx="3571900" cy="1010982"/>
          </a:xfrm>
          <a:prstGeom prst="wedgeRect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Группа деятелей искусства, изображавших жизнь того периода в остро сатирических художественных красках, назвала себя натуралистами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9826" name="AutoShape 2" descr="Книга » Гиф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9827" name="Picture 3" descr="C:\Users\Вилена\Desktop\1491126775_2141-listaem-knigu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619912"/>
            <a:ext cx="2571768" cy="1184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82" y="856174"/>
            <a:ext cx="4643472" cy="47811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Критический реализм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82" y="1548606"/>
            <a:ext cx="4643470" cy="42862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Демократическая литература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79" y="2191548"/>
            <a:ext cx="4643471" cy="42862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Натурализм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Эмиль Золя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1951031" y="576015"/>
            <a:ext cx="3643338" cy="2544225"/>
          </a:xfrm>
          <a:prstGeom prst="fram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Представитель этого течения великий французский писатель Эмиль Золя поставил перед собой цель показать статус, образ жизни и психологию всех классов и социальных групп Франции.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20-томная серия Э.Золя «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Ругон-Маккары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посвящена изображению жизни и социальной истории одной семьи в период Второй империи.</a:t>
            </a:r>
          </a:p>
          <a:p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Романы «</a:t>
            </a:r>
            <a:r>
              <a:rPr lang="ru-RU" sz="1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Жеминаль</a:t>
            </a:r>
            <a:r>
              <a:rPr lang="ru-RU" sz="1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и «Разгром» считаются вершиной его творчества.</a:t>
            </a:r>
          </a:p>
        </p:txBody>
      </p:sp>
      <p:sp>
        <p:nvSpPr>
          <p:cNvPr id="3" name="AutoShape 2" descr="https://upload.wikimedia.org/wikipedia/commons/thumb/9/90/Defenders_NGM-v31-p369-A.jpg/400px-Defenders_NGM-v31-p369-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1874" name="AutoShape 2" descr="Золя, Эмиль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1876" name="Picture 4" descr="Эмиль Золя – биография, фото, личная жизнь, книги, романы - 24С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77102"/>
            <a:ext cx="1652580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Натуралисты Италии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2977366"/>
            <a:ext cx="2786082" cy="14287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236519" y="619912"/>
            <a:ext cx="2571768" cy="1714512"/>
          </a:xfrm>
          <a:prstGeom prst="flowChartPunchedTap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 представителей натурализма в Италии можно отметить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Луиджи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Капуана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и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Джованни Вега</a:t>
            </a:r>
            <a:endParaRPr lang="ru-RU" sz="12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2665411" y="1191416"/>
            <a:ext cx="2786082" cy="1785950"/>
          </a:xfrm>
          <a:prstGeom prst="flowChartPunchedTap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своих произведениях они          с художественным мастерством отразили тяжёлую жизнь народа Южной Италии и борцов против её угнетения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Натуралисты Америки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879462" y="5760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 американских натуралистов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Стивен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Крейн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своём произведении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879462" y="14904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«Алый знак доблести» и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Фрэнк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Норрис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своём произведении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462" y="2404815"/>
            <a:ext cx="4286280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«Спрут» подняли сложные социальные вопросы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Символизм 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155575" y="518529"/>
            <a:ext cx="2724150" cy="1500198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Декадентство нашло отчётливое выражение    во французской литературе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Лента лицом вверх 21"/>
          <p:cNvSpPr/>
          <p:nvPr/>
        </p:nvSpPr>
        <p:spPr>
          <a:xfrm>
            <a:off x="2379659" y="619912"/>
            <a:ext cx="2900386" cy="1285884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оказало чрезвычайно сильное влияние            на символизм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Лента лицом вверх 24"/>
          <p:cNvSpPr/>
          <p:nvPr/>
        </p:nvSpPr>
        <p:spPr>
          <a:xfrm>
            <a:off x="1022337" y="1780779"/>
            <a:ext cx="4400583" cy="1393041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котором главенствовали прозванные «Проклятыми поэтами»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П.Верлен,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А.Релебо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С.Малларме</a:t>
            </a:r>
            <a:endParaRPr lang="ru-RU" sz="1200" b="1" u="sng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6-конечная звезда 20"/>
          <p:cNvSpPr/>
          <p:nvPr/>
        </p:nvSpPr>
        <p:spPr>
          <a:xfrm>
            <a:off x="0" y="699083"/>
            <a:ext cx="2665411" cy="2063969"/>
          </a:xfrm>
          <a:prstGeom prst="star16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Значение термина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022600" y="699083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латинского </a:t>
            </a:r>
            <a:r>
              <a:rPr lang="en-US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decadetia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упадок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22600" y="2135641"/>
            <a:ext cx="2235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Течение, отображавшее пессимизм, настроение безысходности, отвращение к жизни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22600" y="1358159"/>
            <a:ext cx="2736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Общее наименование кризисных, упадочных явлений в европейской культуре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AutoShape 2" descr="Хабибулла-хан — Энциклопедия «Вокруг света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36519" y="1483222"/>
            <a:ext cx="20499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800" b="1" i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Декадентство</a:t>
            </a:r>
            <a:endParaRPr lang="ru-RU" sz="1800" b="1" i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2286497" y="877662"/>
            <a:ext cx="621218" cy="283086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>
            <a:off x="2286497" y="2277184"/>
            <a:ext cx="621218" cy="283086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2401382" y="1569468"/>
            <a:ext cx="621218" cy="283086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Двойная волна 16"/>
          <p:cNvSpPr/>
          <p:nvPr/>
        </p:nvSpPr>
        <p:spPr>
          <a:xfrm>
            <a:off x="155576" y="1160748"/>
            <a:ext cx="2438398" cy="1245114"/>
          </a:xfrm>
          <a:prstGeom prst="doubleWav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Значение термина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36914" y="699083"/>
            <a:ext cx="1500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AutoShape 2" descr="Хабибулла-хан — Энциклопедия «Вокруг света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36519" y="1483222"/>
            <a:ext cx="20499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Демократическая литература</a:t>
            </a:r>
            <a:endParaRPr lang="ru-RU" sz="1600" b="1" i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2736849" y="877662"/>
            <a:ext cx="406904" cy="283086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>
            <a:off x="2823570" y="2341468"/>
            <a:ext cx="406904" cy="283086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2940301" y="1569468"/>
            <a:ext cx="406904" cy="283086"/>
          </a:xfrm>
          <a:prstGeom prst="notched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236914" y="2191548"/>
            <a:ext cx="1500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89314" y="1436365"/>
            <a:ext cx="1500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О ком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94039" y="1060682"/>
            <a:ext cx="2665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Представитель научно-фантастического романа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94039" y="1583902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произведения «Пятнадцатилетний капитан», «Путешествие    к центру земли»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94039" y="2538008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Его герои смелые, отважные люди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36783" y="619911"/>
            <a:ext cx="204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Жюль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Верн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Жюль Верн, великий фантаст и труженик | Журнал ПАРТН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C:\Users\Вилена\Desktop\8909_15191366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780527"/>
            <a:ext cx="1938332" cy="2280701"/>
          </a:xfrm>
          <a:prstGeom prst="rect">
            <a:avLst/>
          </a:prstGeom>
          <a:noFill/>
        </p:spPr>
      </p:pic>
      <p:sp>
        <p:nvSpPr>
          <p:cNvPr id="18" name="Нашивка 17"/>
          <p:cNvSpPr/>
          <p:nvPr/>
        </p:nvSpPr>
        <p:spPr>
          <a:xfrm>
            <a:off x="2479099" y="1191416"/>
            <a:ext cx="484632" cy="214314"/>
          </a:xfrm>
          <a:prstGeom prst="chevro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2479099" y="1905796"/>
            <a:ext cx="484632" cy="214314"/>
          </a:xfrm>
          <a:prstGeom prst="chevro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2479099" y="2695052"/>
            <a:ext cx="484632" cy="214314"/>
          </a:xfrm>
          <a:prstGeom prst="chevron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2262986"/>
            <a:ext cx="928694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484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Таблица «Представители литературы»</a:t>
            </a:r>
            <a:endParaRPr lang="ru-RU" sz="2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4" y="691350"/>
          <a:ext cx="5572165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33"/>
                <a:gridCol w="1114433"/>
                <a:gridCol w="1114433"/>
                <a:gridCol w="1114433"/>
                <a:gridCol w="1114433"/>
              </a:tblGrid>
              <a:tr h="52280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Имя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писателя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Годы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жизни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произведения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чём писал?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0000"/>
                          </a:solidFill>
                        </a:rPr>
                        <a:t>?</a:t>
                      </a:r>
                      <a:endParaRPr lang="ru-RU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7092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1)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Ги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де Мопассан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1850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- 1893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«Жизнь», «Милый друг»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Обнажал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социаль-е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проблемы общества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28790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2) ?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790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8790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Критический реализм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165081" y="619912"/>
            <a:ext cx="5429288" cy="2500330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 конце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начале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XX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веков в культурной жизни стран Европы борьба между реалистическим и декадентским течениями достигла своего пика.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Народ не принял произведений, созданных в духе декадентства, так как была потребность в произведениях реалистических, ясно и правдиво отображающих жизнь.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Писатели-реалисты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78305" y="1442923"/>
            <a:ext cx="2681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78305" y="1954364"/>
            <a:ext cx="242889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Битва при Вердене - Верденская мясорубка – Военное оружие и армии Ми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Блок-схема: документ 18"/>
          <p:cNvSpPr/>
          <p:nvPr/>
        </p:nvSpPr>
        <p:spPr>
          <a:xfrm>
            <a:off x="2379659" y="619912"/>
            <a:ext cx="3286148" cy="2488613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Писатели-реалисты стремились               к смелому и правдивому отображению окружающей действительности.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Поэтому этот период получил название реализма, или критического реализма.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этот период представители русской литературы Ф.М.Достоевский, Л.Н.Толстой, А.П.Чехов открыли для зарубежных современников новые возможности реалистического творчества.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Ф.М. Достоевский - Великие русские писател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80" y="619911"/>
            <a:ext cx="1139671" cy="1334453"/>
          </a:xfrm>
          <a:prstGeom prst="rect">
            <a:avLst/>
          </a:prstGeom>
          <a:noFill/>
        </p:spPr>
      </p:pic>
      <p:sp>
        <p:nvSpPr>
          <p:cNvPr id="33796" name="AutoShape 4" descr="Спокойствие – душевная подлость». 10 «правил жизни» Льва Толстого | ПЕРСОНА  | ОБЩЕСТВО | АиФ Ту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7" name="Picture 5" descr="C:\Users\Вилена\Desktop\5a0f823f2d4c22bc97b68f231fb3ecf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3775" y="619912"/>
            <a:ext cx="1285884" cy="1334452"/>
          </a:xfrm>
          <a:prstGeom prst="rect">
            <a:avLst/>
          </a:prstGeom>
          <a:noFill/>
        </p:spPr>
      </p:pic>
      <p:pic>
        <p:nvPicPr>
          <p:cNvPr id="33799" name="Picture 7" descr="почитатели грамотности: А.П.ЧЕХ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147" y="1954364"/>
            <a:ext cx="1071570" cy="1154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Ги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де Мопассан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5412" y="548474"/>
            <a:ext cx="27860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де Мопассан является несравненным творцом, который в своих произведениях «Жизнь», «Милый друг», «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Монт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Ориоль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и других мастерски обнажал социальные проблемы французского общества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5147" y="2405862"/>
            <a:ext cx="185738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</a:t>
            </a: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де Мопассан</a:t>
            </a:r>
          </a:p>
          <a:p>
            <a:endParaRPr lang="ru-RU" sz="140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Ги де Мопассан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70" y="548474"/>
            <a:ext cx="1714513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Джек Лондон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51032" y="905664"/>
            <a:ext cx="1714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его романе-утопии «Железная пята» содержится предупреждение катастрофы                 и страшных мук, возможно, ожидающих человечество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833" y="941383"/>
            <a:ext cx="1500199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Творчество американского писателя Д.Лондона отличалось радикальными настроениями</a:t>
            </a:r>
          </a:p>
          <a:p>
            <a:endParaRPr lang="ru-RU" sz="140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право с вырезом 5"/>
          <p:cNvSpPr/>
          <p:nvPr/>
        </p:nvSpPr>
        <p:spPr>
          <a:xfrm rot="5400000">
            <a:off x="861600" y="602053"/>
            <a:ext cx="392909" cy="285752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5400000">
            <a:off x="2540394" y="602054"/>
            <a:ext cx="392909" cy="285752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665543" y="1191415"/>
            <a:ext cx="1928826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автобиографическом произведении «Мартин Иден» писатель раскрывает столкновения                  в области искусства</a:t>
            </a:r>
          </a:p>
          <a:p>
            <a:endParaRPr lang="ru-RU" sz="1400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 rot="5400000">
            <a:off x="4183467" y="602055"/>
            <a:ext cx="392909" cy="285752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2658" name="Picture 2" descr="Джек Лондон – биография, фото, личная жизнь, библиография - 24С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5675" y="405598"/>
            <a:ext cx="928694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Сатира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5" cy="262017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этот период особое значение имела сатира.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Роман немецкого писателя-сатирика </a:t>
            </a:r>
            <a:r>
              <a:rPr lang="ru-RU" sz="14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Г.Манна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«Верноподданный» и трилогия «Империя» обладают большой обличительной силой.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На страницах этих произведений можно увидеть королей и канцлеров, аристократов и чиновников, предавших свой народ, и даже императора Вильгельма 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36585" y="2620176"/>
            <a:ext cx="185738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Генрих Манн</a:t>
            </a:r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Генрих Манн / Централизованная библиотечная система Канавинского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619912"/>
            <a:ext cx="1785950" cy="1918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А.Франс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022469" y="619912"/>
          <a:ext cx="3643338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578" name="AutoShape 2" descr="Восточный фронт Первой мировой войн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682" name="Picture 2" descr="Писатель Анатоль Франс и его очень современный роман «Остров пингвинов»:  мрачные толкования и пророчества автора вновь актуальны | Забытый Нобель |  Статьи | Pechorin.net - портал больших литературных возможностей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5575" y="834226"/>
            <a:ext cx="1724018" cy="171451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9395" y="2628929"/>
            <a:ext cx="13288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Анатоль Франс</a:t>
            </a:r>
            <a:endParaRPr lang="ru-RU" sz="12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484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Марк Твен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2262986"/>
            <a:ext cx="1724018" cy="85725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Романы, рассказы, статьи М.Твена наполнены горькой и гневной правдой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093907" y="548474"/>
            <a:ext cx="3500462" cy="2571768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Название статьи М.Твена «Соединённые 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Линчующие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Штаты» или же колкие определения: «Сенатор – человек, который издаёт законы в свободное от тюрьмы время», «Слуги народа – лица, избранные на свои должности для распределения взяток» – уже говорят за себя</a:t>
            </a:r>
          </a:p>
        </p:txBody>
      </p:sp>
      <p:pic>
        <p:nvPicPr>
          <p:cNvPr id="584706" name="Picture 2" descr="ВО!круг книг&quot; Блог библиотеки им. А.С.Пушкина г.Челябинска: Марк Твен — к  180-летию со дня рожд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081" y="691350"/>
            <a:ext cx="1714512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158805</TotalTime>
  <Words>1068</Words>
  <Application>Microsoft Office PowerPoint</Application>
  <PresentationFormat>Произвольный</PresentationFormat>
  <Paragraphs>136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Критический реализм </vt:lpstr>
      <vt:lpstr> Писатели-реалисты</vt:lpstr>
      <vt:lpstr>Ги де Мопассан</vt:lpstr>
      <vt:lpstr>Джек Лондон</vt:lpstr>
      <vt:lpstr>Сатира  </vt:lpstr>
      <vt:lpstr>А.Франс</vt:lpstr>
      <vt:lpstr>Марк Твен</vt:lpstr>
      <vt:lpstr>Творчество Р.Тагора</vt:lpstr>
      <vt:lpstr> Демократическая литература</vt:lpstr>
      <vt:lpstr>Произведения Г.Бичер-Стоу</vt:lpstr>
      <vt:lpstr>Содержание произведений</vt:lpstr>
      <vt:lpstr> Бернард Шоу</vt:lpstr>
      <vt:lpstr>О чём писал В.Гюго? </vt:lpstr>
      <vt:lpstr>Писатель Жюль Верн</vt:lpstr>
      <vt:lpstr>Русские писатели </vt:lpstr>
      <vt:lpstr>Писатели Японии</vt:lpstr>
      <vt:lpstr>Натурализм </vt:lpstr>
      <vt:lpstr>Эмиль Золя </vt:lpstr>
      <vt:lpstr>Натуралисты Италии </vt:lpstr>
      <vt:lpstr>Натуралисты Америки </vt:lpstr>
      <vt:lpstr>Символизм  </vt:lpstr>
      <vt:lpstr>Значение термина</vt:lpstr>
      <vt:lpstr>Значение термина</vt:lpstr>
      <vt:lpstr>  О ком речь?</vt:lpstr>
      <vt:lpstr> ЗАДАНИЯ ДЛЯ САМОСТОЯТЕЛЬНОЙ РАБОТЫ</vt:lpstr>
      <vt:lpstr>Таблица «Представители литературы»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Вилена</cp:lastModifiedBy>
  <cp:revision>2233</cp:revision>
  <dcterms:created xsi:type="dcterms:W3CDTF">2014-10-08T23:03:32Z</dcterms:created>
  <dcterms:modified xsi:type="dcterms:W3CDTF">2021-03-16T15:59:57Z</dcterms:modified>
</cp:coreProperties>
</file>