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19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diagrams/quickStyle3.xml" ContentType="application/vnd.openxmlformats-officedocument.drawingml.diagramStyl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diagrams/layout3.xml" ContentType="application/vnd.openxmlformats-officedocument.drawingml.diagram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6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diagrams/data3.xml" ContentType="application/vnd.openxmlformats-officedocument.drawingml.diagramData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7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44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8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521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9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diagrams/data4.xml" ContentType="application/vnd.openxmlformats-officedocument.drawingml.diagramData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4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8"/>
  </p:notesMasterIdLst>
  <p:sldIdLst>
    <p:sldId id="1356" r:id="rId10"/>
    <p:sldId id="1414" r:id="rId11"/>
    <p:sldId id="1528" r:id="rId12"/>
    <p:sldId id="1486" r:id="rId13"/>
    <p:sldId id="1415" r:id="rId14"/>
    <p:sldId id="1529" r:id="rId15"/>
    <p:sldId id="1492" r:id="rId16"/>
    <p:sldId id="1530" r:id="rId17"/>
    <p:sldId id="1531" r:id="rId18"/>
    <p:sldId id="1510" r:id="rId19"/>
    <p:sldId id="1448" r:id="rId20"/>
    <p:sldId id="1532" r:id="rId21"/>
    <p:sldId id="1511" r:id="rId22"/>
    <p:sldId id="1474" r:id="rId23"/>
    <p:sldId id="1533" r:id="rId24"/>
    <p:sldId id="1534" r:id="rId25"/>
    <p:sldId id="1535" r:id="rId26"/>
    <p:sldId id="1536" r:id="rId27"/>
    <p:sldId id="1537" r:id="rId28"/>
    <p:sldId id="1538" r:id="rId29"/>
    <p:sldId id="1539" r:id="rId30"/>
    <p:sldId id="1540" r:id="rId31"/>
    <p:sldId id="1541" r:id="rId32"/>
    <p:sldId id="1495" r:id="rId33"/>
    <p:sldId id="1542" r:id="rId34"/>
    <p:sldId id="1505" r:id="rId35"/>
    <p:sldId id="1499" r:id="rId36"/>
    <p:sldId id="1543" r:id="rId37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Font" id="{01319F16-3CEB-44B1-837A-5DFE664B1540}">
          <p14:sldIdLst>
            <p14:sldId id="1356"/>
            <p14:sldId id="1402"/>
            <p14:sldId id="1366"/>
            <p14:sldId id="262"/>
            <p14:sldId id="1357"/>
            <p14:sldId id="1363"/>
            <p14:sldId id="1360"/>
            <p14:sldId id="1364"/>
            <p14:sldId id="1370"/>
            <p14:sldId id="1372"/>
            <p14:sldId id="1373"/>
            <p14:sldId id="1374"/>
            <p14:sldId id="1375"/>
            <p14:sldId id="1376"/>
            <p14:sldId id="1378"/>
            <p14:sldId id="1380"/>
            <p14:sldId id="1379"/>
            <p14:sldId id="1381"/>
            <p14:sldId id="1382"/>
            <p14:sldId id="1383"/>
            <p14:sldId id="1385"/>
            <p14:sldId id="1388"/>
            <p14:sldId id="1392"/>
            <p14:sldId id="1394"/>
            <p14:sldId id="1395"/>
            <p14:sldId id="1396"/>
            <p14:sldId id="1398"/>
            <p14:sldId id="1389"/>
            <p14:sldId id="1390"/>
            <p14:sldId id="1400"/>
            <p14:sldId id="1404"/>
            <p14:sldId id="1405"/>
            <p14:sldId id="1406"/>
            <p14:sldId id="1407"/>
            <p14:sldId id="1408"/>
            <p14:sldId id="1409"/>
            <p14:sldId id="1410"/>
            <p14:sldId id="1411"/>
            <p14:sldId id="1412"/>
            <p14:sldId id="1413"/>
            <p14:sldId id="139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808080"/>
    <a:srgbClr val="327880"/>
    <a:srgbClr val="800000"/>
    <a:srgbClr val="003300"/>
    <a:srgbClr val="7F7F7F"/>
    <a:srgbClr val="328682"/>
    <a:srgbClr val="B2B2B2"/>
    <a:srgbClr val="FFFFFF"/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4" autoAdjust="0"/>
    <p:restoredTop sz="95491" autoAdjust="0"/>
  </p:normalViewPr>
  <p:slideViewPr>
    <p:cSldViewPr snapToObjects="1">
      <p:cViewPr varScale="1">
        <p:scale>
          <a:sx n="148" d="100"/>
          <a:sy n="148" d="100"/>
        </p:scale>
        <p:origin x="-74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5FFDA-7526-41ED-A229-953DE6B8F4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FE8D87-39CE-41F1-87D9-392A1C255D46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Крупным мастером, высмеивающим существующий строй, был французский писатель </a:t>
          </a:r>
          <a:r>
            <a:rPr lang="ru-RU" sz="1200" b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А.Франс</a:t>
          </a:r>
          <a:endParaRPr lang="ru-RU" sz="1200" b="1" u="sng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A93948C-8E2F-439F-9B55-8E1690E3C0F3}" type="parTrans" cxnId="{C0306275-CCE6-497F-9D7D-32A9D6607DA4}">
      <dgm:prSet/>
      <dgm:spPr/>
      <dgm:t>
        <a:bodyPr/>
        <a:lstStyle/>
        <a:p>
          <a:endParaRPr lang="ru-RU"/>
        </a:p>
      </dgm:t>
    </dgm:pt>
    <dgm:pt modelId="{A6EC1901-BC33-4332-B69B-83F8E964FBAF}" type="sibTrans" cxnId="{C0306275-CCE6-497F-9D7D-32A9D6607DA4}">
      <dgm:prSet/>
      <dgm:spPr>
        <a:solidFill>
          <a:schemeClr val="tx1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331B21F-936C-4B3B-9515-78C68104356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его произведении «Преступление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Сильвестра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Боннара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» резко, открыто высмеиваются пороки Третьей республики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F2809F-70F7-4E01-8423-5D1ABF11C25E}" type="parTrans" cxnId="{14A93E46-AD67-4CAC-A6F7-EF4FA9ACDCA5}">
      <dgm:prSet/>
      <dgm:spPr/>
      <dgm:t>
        <a:bodyPr/>
        <a:lstStyle/>
        <a:p>
          <a:endParaRPr lang="ru-RU"/>
        </a:p>
      </dgm:t>
    </dgm:pt>
    <dgm:pt modelId="{443CC7DD-02EC-4C49-9134-623D7D6A6DC1}" type="sibTrans" cxnId="{14A93E46-AD67-4CAC-A6F7-EF4FA9ACDCA5}">
      <dgm:prSet/>
      <dgm:spPr>
        <a:solidFill>
          <a:schemeClr val="tx1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83DE7BE-3C68-4D55-BEC4-B941D7846B4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Моральное разложение правящих кругов, продажность политических деятелей, интриги монархов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D3F82A4-CF3E-4791-8043-A0164BD7C55A}" type="parTrans" cxnId="{C653F580-FFCC-4186-BD70-FD718F20CF6E}">
      <dgm:prSet/>
      <dgm:spPr/>
      <dgm:t>
        <a:bodyPr/>
        <a:lstStyle/>
        <a:p>
          <a:endParaRPr lang="ru-RU"/>
        </a:p>
      </dgm:t>
    </dgm:pt>
    <dgm:pt modelId="{A9BF6F0F-F028-4407-A417-04324910284E}" type="sibTrans" cxnId="{C653F580-FFCC-4186-BD70-FD718F20CF6E}">
      <dgm:prSet/>
      <dgm:spPr/>
      <dgm:t>
        <a:bodyPr/>
        <a:lstStyle/>
        <a:p>
          <a:endParaRPr lang="ru-RU"/>
        </a:p>
      </dgm:t>
    </dgm:pt>
    <dgm:pt modelId="{17CF5FD0-0B3A-460E-93AF-F57C5B28AABD}" type="pres">
      <dgm:prSet presAssocID="{8395FFDA-7526-41ED-A229-953DE6B8F4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305C64-0B5E-4F05-96C1-80CDB5C85C21}" type="pres">
      <dgm:prSet presAssocID="{8395FFDA-7526-41ED-A229-953DE6B8F4B1}" presName="dummyMaxCanvas" presStyleCnt="0">
        <dgm:presLayoutVars/>
      </dgm:prSet>
      <dgm:spPr/>
    </dgm:pt>
    <dgm:pt modelId="{A67FB371-D90D-4BF3-9A8C-F30C7D0BC8DB}" type="pres">
      <dgm:prSet presAssocID="{8395FFDA-7526-41ED-A229-953DE6B8F4B1}" presName="ThreeNodes_1" presStyleLbl="node1" presStyleIdx="0" presStyleCnt="3" custScaleX="117647" custScaleY="103571" custLinFactNeighborX="8824" custLinFactNeighborY="3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4CC58-8EB2-4CA5-8D9F-CCA16F0276E8}" type="pres">
      <dgm:prSet presAssocID="{8395FFDA-7526-41ED-A229-953DE6B8F4B1}" presName="ThreeNodes_2" presStyleLbl="node1" presStyleIdx="1" presStyleCnt="3" custScaleX="117647" custScaleY="114286" custLinFactNeighborX="-7847" custLinFactNeighborY="-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65B5-07D2-4A2F-B23D-A2A308A7475A}" type="pres">
      <dgm:prSet presAssocID="{8395FFDA-7526-41ED-A229-953DE6B8F4B1}" presName="ThreeNodes_3" presStyleLbl="node1" presStyleIdx="2" presStyleCnt="3" custScaleX="117647" custScaleY="108929" custLinFactNeighborX="-19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E4E9C-EC7E-4058-B53F-BF0DFB37E027}" type="pres">
      <dgm:prSet presAssocID="{8395FFDA-7526-41ED-A229-953DE6B8F4B1}" presName="ThreeConn_1-2" presStyleLbl="fgAccFollowNode1" presStyleIdx="0" presStyleCnt="2" custLinFactNeighborX="51647" custLinFactNeighborY="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48DB-CF44-443A-9593-2AE3731C77B2}" type="pres">
      <dgm:prSet presAssocID="{8395FFDA-7526-41ED-A229-953DE6B8F4B1}" presName="ThreeConn_2-3" presStyleLbl="fgAccFollowNode1" presStyleIdx="1" presStyleCnt="2" custLinFactNeighborX="1592" custLinFactNeighborY="14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E5B84-9FF0-41CC-BA67-3EDC4D94B65B}" type="pres">
      <dgm:prSet presAssocID="{8395FFDA-7526-41ED-A229-953DE6B8F4B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114F-1CB0-49C7-90DD-8B1B55403AB0}" type="pres">
      <dgm:prSet presAssocID="{8395FFDA-7526-41ED-A229-953DE6B8F4B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BA5E-8475-4697-811E-3F644C2E0E6C}" type="pres">
      <dgm:prSet presAssocID="{8395FFDA-7526-41ED-A229-953DE6B8F4B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306275-CCE6-497F-9D7D-32A9D6607DA4}" srcId="{8395FFDA-7526-41ED-A229-953DE6B8F4B1}" destId="{56FE8D87-39CE-41F1-87D9-392A1C255D46}" srcOrd="0" destOrd="0" parTransId="{2A93948C-8E2F-439F-9B55-8E1690E3C0F3}" sibTransId="{A6EC1901-BC33-4332-B69B-83F8E964FBAF}"/>
    <dgm:cxn modelId="{1A31AD58-4CC4-45EF-B7A2-9678B2F445EC}" type="presOf" srcId="{883DE7BE-3C68-4D55-BEC4-B941D7846B48}" destId="{C1DB65B5-07D2-4A2F-B23D-A2A308A7475A}" srcOrd="0" destOrd="0" presId="urn:microsoft.com/office/officeart/2005/8/layout/vProcess5"/>
    <dgm:cxn modelId="{71BB1D50-BA0B-41FC-90DD-F248A6DAC009}" type="presOf" srcId="{56FE8D87-39CE-41F1-87D9-392A1C255D46}" destId="{A67FB371-D90D-4BF3-9A8C-F30C7D0BC8DB}" srcOrd="0" destOrd="0" presId="urn:microsoft.com/office/officeart/2005/8/layout/vProcess5"/>
    <dgm:cxn modelId="{9E608F67-4164-4DB6-BDEA-7621A1D56E20}" type="presOf" srcId="{56FE8D87-39CE-41F1-87D9-392A1C255D46}" destId="{8EAE5B84-9FF0-41CC-BA67-3EDC4D94B65B}" srcOrd="1" destOrd="0" presId="urn:microsoft.com/office/officeart/2005/8/layout/vProcess5"/>
    <dgm:cxn modelId="{C71AF1E7-4799-435D-88F0-1FD5F87C8FBE}" type="presOf" srcId="{443CC7DD-02EC-4C49-9134-623D7D6A6DC1}" destId="{937148DB-CF44-443A-9593-2AE3731C77B2}" srcOrd="0" destOrd="0" presId="urn:microsoft.com/office/officeart/2005/8/layout/vProcess5"/>
    <dgm:cxn modelId="{C653F580-FFCC-4186-BD70-FD718F20CF6E}" srcId="{8395FFDA-7526-41ED-A229-953DE6B8F4B1}" destId="{883DE7BE-3C68-4D55-BEC4-B941D7846B48}" srcOrd="2" destOrd="0" parTransId="{9D3F82A4-CF3E-4791-8043-A0164BD7C55A}" sibTransId="{A9BF6F0F-F028-4407-A417-04324910284E}"/>
    <dgm:cxn modelId="{B824B038-2AEA-4B18-BAC4-8A14A473F5CB}" type="presOf" srcId="{A331B21F-936C-4B3B-9515-78C681043560}" destId="{E214CC58-8EB2-4CA5-8D9F-CCA16F0276E8}" srcOrd="0" destOrd="0" presId="urn:microsoft.com/office/officeart/2005/8/layout/vProcess5"/>
    <dgm:cxn modelId="{D9F6550A-D647-453A-8EBB-FBC6AF05C035}" type="presOf" srcId="{A331B21F-936C-4B3B-9515-78C681043560}" destId="{7A15114F-1CB0-49C7-90DD-8B1B55403AB0}" srcOrd="1" destOrd="0" presId="urn:microsoft.com/office/officeart/2005/8/layout/vProcess5"/>
    <dgm:cxn modelId="{E8F79222-8BFD-4E5F-A694-1D76807C6CE9}" type="presOf" srcId="{883DE7BE-3C68-4D55-BEC4-B941D7846B48}" destId="{CCE3BA5E-8475-4697-811E-3F644C2E0E6C}" srcOrd="1" destOrd="0" presId="urn:microsoft.com/office/officeart/2005/8/layout/vProcess5"/>
    <dgm:cxn modelId="{D09CC190-C681-4C85-B977-53DFEC950DA1}" type="presOf" srcId="{A6EC1901-BC33-4332-B69B-83F8E964FBAF}" destId="{7F9E4E9C-EC7E-4058-B53F-BF0DFB37E027}" srcOrd="0" destOrd="0" presId="urn:microsoft.com/office/officeart/2005/8/layout/vProcess5"/>
    <dgm:cxn modelId="{14A93E46-AD67-4CAC-A6F7-EF4FA9ACDCA5}" srcId="{8395FFDA-7526-41ED-A229-953DE6B8F4B1}" destId="{A331B21F-936C-4B3B-9515-78C681043560}" srcOrd="1" destOrd="0" parTransId="{FAF2809F-70F7-4E01-8423-5D1ABF11C25E}" sibTransId="{443CC7DD-02EC-4C49-9134-623D7D6A6DC1}"/>
    <dgm:cxn modelId="{FB6B9EE2-EB65-427B-8227-C9B56FF2A3E2}" type="presOf" srcId="{8395FFDA-7526-41ED-A229-953DE6B8F4B1}" destId="{17CF5FD0-0B3A-460E-93AF-F57C5B28AABD}" srcOrd="0" destOrd="0" presId="urn:microsoft.com/office/officeart/2005/8/layout/vProcess5"/>
    <dgm:cxn modelId="{DD85463F-6A71-4823-963C-D22130A7FD6C}" type="presParOf" srcId="{17CF5FD0-0B3A-460E-93AF-F57C5B28AABD}" destId="{03305C64-0B5E-4F05-96C1-80CDB5C85C21}" srcOrd="0" destOrd="0" presId="urn:microsoft.com/office/officeart/2005/8/layout/vProcess5"/>
    <dgm:cxn modelId="{BEFFD096-67AF-4F1F-B269-D1A967CC04D9}" type="presParOf" srcId="{17CF5FD0-0B3A-460E-93AF-F57C5B28AABD}" destId="{A67FB371-D90D-4BF3-9A8C-F30C7D0BC8DB}" srcOrd="1" destOrd="0" presId="urn:microsoft.com/office/officeart/2005/8/layout/vProcess5"/>
    <dgm:cxn modelId="{FA34B488-AA56-4F74-8E60-850F984416E5}" type="presParOf" srcId="{17CF5FD0-0B3A-460E-93AF-F57C5B28AABD}" destId="{E214CC58-8EB2-4CA5-8D9F-CCA16F0276E8}" srcOrd="2" destOrd="0" presId="urn:microsoft.com/office/officeart/2005/8/layout/vProcess5"/>
    <dgm:cxn modelId="{3ECB4BCF-98B4-4FB8-A565-279C8F8F4F68}" type="presParOf" srcId="{17CF5FD0-0B3A-460E-93AF-F57C5B28AABD}" destId="{C1DB65B5-07D2-4A2F-B23D-A2A308A7475A}" srcOrd="3" destOrd="0" presId="urn:microsoft.com/office/officeart/2005/8/layout/vProcess5"/>
    <dgm:cxn modelId="{AB402A8C-89A4-4906-8625-0CB9A7CE89AD}" type="presParOf" srcId="{17CF5FD0-0B3A-460E-93AF-F57C5B28AABD}" destId="{7F9E4E9C-EC7E-4058-B53F-BF0DFB37E027}" srcOrd="4" destOrd="0" presId="urn:microsoft.com/office/officeart/2005/8/layout/vProcess5"/>
    <dgm:cxn modelId="{EE238F9E-FCAB-44ED-8A20-460C6013EB3C}" type="presParOf" srcId="{17CF5FD0-0B3A-460E-93AF-F57C5B28AABD}" destId="{937148DB-CF44-443A-9593-2AE3731C77B2}" srcOrd="5" destOrd="0" presId="urn:microsoft.com/office/officeart/2005/8/layout/vProcess5"/>
    <dgm:cxn modelId="{C3EEDAAC-2123-4C5E-BFCE-5A1FA05B497E}" type="presParOf" srcId="{17CF5FD0-0B3A-460E-93AF-F57C5B28AABD}" destId="{8EAE5B84-9FF0-41CC-BA67-3EDC4D94B65B}" srcOrd="6" destOrd="0" presId="urn:microsoft.com/office/officeart/2005/8/layout/vProcess5"/>
    <dgm:cxn modelId="{97D17B91-5E5A-4772-85D4-D236B6C093E3}" type="presParOf" srcId="{17CF5FD0-0B3A-460E-93AF-F57C5B28AABD}" destId="{7A15114F-1CB0-49C7-90DD-8B1B55403AB0}" srcOrd="7" destOrd="0" presId="urn:microsoft.com/office/officeart/2005/8/layout/vProcess5"/>
    <dgm:cxn modelId="{72883767-6B00-4662-A00E-40E997E83243}" type="presParOf" srcId="{17CF5FD0-0B3A-460E-93AF-F57C5B28AABD}" destId="{CCE3BA5E-8475-4697-811E-3F644C2E0E6C}" srcOrd="8" destOrd="0" presId="urn:microsoft.com/office/officeart/2005/8/layout/vProcess5"/>
  </dgm:cxnLst>
  <dgm:bg>
    <a:solidFill>
      <a:schemeClr val="bg1"/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ADEDAD-8E0F-472E-A2AC-9F6D3B4B26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B06571-D8C4-48FB-887B-75B14D869196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Творцы демократической  верили         в победу принципов равенства                            и справедливости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76A6460-53EB-478A-9560-60DC776AB0FF}" type="parTrans" cxnId="{1E64E587-FDE5-4C25-92C0-085BC4D47C7D}">
      <dgm:prSet/>
      <dgm:spPr/>
      <dgm:t>
        <a:bodyPr/>
        <a:lstStyle/>
        <a:p>
          <a:endParaRPr lang="ru-RU"/>
        </a:p>
      </dgm:t>
    </dgm:pt>
    <dgm:pt modelId="{725E43C7-2270-4E86-B8FF-CB942C64D557}" type="sibTrans" cxnId="{1E64E587-FDE5-4C25-92C0-085BC4D47C7D}">
      <dgm:prSet/>
      <dgm:spPr/>
      <dgm:t>
        <a:bodyPr/>
        <a:lstStyle/>
        <a:p>
          <a:endParaRPr lang="ru-RU"/>
        </a:p>
      </dgm:t>
    </dgm:pt>
    <dgm:pt modelId="{1D8D94E1-095A-43FE-BB7B-151980D50593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</a:rPr>
            <a:t>Творческие силы человека, его способность изменить мир</a:t>
          </a:r>
          <a:endParaRPr lang="ru-RU" sz="1200" b="1" dirty="0">
            <a:solidFill>
              <a:srgbClr val="000000"/>
            </a:solidFill>
          </a:endParaRPr>
        </a:p>
      </dgm:t>
    </dgm:pt>
    <dgm:pt modelId="{3BE8EAF1-7228-4EF6-8BE6-6503D99046C1}" type="parTrans" cxnId="{E9216DA5-E441-46E5-A67D-1FE581C18A02}">
      <dgm:prSet/>
      <dgm:spPr/>
      <dgm:t>
        <a:bodyPr/>
        <a:lstStyle/>
        <a:p>
          <a:endParaRPr lang="ru-RU"/>
        </a:p>
      </dgm:t>
    </dgm:pt>
    <dgm:pt modelId="{1CE25AB2-1333-465E-9554-AD4DCFE91437}" type="sibTrans" cxnId="{E9216DA5-E441-46E5-A67D-1FE581C18A02}">
      <dgm:prSet/>
      <dgm:spPr/>
      <dgm:t>
        <a:bodyPr/>
        <a:lstStyle/>
        <a:p>
          <a:endParaRPr lang="ru-RU"/>
        </a:p>
      </dgm:t>
    </dgm:pt>
    <dgm:pt modelId="{660610B4-06DD-4581-B1D4-0A85DDB0D8F8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Одна из представительниц этой литературы – американская писательница </a:t>
          </a:r>
          <a:r>
            <a:rPr lang="ru-RU" sz="1200" b="1" u="sng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Г.Бичер-Стоу</a:t>
          </a:r>
          <a:endParaRPr lang="ru-RU" sz="1200" b="1" u="sng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87BF34-B370-4981-AFF0-B2EA1597456A}" type="parTrans" cxnId="{62382753-5159-4EBC-83D2-B09FE479C7E5}">
      <dgm:prSet/>
      <dgm:spPr/>
      <dgm:t>
        <a:bodyPr/>
        <a:lstStyle/>
        <a:p>
          <a:endParaRPr lang="ru-RU"/>
        </a:p>
      </dgm:t>
    </dgm:pt>
    <dgm:pt modelId="{8300A31D-FEA9-469B-A97D-C52A8FCFF3F0}" type="sibTrans" cxnId="{62382753-5159-4EBC-83D2-B09FE479C7E5}">
      <dgm:prSet/>
      <dgm:spPr/>
      <dgm:t>
        <a:bodyPr/>
        <a:lstStyle/>
        <a:p>
          <a:endParaRPr lang="ru-RU"/>
        </a:p>
      </dgm:t>
    </dgm:pt>
    <dgm:pt modelId="{D4D75941-7828-4AB4-BD0D-7312E0475DC6}" type="pres">
      <dgm:prSet presAssocID="{D9ADEDAD-8E0F-472E-A2AC-9F6D3B4B26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D3CC3-D585-440B-8509-82D690152CC5}" type="pres">
      <dgm:prSet presAssocID="{7EB06571-D8C4-48FB-887B-75B14D869196}" presName="parentText" presStyleLbl="node1" presStyleIdx="0" presStyleCnt="3" custLinFactY="-72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19D91-DDBD-4B04-9040-F5BEB117076B}" type="pres">
      <dgm:prSet presAssocID="{725E43C7-2270-4E86-B8FF-CB942C64D557}" presName="spacer" presStyleCnt="0"/>
      <dgm:spPr/>
    </dgm:pt>
    <dgm:pt modelId="{C3C0924E-F287-4876-8416-71EEC6808DB4}" type="pres">
      <dgm:prSet presAssocID="{1D8D94E1-095A-43FE-BB7B-151980D50593}" presName="parentText" presStyleLbl="node1" presStyleIdx="1" presStyleCnt="3" custScaleY="114176" custLinFactNeighborY="-10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FEEA5-19F5-49B6-8BC1-D46507CBE270}" type="pres">
      <dgm:prSet presAssocID="{1CE25AB2-1333-465E-9554-AD4DCFE91437}" presName="spacer" presStyleCnt="0"/>
      <dgm:spPr/>
    </dgm:pt>
    <dgm:pt modelId="{ABE5AA13-53AA-4662-9E11-41C7D9724266}" type="pres">
      <dgm:prSet presAssocID="{660610B4-06DD-4581-B1D4-0A85DDB0D8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64E587-FDE5-4C25-92C0-085BC4D47C7D}" srcId="{D9ADEDAD-8E0F-472E-A2AC-9F6D3B4B267B}" destId="{7EB06571-D8C4-48FB-887B-75B14D869196}" srcOrd="0" destOrd="0" parTransId="{176A6460-53EB-478A-9560-60DC776AB0FF}" sibTransId="{725E43C7-2270-4E86-B8FF-CB942C64D557}"/>
    <dgm:cxn modelId="{E730B457-F58A-4AD0-9D48-9D204C2BA9DE}" type="presOf" srcId="{1D8D94E1-095A-43FE-BB7B-151980D50593}" destId="{C3C0924E-F287-4876-8416-71EEC6808DB4}" srcOrd="0" destOrd="0" presId="urn:microsoft.com/office/officeart/2005/8/layout/vList2"/>
    <dgm:cxn modelId="{9854995C-1E57-4FE2-B4D0-96E9CD13D048}" type="presOf" srcId="{D9ADEDAD-8E0F-472E-A2AC-9F6D3B4B267B}" destId="{D4D75941-7828-4AB4-BD0D-7312E0475DC6}" srcOrd="0" destOrd="0" presId="urn:microsoft.com/office/officeart/2005/8/layout/vList2"/>
    <dgm:cxn modelId="{62382753-5159-4EBC-83D2-B09FE479C7E5}" srcId="{D9ADEDAD-8E0F-472E-A2AC-9F6D3B4B267B}" destId="{660610B4-06DD-4581-B1D4-0A85DDB0D8F8}" srcOrd="2" destOrd="0" parTransId="{5287BF34-B370-4981-AFF0-B2EA1597456A}" sibTransId="{8300A31D-FEA9-469B-A97D-C52A8FCFF3F0}"/>
    <dgm:cxn modelId="{5D297982-FE71-487C-A715-2A82F8AB5927}" type="presOf" srcId="{7EB06571-D8C4-48FB-887B-75B14D869196}" destId="{EF5D3CC3-D585-440B-8509-82D690152CC5}" srcOrd="0" destOrd="0" presId="urn:microsoft.com/office/officeart/2005/8/layout/vList2"/>
    <dgm:cxn modelId="{E9216DA5-E441-46E5-A67D-1FE581C18A02}" srcId="{D9ADEDAD-8E0F-472E-A2AC-9F6D3B4B267B}" destId="{1D8D94E1-095A-43FE-BB7B-151980D50593}" srcOrd="1" destOrd="0" parTransId="{3BE8EAF1-7228-4EF6-8BE6-6503D99046C1}" sibTransId="{1CE25AB2-1333-465E-9554-AD4DCFE91437}"/>
    <dgm:cxn modelId="{91F96E70-4B87-4356-861D-EBA9311BDC65}" type="presOf" srcId="{660610B4-06DD-4581-B1D4-0A85DDB0D8F8}" destId="{ABE5AA13-53AA-4662-9E11-41C7D9724266}" srcOrd="0" destOrd="0" presId="urn:microsoft.com/office/officeart/2005/8/layout/vList2"/>
    <dgm:cxn modelId="{34D7FF9A-B5AB-4AE7-BB73-7655669B6113}" type="presParOf" srcId="{D4D75941-7828-4AB4-BD0D-7312E0475DC6}" destId="{EF5D3CC3-D585-440B-8509-82D690152CC5}" srcOrd="0" destOrd="0" presId="urn:microsoft.com/office/officeart/2005/8/layout/vList2"/>
    <dgm:cxn modelId="{C7A40894-FDFF-4D48-9BDA-AFDD9DB23B06}" type="presParOf" srcId="{D4D75941-7828-4AB4-BD0D-7312E0475DC6}" destId="{42119D91-DDBD-4B04-9040-F5BEB117076B}" srcOrd="1" destOrd="0" presId="urn:microsoft.com/office/officeart/2005/8/layout/vList2"/>
    <dgm:cxn modelId="{6AA5ABBF-59F1-4C03-AEED-3F4F2D992BF8}" type="presParOf" srcId="{D4D75941-7828-4AB4-BD0D-7312E0475DC6}" destId="{C3C0924E-F287-4876-8416-71EEC6808DB4}" srcOrd="2" destOrd="0" presId="urn:microsoft.com/office/officeart/2005/8/layout/vList2"/>
    <dgm:cxn modelId="{069C310A-10DC-4E46-B9E4-93D27B0310C7}" type="presParOf" srcId="{D4D75941-7828-4AB4-BD0D-7312E0475DC6}" destId="{349FEEA5-19F5-49B6-8BC1-D46507CBE270}" srcOrd="3" destOrd="0" presId="urn:microsoft.com/office/officeart/2005/8/layout/vList2"/>
    <dgm:cxn modelId="{7BFEDEC2-719D-4C56-916D-B88267D0F83F}" type="presParOf" srcId="{D4D75941-7828-4AB4-BD0D-7312E0475DC6}" destId="{ABE5AA13-53AA-4662-9E11-41C7D9724266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7D01AB-C7DE-4B34-B80D-ED371438BF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646BB6-1C2E-48D4-9C87-BD2B42BA2F63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Романы этого периода знаменитых японских писателей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8382CF5-9D56-4E14-917C-34E0E6FDB21D}" type="parTrans" cxnId="{E612CF96-B9E5-4464-A10E-EDAF96840B20}">
      <dgm:prSet/>
      <dgm:spPr/>
      <dgm:t>
        <a:bodyPr/>
        <a:lstStyle/>
        <a:p>
          <a:endParaRPr lang="ru-RU"/>
        </a:p>
      </dgm:t>
    </dgm:pt>
    <dgm:pt modelId="{B7B667F9-CC20-4739-A2F6-4BE86B678D40}" type="sibTrans" cxnId="{E612CF96-B9E5-4464-A10E-EDAF96840B20}">
      <dgm:prSet/>
      <dgm:spPr/>
      <dgm:t>
        <a:bodyPr/>
        <a:lstStyle/>
        <a:p>
          <a:endParaRPr lang="ru-RU"/>
        </a:p>
      </dgm:t>
    </dgm:pt>
    <dgm:pt modelId="{75575314-6F62-4EE2-9E89-31F25CE2FB9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Рока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Токутоми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«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Куросиво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», «Лучше не жить»,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Наоэ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Киносита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«Огненный столп»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9FB76EA-0E67-4E8F-8599-56BBB0F402D0}" type="parTrans" cxnId="{B8C9CC3C-42F7-439E-88E4-3DF2DD0D9E17}">
      <dgm:prSet/>
      <dgm:spPr/>
      <dgm:t>
        <a:bodyPr/>
        <a:lstStyle/>
        <a:p>
          <a:endParaRPr lang="ru-RU"/>
        </a:p>
      </dgm:t>
    </dgm:pt>
    <dgm:pt modelId="{CC80D77C-38C2-4D1E-8C01-BA05B2B4146D}" type="sibTrans" cxnId="{B8C9CC3C-42F7-439E-88E4-3DF2DD0D9E17}">
      <dgm:prSet/>
      <dgm:spPr/>
      <dgm:t>
        <a:bodyPr/>
        <a:lstStyle/>
        <a:p>
          <a:endParaRPr lang="ru-RU"/>
        </a:p>
      </dgm:t>
    </dgm:pt>
    <dgm:pt modelId="{52338DF0-C7F4-4EB4-B1F6-92ABA043B158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Были направлены против феодальных пережитков, влияния Европы на самобытность японской культуры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AEAF9EE-473B-4960-8691-F0481671069E}" type="parTrans" cxnId="{2FAEFCC7-60CB-4B64-A556-A9BAD040E1FB}">
      <dgm:prSet/>
      <dgm:spPr/>
      <dgm:t>
        <a:bodyPr/>
        <a:lstStyle/>
        <a:p>
          <a:endParaRPr lang="ru-RU"/>
        </a:p>
      </dgm:t>
    </dgm:pt>
    <dgm:pt modelId="{31FAF9C6-5B73-4985-9908-8E3C6AC9C647}" type="sibTrans" cxnId="{2FAEFCC7-60CB-4B64-A556-A9BAD040E1FB}">
      <dgm:prSet/>
      <dgm:spPr/>
      <dgm:t>
        <a:bodyPr/>
        <a:lstStyle/>
        <a:p>
          <a:endParaRPr lang="ru-RU"/>
        </a:p>
      </dgm:t>
    </dgm:pt>
    <dgm:pt modelId="{E1735A15-AB2E-454A-A93D-2A9598699319}" type="pres">
      <dgm:prSet presAssocID="{377D01AB-C7DE-4B34-B80D-ED371438BF0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47971-D840-4BEF-9553-200F68CF037B}" type="pres">
      <dgm:prSet presAssocID="{377D01AB-C7DE-4B34-B80D-ED371438BF0C}" presName="arrow" presStyleLbl="bgShp" presStyleIdx="0" presStyleCnt="1"/>
      <dgm:spPr/>
    </dgm:pt>
    <dgm:pt modelId="{F8D3D3B6-86AE-4D85-B30F-E99355000AA8}" type="pres">
      <dgm:prSet presAssocID="{377D01AB-C7DE-4B34-B80D-ED371438BF0C}" presName="linearProcess" presStyleCnt="0"/>
      <dgm:spPr/>
    </dgm:pt>
    <dgm:pt modelId="{16311E0E-B652-473F-AF7C-45EFB8FC6A82}" type="pres">
      <dgm:prSet presAssocID="{1A646BB6-1C2E-48D4-9C87-BD2B42BA2F63}" presName="textNode" presStyleLbl="node1" presStyleIdx="0" presStyleCnt="3" custScaleY="115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41504-631C-4BFD-BAAE-3258B55081D0}" type="pres">
      <dgm:prSet presAssocID="{B7B667F9-CC20-4739-A2F6-4BE86B678D40}" presName="sibTrans" presStyleCnt="0"/>
      <dgm:spPr/>
    </dgm:pt>
    <dgm:pt modelId="{53C1E76F-F6FB-4B5D-B011-D0CE55B6AB49}" type="pres">
      <dgm:prSet presAssocID="{75575314-6F62-4EE2-9E89-31F25CE2FB9F}" presName="textNode" presStyleLbl="node1" presStyleIdx="1" presStyleCnt="3" custScaleY="115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BB0FF-DC4D-4B33-9F7B-6FC981F074AE}" type="pres">
      <dgm:prSet presAssocID="{CC80D77C-38C2-4D1E-8C01-BA05B2B4146D}" presName="sibTrans" presStyleCnt="0"/>
      <dgm:spPr/>
    </dgm:pt>
    <dgm:pt modelId="{06DD3DE3-ADE4-4C24-AA80-1DF30AB33F11}" type="pres">
      <dgm:prSet presAssocID="{52338DF0-C7F4-4EB4-B1F6-92ABA043B158}" presName="textNode" presStyleLbl="node1" presStyleIdx="2" presStyleCnt="3" custScaleY="115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B2CC9A-842F-4458-AF47-20F630A35F5D}" type="presOf" srcId="{52338DF0-C7F4-4EB4-B1F6-92ABA043B158}" destId="{06DD3DE3-ADE4-4C24-AA80-1DF30AB33F11}" srcOrd="0" destOrd="0" presId="urn:microsoft.com/office/officeart/2005/8/layout/hProcess9"/>
    <dgm:cxn modelId="{77DF899A-805B-4E2C-A358-4222EAD89E54}" type="presOf" srcId="{75575314-6F62-4EE2-9E89-31F25CE2FB9F}" destId="{53C1E76F-F6FB-4B5D-B011-D0CE55B6AB49}" srcOrd="0" destOrd="0" presId="urn:microsoft.com/office/officeart/2005/8/layout/hProcess9"/>
    <dgm:cxn modelId="{E612CF96-B9E5-4464-A10E-EDAF96840B20}" srcId="{377D01AB-C7DE-4B34-B80D-ED371438BF0C}" destId="{1A646BB6-1C2E-48D4-9C87-BD2B42BA2F63}" srcOrd="0" destOrd="0" parTransId="{98382CF5-9D56-4E14-917C-34E0E6FDB21D}" sibTransId="{B7B667F9-CC20-4739-A2F6-4BE86B678D40}"/>
    <dgm:cxn modelId="{093841DE-82ED-4E35-BA27-CBF2D2EA248F}" type="presOf" srcId="{377D01AB-C7DE-4B34-B80D-ED371438BF0C}" destId="{E1735A15-AB2E-454A-A93D-2A9598699319}" srcOrd="0" destOrd="0" presId="urn:microsoft.com/office/officeart/2005/8/layout/hProcess9"/>
    <dgm:cxn modelId="{2FAEFCC7-60CB-4B64-A556-A9BAD040E1FB}" srcId="{377D01AB-C7DE-4B34-B80D-ED371438BF0C}" destId="{52338DF0-C7F4-4EB4-B1F6-92ABA043B158}" srcOrd="2" destOrd="0" parTransId="{1AEAF9EE-473B-4960-8691-F0481671069E}" sibTransId="{31FAF9C6-5B73-4985-9908-8E3C6AC9C647}"/>
    <dgm:cxn modelId="{B8C9CC3C-42F7-439E-88E4-3DF2DD0D9E17}" srcId="{377D01AB-C7DE-4B34-B80D-ED371438BF0C}" destId="{75575314-6F62-4EE2-9E89-31F25CE2FB9F}" srcOrd="1" destOrd="0" parTransId="{99FB76EA-0E67-4E8F-8599-56BBB0F402D0}" sibTransId="{CC80D77C-38C2-4D1E-8C01-BA05B2B4146D}"/>
    <dgm:cxn modelId="{DA5A23D5-9937-4D62-9C60-A3628EE54447}" type="presOf" srcId="{1A646BB6-1C2E-48D4-9C87-BD2B42BA2F63}" destId="{16311E0E-B652-473F-AF7C-45EFB8FC6A82}" srcOrd="0" destOrd="0" presId="urn:microsoft.com/office/officeart/2005/8/layout/hProcess9"/>
    <dgm:cxn modelId="{B6DDC592-42CF-488B-B4DE-B4398732C10A}" type="presParOf" srcId="{E1735A15-AB2E-454A-A93D-2A9598699319}" destId="{33B47971-D840-4BEF-9553-200F68CF037B}" srcOrd="0" destOrd="0" presId="urn:microsoft.com/office/officeart/2005/8/layout/hProcess9"/>
    <dgm:cxn modelId="{99093F09-ACF6-4EAF-9A1A-40C8059696C8}" type="presParOf" srcId="{E1735A15-AB2E-454A-A93D-2A9598699319}" destId="{F8D3D3B6-86AE-4D85-B30F-E99355000AA8}" srcOrd="1" destOrd="0" presId="urn:microsoft.com/office/officeart/2005/8/layout/hProcess9"/>
    <dgm:cxn modelId="{F49D1909-691F-42F4-85C1-D44E38B2538D}" type="presParOf" srcId="{F8D3D3B6-86AE-4D85-B30F-E99355000AA8}" destId="{16311E0E-B652-473F-AF7C-45EFB8FC6A82}" srcOrd="0" destOrd="0" presId="urn:microsoft.com/office/officeart/2005/8/layout/hProcess9"/>
    <dgm:cxn modelId="{99C90536-8E51-4FA9-B0A7-43409BCABAC8}" type="presParOf" srcId="{F8D3D3B6-86AE-4D85-B30F-E99355000AA8}" destId="{BD741504-631C-4BFD-BAAE-3258B55081D0}" srcOrd="1" destOrd="0" presId="urn:microsoft.com/office/officeart/2005/8/layout/hProcess9"/>
    <dgm:cxn modelId="{20EB9BEF-6D53-424E-92C0-B90E39DBC402}" type="presParOf" srcId="{F8D3D3B6-86AE-4D85-B30F-E99355000AA8}" destId="{53C1E76F-F6FB-4B5D-B011-D0CE55B6AB49}" srcOrd="2" destOrd="0" presId="urn:microsoft.com/office/officeart/2005/8/layout/hProcess9"/>
    <dgm:cxn modelId="{FE20554F-9183-4B76-9354-21CB9BC432BE}" type="presParOf" srcId="{F8D3D3B6-86AE-4D85-B30F-E99355000AA8}" destId="{42DBB0FF-DC4D-4B33-9F7B-6FC981F074AE}" srcOrd="3" destOrd="0" presId="urn:microsoft.com/office/officeart/2005/8/layout/hProcess9"/>
    <dgm:cxn modelId="{FAA0B6AB-41A9-4E00-B338-B80105F46209}" type="presParOf" srcId="{F8D3D3B6-86AE-4D85-B30F-E99355000AA8}" destId="{06DD3DE3-ADE4-4C24-AA80-1DF30AB33F11}" srcOrd="4" destOrd="0" presId="urn:microsoft.com/office/officeart/2005/8/layout/hProcess9"/>
  </dgm:cxnLst>
  <dgm:bg>
    <a:solidFill>
      <a:schemeClr val="bg1"/>
    </a:solid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41</a:t>
          </a:r>
          <a:endParaRPr lang="ru-RU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Составьте тесты по теме (7)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Заполните таблицу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solidFill>
          <a:schemeClr val="bg1"/>
        </a:solidFill>
      </dgm:spPr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solidFill>
          <a:schemeClr val="bg1"/>
        </a:solidFill>
      </dgm:spPr>
    </dgm:pt>
    <dgm:pt modelId="{66C96DF3-B4EF-4630-AC8E-09B095856621}" type="pres">
      <dgm:prSet presAssocID="{57DC7BA1-B86A-490E-87A7-761B012E2B1B}" presName="txShp" presStyleLbl="node1" presStyleIdx="1" presStyleCnt="3" custScaleX="98052" custScaleY="89232" custLinFactNeighborX="1772" custLinFactNeighborY="-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solidFill>
          <a:schemeClr val="bg1"/>
        </a:solidFill>
      </dgm:spPr>
    </dgm:pt>
    <dgm:pt modelId="{8C0F39A9-601B-4C81-B0FF-9C5C457FF622}" type="pres">
      <dgm:prSet presAssocID="{44E3FC1D-C315-4BA4-B570-B5332F26C1D8}" presName="txShp" presStyleLbl="node1" presStyleIdx="2" presStyleCnt="3" custScaleX="101820" custScaleY="120698" custLinFactNeighborX="52" custLinFactNeighborY="-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A63402C8-7DDD-4E47-9770-3849D6AB5880}" type="presOf" srcId="{57DC7BA1-B86A-490E-87A7-761B012E2B1B}" destId="{66C96DF3-B4EF-4630-AC8E-09B095856621}" srcOrd="0" destOrd="0" presId="urn:microsoft.com/office/officeart/2005/8/layout/vList3#1"/>
    <dgm:cxn modelId="{1DA5DD9D-4A6E-4270-BEA4-828A68188F17}" type="presOf" srcId="{44E3FC1D-C315-4BA4-B570-B5332F26C1D8}" destId="{8C0F39A9-601B-4C81-B0FF-9C5C457FF622}" srcOrd="0" destOrd="0" presId="urn:microsoft.com/office/officeart/2005/8/layout/vList3#1"/>
    <dgm:cxn modelId="{486141C3-EDB7-4A5F-AB9B-7FA07FBBE392}" type="presOf" srcId="{466DA2BE-BBF6-44C3-A153-50520A51E0DF}" destId="{3B94F073-D742-4212-A2A0-85C74E3E3138}" srcOrd="0" destOrd="0" presId="urn:microsoft.com/office/officeart/2005/8/layout/vList3#1"/>
    <dgm:cxn modelId="{CD1E58AE-75DC-45BC-996A-6A5A081B6872}" type="presOf" srcId="{8C92F594-D24C-4044-879D-F0D30C1B3265}" destId="{6B43DADA-43F7-4619-8643-0DEFA7A9F75B}" srcOrd="0" destOrd="0" presId="urn:microsoft.com/office/officeart/2005/8/layout/vList3#1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BB5B9FB0-2604-4BDE-86FE-B6DD2F6D7214}" type="presParOf" srcId="{3B94F073-D742-4212-A2A0-85C74E3E3138}" destId="{B64A81EE-FFED-4F11-AA7C-1C803141FE85}" srcOrd="0" destOrd="0" presId="urn:microsoft.com/office/officeart/2005/8/layout/vList3#1"/>
    <dgm:cxn modelId="{59C70407-D7A6-402D-B06B-BF7F68324AB0}" type="presParOf" srcId="{B64A81EE-FFED-4F11-AA7C-1C803141FE85}" destId="{0695C490-E4F3-44F9-95D3-DCB4ADA8C6F8}" srcOrd="0" destOrd="0" presId="urn:microsoft.com/office/officeart/2005/8/layout/vList3#1"/>
    <dgm:cxn modelId="{D8988755-E255-40C5-92D5-2E9389A2B05B}" type="presParOf" srcId="{B64A81EE-FFED-4F11-AA7C-1C803141FE85}" destId="{6B43DADA-43F7-4619-8643-0DEFA7A9F75B}" srcOrd="1" destOrd="0" presId="urn:microsoft.com/office/officeart/2005/8/layout/vList3#1"/>
    <dgm:cxn modelId="{5CAF12D2-7AD6-45F5-880D-0B631D683946}" type="presParOf" srcId="{3B94F073-D742-4212-A2A0-85C74E3E3138}" destId="{A06DDE74-47D4-4B6E-8BDF-59D45391C74B}" srcOrd="1" destOrd="0" presId="urn:microsoft.com/office/officeart/2005/8/layout/vList3#1"/>
    <dgm:cxn modelId="{99E4FC46-B659-4BA5-B818-47C5068D826E}" type="presParOf" srcId="{3B94F073-D742-4212-A2A0-85C74E3E3138}" destId="{F15048E4-E7F1-476C-9ABA-3210777AB54F}" srcOrd="2" destOrd="0" presId="urn:microsoft.com/office/officeart/2005/8/layout/vList3#1"/>
    <dgm:cxn modelId="{164FAA25-E349-4B43-B8CA-0E673F32D000}" type="presParOf" srcId="{F15048E4-E7F1-476C-9ABA-3210777AB54F}" destId="{0A426044-E8F7-487B-91EF-34DFC983F853}" srcOrd="0" destOrd="0" presId="urn:microsoft.com/office/officeart/2005/8/layout/vList3#1"/>
    <dgm:cxn modelId="{F32BF879-8152-46CE-B2D7-F5B54D4ED5F8}" type="presParOf" srcId="{F15048E4-E7F1-476C-9ABA-3210777AB54F}" destId="{66C96DF3-B4EF-4630-AC8E-09B095856621}" srcOrd="1" destOrd="0" presId="urn:microsoft.com/office/officeart/2005/8/layout/vList3#1"/>
    <dgm:cxn modelId="{BF2FE49C-3D32-479C-8F26-B8667998C5C9}" type="presParOf" srcId="{3B94F073-D742-4212-A2A0-85C74E3E3138}" destId="{F3809121-478C-4D77-85BA-087F8D1F8BE1}" srcOrd="3" destOrd="0" presId="urn:microsoft.com/office/officeart/2005/8/layout/vList3#1"/>
    <dgm:cxn modelId="{F1F3B0DB-83A0-402D-BED3-715743EC11B0}" type="presParOf" srcId="{3B94F073-D742-4212-A2A0-85C74E3E3138}" destId="{0A5FDA91-6757-491B-9C9D-6B65379851F0}" srcOrd="4" destOrd="0" presId="urn:microsoft.com/office/officeart/2005/8/layout/vList3#1"/>
    <dgm:cxn modelId="{7E232FA0-07B1-4C03-80F6-643EB5AC0B9B}" type="presParOf" srcId="{0A5FDA91-6757-491B-9C9D-6B65379851F0}" destId="{0CB44D7F-0C66-4497-B9EB-5134FE96849A}" srcOrd="0" destOrd="0" presId="urn:microsoft.com/office/officeart/2005/8/layout/vList3#1"/>
    <dgm:cxn modelId="{83782308-C02D-443C-8854-4A25A78EA3CC}" type="presParOf" srcId="{0A5FDA91-6757-491B-9C9D-6B65379851F0}" destId="{8C0F39A9-601B-4C81-B0FF-9C5C457FF622}" srcOrd="1" destOrd="0" presId="urn:microsoft.com/office/officeart/2005/8/layout/vList3#1"/>
  </dgm:cxnLst>
  <dgm:bg>
    <a:solidFill>
      <a:schemeClr val="bg1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xmlns="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93710" y="830769"/>
            <a:ext cx="3643338" cy="2560936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18387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</a:p>
          <a:p>
            <a:pPr marL="18387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3200" b="1" dirty="0" smtClean="0">
                <a:solidFill>
                  <a:srgbClr val="2365C7"/>
                </a:solidFill>
                <a:latin typeface="Arial"/>
                <a:cs typeface="Arial"/>
              </a:rPr>
              <a:t>Литература </a:t>
            </a:r>
          </a:p>
          <a:p>
            <a:pPr marL="18387">
              <a:spcBef>
                <a:spcPts val="110"/>
              </a:spcBef>
            </a:pPr>
            <a:endParaRPr lang="ru-RU" sz="18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endParaRPr sz="2400" b="1" dirty="0">
              <a:latin typeface="Arial"/>
              <a:cs typeface="Arial"/>
            </a:endParaRPr>
          </a:p>
          <a:p>
            <a:pPr marL="32335">
              <a:lnSpc>
                <a:spcPts val="2027"/>
              </a:lnSpc>
              <a:spcBef>
                <a:spcPts val="1228"/>
              </a:spcBef>
            </a:pPr>
            <a:endParaRPr lang="ru-RU" sz="1747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41879" y="1548606"/>
            <a:ext cx="218496" cy="64294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4451361" y="1548606"/>
            <a:ext cx="1145338" cy="1428760"/>
          </a:xfrm>
        </p:spPr>
      </p:sp>
      <p:sp>
        <p:nvSpPr>
          <p:cNvPr id="39938" name="AutoShape 2" descr="https://upload.wikimedia.org/wikipedia/commons/thumb/1/12/India_1819-1909.svg/350px-India_1819-190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6" name="AutoShape 2" descr="О писательской философии жизни (Джек Лондон) — Читальный зал — Омил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8" name="Picture 4" descr="Золотая лихорадка Клондайка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7048" y="1334292"/>
            <a:ext cx="1359651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36194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Творчество Р.Тагора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2165345" y="334160"/>
            <a:ext cx="3594104" cy="1428761"/>
          </a:xfrm>
          <a:prstGeom prst="parallelogram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Индийский писатель-гуманист Р.Тагор прославился на весь мир романами, пьесами, рассказами и стихами, которым свойственны философская глубина и художественное совершенство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0" y="1762921"/>
            <a:ext cx="3165477" cy="1357319"/>
          </a:xfrm>
          <a:prstGeom prst="parallelogram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Всё его творчество было пламенным призывом к национальной независимости.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 известен его роман «Катастрофа и низость»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AutoShape 2" descr="https://upload.wikimedia.org/wikipedia/commons/thumb/c/c1/Street_of_the_Pearl_Dealers_in_Bombay_in_1912.jpg/250px-Street_of_the_Pearl_Dealers_in_Bombay_in_19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2951163" y="1762921"/>
            <a:ext cx="2714644" cy="1357319"/>
          </a:xfrm>
          <a:prstGeom prst="parallelogram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Творчество китайца Лу Суна пронизано духом сострадания к тяжёлому положению бедных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Рабиндранат Тагор стихи: Читать стихотворения, произведения поэта  Рабиндраната Тагора - РуСт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405598"/>
            <a:ext cx="1133466" cy="1204909"/>
          </a:xfrm>
          <a:prstGeom prst="rect">
            <a:avLst/>
          </a:prstGeom>
          <a:noFill/>
        </p:spPr>
      </p:pic>
      <p:sp>
        <p:nvSpPr>
          <p:cNvPr id="14" name="Стрелка вправо 13"/>
          <p:cNvSpPr/>
          <p:nvPr/>
        </p:nvSpPr>
        <p:spPr>
          <a:xfrm rot="10800000">
            <a:off x="1724442" y="793569"/>
            <a:ext cx="357190" cy="224190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Демократическая литература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379659" y="548474"/>
          <a:ext cx="3214710" cy="2571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6" name="AutoShape 2" descr="Новый кризис может образоваться на Балканах | INFO-BALK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Левский, Васил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Гарриет Бичер-Стоу — Вики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3" name="Picture 3" descr="C:\Users\Вилена\Desktop\220px-Harriet_Beecher_Stowe_by_Francis_Hol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957" y="762788"/>
            <a:ext cx="1571636" cy="17145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0375" y="2558180"/>
            <a:ext cx="1664238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 smtClean="0">
                <a:solidFill>
                  <a:srgbClr val="000000"/>
                </a:solidFill>
              </a:rPr>
              <a:t>Гарриет</a:t>
            </a:r>
            <a:r>
              <a:rPr lang="ru-RU" i="1" dirty="0" smtClean="0">
                <a:solidFill>
                  <a:srgbClr val="000000"/>
                </a:solidFill>
              </a:rPr>
              <a:t> </a:t>
            </a:r>
            <a:r>
              <a:rPr lang="ru-RU" i="1" dirty="0" err="1" smtClean="0">
                <a:solidFill>
                  <a:srgbClr val="000000"/>
                </a:solidFill>
              </a:rPr>
              <a:t>Бичер-Стоу</a:t>
            </a:r>
            <a:endParaRPr lang="ru-RU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Произведения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Г.Бичер-Стоу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808155" y="518529"/>
            <a:ext cx="3786214" cy="260171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marL="228600" indent="-228600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Роман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Бичер-Стоу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«Хижина дяди Тома» является шедевром мировой литературы.</a:t>
            </a:r>
          </a:p>
          <a:p>
            <a:pPr marL="228600" indent="-228600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В нём правдиво освещены жизнь рабов и рабовладельцев Америки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века, противоречия между ними, бунт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негров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против рабства.</a:t>
            </a:r>
          </a:p>
          <a:p>
            <a:pPr marL="228600" indent="-228600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В произведениях «Я и моя жена»,    «Мы и наши соседи» также правдиво описана американская жизнь. </a:t>
            </a:r>
          </a:p>
          <a:p>
            <a:pPr marL="228600" indent="-228600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</p:txBody>
      </p:sp>
      <p:pic>
        <p:nvPicPr>
          <p:cNvPr id="29698" name="Picture 2" descr="14 июня 1811 года родилась Гарриет Элизабет Бичер-Стоу - американская  писательница, автор знаменитого романа «Хижина дяди Тома»… | Гражданские  войны, Романы, Хиж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977102"/>
            <a:ext cx="158114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Содержание произведений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AutoShape 2" descr="Восточный фронт Первой мировой войны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Блок-схема: сохраненные данные 9"/>
          <p:cNvSpPr/>
          <p:nvPr/>
        </p:nvSpPr>
        <p:spPr>
          <a:xfrm>
            <a:off x="165081" y="619912"/>
            <a:ext cx="2786082" cy="1643074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Известны произведения Д.Лондона о герое, подчинившем себе природу: «Любовь     к жизни», «Кусок мяса», «Морской волк» и др.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сохраненные данные 10"/>
          <p:cNvSpPr/>
          <p:nvPr/>
        </p:nvSpPr>
        <p:spPr>
          <a:xfrm>
            <a:off x="2451097" y="1191416"/>
            <a:ext cx="3071834" cy="1880098"/>
          </a:xfrm>
          <a:prstGeom prst="flowChartOnlineStorag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Английский драматург Бернард Шоу в своих произведениях осуждал эксплуатацию, мещанскую мораль, лицемерие, лживость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Бернард Шоу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93973" y="576015"/>
            <a:ext cx="2928958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Бернард Шоу в своих произведениях, как «В доме престарелых», «Оружие и человек», «Ученик дьявола», «Майор Барбара», наряду с критикой пороков общества противопоставляются насилию силы, служащие социальному развитию и справедливости.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upload.wikimedia.org/wikipedia/commons/thumb/4/40/Assamese_women_in_costume%2C_picking_tea_leaves_by_Bourne_%26_Shepherd.jpg/250px-Assamese_women_in_costume%2C_picking_tea_leaves_by_Bourne_%26_Shephe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онтан в Кабу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Джордж Бернард Шоу / Централизованная библиотечная система Канавинского  рай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576015"/>
            <a:ext cx="2062160" cy="2472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 чём писал В.Гюго?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08287" y="691350"/>
            <a:ext cx="2786082" cy="242889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951030" y="548474"/>
            <a:ext cx="3808419" cy="2571768"/>
          </a:xfrm>
          <a:prstGeom prst="vertic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Французский писатель Виктор Гюго           в своих произведениях «Страшный год», «Отверженные», «93 год» выражает протест против тирании, невежества                                                    и несправедливости.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Ненависть к колониализму, сочувствие         к борющемуся народу, его трагическая жизнь и борьба отверженного трудового человека – вот основные темы его произведений. 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pic>
        <p:nvPicPr>
          <p:cNvPr id="586754" name="Picture 2" descr="Виктор Гюго - биография, личная жизнь,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43" y="691350"/>
            <a:ext cx="2143140" cy="200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Писатель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Жюль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Верн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6849" y="691350"/>
            <a:ext cx="2857520" cy="242889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нутый угол 9"/>
          <p:cNvSpPr/>
          <p:nvPr/>
        </p:nvSpPr>
        <p:spPr>
          <a:xfrm>
            <a:off x="2022469" y="668338"/>
            <a:ext cx="3571900" cy="2451904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Французский писатель </a:t>
            </a:r>
            <a:r>
              <a:rPr lang="ru-RU" sz="14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Жюль</a:t>
            </a:r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Верн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величайший представитель научно-фантастического романа.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Герои произведений писателя «Пять недель на воздушном шаре», «Путешествие к центру земли», «Дети капитана Гранта», «Пятнадцатилетний капитан» – смелые, отважные люди, бросающие вызов судьбе, преодолевающие трудности.</a:t>
            </a:r>
          </a:p>
        </p:txBody>
      </p:sp>
      <p:pic>
        <p:nvPicPr>
          <p:cNvPr id="587778" name="Picture 2" descr="Жюль Верн: пророк или фанатик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6" y="762788"/>
            <a:ext cx="172401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Русские писатели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950899" y="619912"/>
            <a:ext cx="4679189" cy="2428892"/>
          </a:xfrm>
          <a:prstGeom prst="chevron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Русский писатель Л.Н.Толстой                               в последние годы своей жизни критиковал экономические                                         и социальные порядки, аморальные устои государства, церкви.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А.П.Чехов в пьесах «Три сестры» и «Вишнёвый сад» показал типичную картину социальной действительности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1634" name="AutoShape 2" descr="Военный парад (© AP Imag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8802" name="AutoShape 2" descr="Kirik the Novgorodian Обман и фальсификация в истории будут всег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8804" name="AutoShape 4" descr="Датирование трудов Кирика Новгородца | Тайнам Н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8805" name="Picture 5" descr="C:\Users\Вилена\Desktop\Old-Russian-Chronicles-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048540"/>
            <a:ext cx="115251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Писатели Японии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93643" y="576262"/>
          <a:ext cx="5572164" cy="254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Натурализм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236915" y="619912"/>
            <a:ext cx="2128846" cy="1184152"/>
          </a:xfrm>
          <a:prstGeom prst="wedgeRectCallou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Натурализм произвёл революцию в художественном отображении действительности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236651" y="1977234"/>
            <a:ext cx="3571900" cy="1010982"/>
          </a:xfrm>
          <a:prstGeom prst="wedgeRectCallou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Группа деятелей искусства, изображавших жизнь того периода в остро сатирических художественных красках, назвала себя натуралистами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9826" name="AutoShape 2" descr="Книга » Гиф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9827" name="Picture 3" descr="C:\Users\Вилена\Desktop\1491126775_2141-listaem-knig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19" y="619912"/>
            <a:ext cx="2571768" cy="1184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6518" y="576016"/>
            <a:ext cx="5357851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282" y="856174"/>
            <a:ext cx="4643472" cy="47811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Критический реализм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282" y="1548606"/>
            <a:ext cx="4643470" cy="4286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Демократическая литература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279" y="2191548"/>
            <a:ext cx="4643471" cy="42862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Натурализм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66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Эмиль Золя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Рамка 9"/>
          <p:cNvSpPr/>
          <p:nvPr/>
        </p:nvSpPr>
        <p:spPr>
          <a:xfrm>
            <a:off x="1951031" y="576015"/>
            <a:ext cx="3643338" cy="2544225"/>
          </a:xfrm>
          <a:prstGeom prst="fram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Представитель этого течения великий французский писатель Эмиль Золя поставил перед собой цель показать статус, образ жизни и психологию всех классов и социальных групп Франции.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20-томная серия Э.Золя «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Ругон-Маккары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посвящена изображению жизни и социальной истории одной семьи в период Второй империи.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Романы «</a:t>
            </a:r>
            <a:r>
              <a:rPr lang="ru-RU" sz="1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Жеминаль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и «Разгром» считаются вершиной его творчества.</a:t>
            </a:r>
          </a:p>
        </p:txBody>
      </p:sp>
      <p:sp>
        <p:nvSpPr>
          <p:cNvPr id="3" name="AutoShape 2" descr="https://upload.wikimedia.org/wikipedia/commons/thumb/9/90/Defenders_NGM-v31-p369-A.jpg/400px-Defenders_NGM-v31-p369-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1874" name="AutoShape 2" descr="Золя, Эмиль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1876" name="Picture 4" descr="Эмиль Золя – биография, фото, личная жизнь, книги, романы - 24С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977102"/>
            <a:ext cx="165258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Натуралисты Италии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08287" y="2977366"/>
            <a:ext cx="2786082" cy="14287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36519" y="619912"/>
            <a:ext cx="2571768" cy="1714512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278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 представителей натурализма в Италии можно отметить </a:t>
            </a:r>
            <a:r>
              <a:rPr lang="ru-RU" sz="12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Луиджи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Капуана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и 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Джованни Вега</a:t>
            </a:r>
            <a:endParaRPr lang="ru-RU" sz="12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2665411" y="1191416"/>
            <a:ext cx="2786082" cy="1785950"/>
          </a:xfrm>
          <a:prstGeom prst="flowChartPunchedTap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3278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своих произведениях они          с художественным мастерством отразили тяжёлую жизнь народа Южной Италии и борцов против её угнетения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Натуралисты Америки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Югослав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879462" y="576015"/>
            <a:ext cx="4286280" cy="914400"/>
          </a:xfrm>
          <a:prstGeom prst="down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 американских натуралистов 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Стивен </a:t>
            </a:r>
            <a:r>
              <a:rPr lang="ru-RU" sz="12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Крейн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своём произведении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879462" y="1490415"/>
            <a:ext cx="4286280" cy="914400"/>
          </a:xfrm>
          <a:prstGeom prst="down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«Алый знак доблести» и 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Фрэнк </a:t>
            </a:r>
            <a:r>
              <a:rPr lang="ru-RU" sz="12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Норрис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своём произведении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9462" y="2404815"/>
            <a:ext cx="4286280" cy="60007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«Спрут» подняли сложные социальные вопросы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Символизм 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БАЛКАНСКИЕ ВОЙНЫ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55575" y="2477300"/>
            <a:ext cx="23955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Лента лицом вверх 20"/>
          <p:cNvSpPr/>
          <p:nvPr/>
        </p:nvSpPr>
        <p:spPr>
          <a:xfrm>
            <a:off x="155575" y="518529"/>
            <a:ext cx="2724150" cy="1500198"/>
          </a:xfrm>
          <a:prstGeom prst="ribbon2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Декадентство нашло отчётливое выражение    во французской литературе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Лента лицом вверх 21"/>
          <p:cNvSpPr/>
          <p:nvPr/>
        </p:nvSpPr>
        <p:spPr>
          <a:xfrm>
            <a:off x="2379659" y="619912"/>
            <a:ext cx="2900386" cy="1285884"/>
          </a:xfrm>
          <a:prstGeom prst="ribbon2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оказало чрезвычайно сильное влияние            на символизм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Лента лицом вверх 24"/>
          <p:cNvSpPr/>
          <p:nvPr/>
        </p:nvSpPr>
        <p:spPr>
          <a:xfrm>
            <a:off x="1022337" y="1780779"/>
            <a:ext cx="4400583" cy="1393041"/>
          </a:xfrm>
          <a:prstGeom prst="ribbon2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котором главенствовали прозванные «Проклятыми поэтами» 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П.Верлен, </a:t>
            </a:r>
            <a:r>
              <a:rPr lang="ru-RU" sz="12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А.Релебо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С.Малларме</a:t>
            </a:r>
            <a:endParaRPr lang="ru-RU" sz="1200" b="1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6-конечная звезда 20"/>
          <p:cNvSpPr/>
          <p:nvPr/>
        </p:nvSpPr>
        <p:spPr>
          <a:xfrm>
            <a:off x="0" y="699083"/>
            <a:ext cx="2665411" cy="2063969"/>
          </a:xfrm>
          <a:prstGeom prst="star16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Значение термина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22600" y="699083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латинского </a:t>
            </a:r>
            <a:r>
              <a:rPr lang="en-US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decadetia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упадок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2600" y="2135641"/>
            <a:ext cx="2235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Течение, отображавшее пессимизм, настроение безысходности, отвращение к жизни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2600" y="1358159"/>
            <a:ext cx="273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Общее наименование кризисных, упадочных явлений в европейской культуре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AutoShape 2" descr="Хабибулла-хан — Энциклопедия «Вокруг свет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36519" y="1483222"/>
            <a:ext cx="20499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8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Декадентство</a:t>
            </a:r>
            <a:endPara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2286497" y="877662"/>
            <a:ext cx="621218" cy="283086"/>
          </a:xfrm>
          <a:prstGeom prst="notched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2286497" y="2277184"/>
            <a:ext cx="621218" cy="283086"/>
          </a:xfrm>
          <a:prstGeom prst="notched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2401382" y="1569468"/>
            <a:ext cx="621218" cy="283086"/>
          </a:xfrm>
          <a:prstGeom prst="notched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войная волна 16"/>
          <p:cNvSpPr/>
          <p:nvPr/>
        </p:nvSpPr>
        <p:spPr>
          <a:xfrm>
            <a:off x="155576" y="1160748"/>
            <a:ext cx="2438398" cy="1245114"/>
          </a:xfrm>
          <a:prstGeom prst="doubleWav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278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Значение термина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36914" y="699083"/>
            <a:ext cx="150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AutoShape 2" descr="Хабибулла-хан — Энциклопедия «Вокруг свет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36519" y="1483222"/>
            <a:ext cx="204997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Демократическая литература</a:t>
            </a:r>
            <a:endParaRPr lang="ru-RU" sz="1600" b="1" i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2736849" y="877662"/>
            <a:ext cx="406904" cy="283086"/>
          </a:xfrm>
          <a:prstGeom prst="notched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2823570" y="2341468"/>
            <a:ext cx="406904" cy="283086"/>
          </a:xfrm>
          <a:prstGeom prst="notched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2940301" y="1569468"/>
            <a:ext cx="406904" cy="283086"/>
          </a:xfrm>
          <a:prstGeom prst="notched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36914" y="2191548"/>
            <a:ext cx="150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9314" y="1436365"/>
            <a:ext cx="150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О ком речь?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1634" name="AutoShape 2" descr="Берлинский конгресс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094039" y="1060682"/>
            <a:ext cx="2665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Представитель научно-фантастического романа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4039" y="1583902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Его произведения «Пятнадцатилетний капитан», «Путешествие    к центру земли»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4039" y="253800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Его герои смелые, отважные люди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6783" y="619911"/>
            <a:ext cx="204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Жюль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Верн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Жюль Верн, великий фантаст и труженик | Журнал ПАРТН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Вилена\Desktop\8909_15191366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780527"/>
            <a:ext cx="1938332" cy="2280701"/>
          </a:xfrm>
          <a:prstGeom prst="rect">
            <a:avLst/>
          </a:prstGeom>
          <a:noFill/>
        </p:spPr>
      </p:pic>
      <p:sp>
        <p:nvSpPr>
          <p:cNvPr id="18" name="Нашивка 17"/>
          <p:cNvSpPr/>
          <p:nvPr/>
        </p:nvSpPr>
        <p:spPr>
          <a:xfrm>
            <a:off x="2479099" y="1191416"/>
            <a:ext cx="484632" cy="214314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2479099" y="1905796"/>
            <a:ext cx="484632" cy="214314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2479099" y="2695052"/>
            <a:ext cx="484632" cy="214314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ЗАДАНИЯ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916968199"/>
              </p:ext>
            </p:extLst>
          </p:nvPr>
        </p:nvGraphicFramePr>
        <p:xfrm>
          <a:off x="165082" y="691350"/>
          <a:ext cx="5429288" cy="24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3" name="Picture 1" descr="C:\Users\Вилена\Desktop\unnamed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585" y="691349"/>
            <a:ext cx="857256" cy="642943"/>
          </a:xfrm>
          <a:prstGeom prst="rect">
            <a:avLst/>
          </a:prstGeom>
          <a:noFill/>
        </p:spPr>
      </p:pic>
      <p:pic>
        <p:nvPicPr>
          <p:cNvPr id="3074" name="Picture 2" descr="C:\Users\Вилена\Desktop\admi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585" y="1548606"/>
            <a:ext cx="857256" cy="714380"/>
          </a:xfrm>
          <a:prstGeom prst="rect">
            <a:avLst/>
          </a:prstGeom>
          <a:noFill/>
        </p:spPr>
      </p:pic>
      <p:pic>
        <p:nvPicPr>
          <p:cNvPr id="3075" name="Picture 3" descr="C:\Users\Вилена\Desktop\giphy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585" y="2262986"/>
            <a:ext cx="928694" cy="86922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4847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Таблица «Представители литературы»</a:t>
            </a:r>
            <a:endParaRPr lang="ru-RU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93644" y="691350"/>
          <a:ext cx="5572165" cy="235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33"/>
                <a:gridCol w="1114433"/>
                <a:gridCol w="1114433"/>
                <a:gridCol w="1114433"/>
                <a:gridCol w="1114433"/>
              </a:tblGrid>
              <a:tr h="52280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Имя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писателя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Годы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жизни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произведения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чём писал?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7092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1)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Ги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де Мопассан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1850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- 1893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«Жизнь», «Милый друг»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Обнажал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социаль-е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проблемы общества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8790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2) ?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79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79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Критический реализм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08287" y="691350"/>
            <a:ext cx="2786082" cy="242889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165081" y="619912"/>
            <a:ext cx="5429288" cy="2500330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В конце 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начале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XX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веков в культурной жизни стран Европы борьба между реалистическим и декадентским течениями достигла своего пика.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Народ не принял произведений, созданных в духе декадентства, так как была потребность в произведениях реалистических, ясно и правдиво отображающих жизнь.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Писатели-реалисты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78305" y="1442923"/>
            <a:ext cx="2681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8305" y="1954364"/>
            <a:ext cx="24288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AutoShape 2" descr="Битва при Вердене - Верденская мясорубка – Военное оружие и армии Ми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2379659" y="619912"/>
            <a:ext cx="3286148" cy="2488613"/>
          </a:xfrm>
          <a:prstGeom prst="flowChartDocumen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Писатели-реалисты стремились               к смелому и правдивому отображению окружающей действительности.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Поэтому этот период получил название реализма, или критического реализма.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этот период представители русской литературы Ф.М.Достоевский, Л.Н.Толстой, А.П.Чехов открыли для зарубежных современников новые возможности реалистического творчества.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Ф.М. Достоевский - Великие русские писател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80" y="619911"/>
            <a:ext cx="1139671" cy="1334453"/>
          </a:xfrm>
          <a:prstGeom prst="rect">
            <a:avLst/>
          </a:prstGeom>
          <a:noFill/>
        </p:spPr>
      </p:pic>
      <p:sp>
        <p:nvSpPr>
          <p:cNvPr id="33796" name="AutoShape 4" descr="Спокойствие – душевная подлость». 10 «правил жизни» Льва Толстого | ПЕРСОНА  | ОБЩЕСТВО | АиФ Ту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7" name="Picture 5" descr="C:\Users\Вилена\Desktop\5a0f823f2d4c22bc97b68f231fb3ec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3775" y="619912"/>
            <a:ext cx="1285884" cy="1334452"/>
          </a:xfrm>
          <a:prstGeom prst="rect">
            <a:avLst/>
          </a:prstGeom>
          <a:noFill/>
        </p:spPr>
      </p:pic>
      <p:pic>
        <p:nvPicPr>
          <p:cNvPr id="33799" name="Picture 7" descr="почитатели грамотности: А.П.ЧЕХ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147" y="1954364"/>
            <a:ext cx="1071570" cy="1154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7"/>
            <a:ext cx="5759450" cy="4286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Ги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де Мопассан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412" y="548474"/>
            <a:ext cx="27860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Ги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де Мопассан является несравненным творцом, который в своих произведениях «Жизнь», «Милый друг», «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Монт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Ориоль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 и других мастерски обнажал социальные проблемы французского общества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147" y="2405862"/>
            <a:ext cx="18573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</a:t>
            </a:r>
            <a:r>
              <a:rPr lang="ru-RU" sz="1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де Мопассан</a:t>
            </a:r>
          </a:p>
          <a:p>
            <a:endParaRPr lang="ru-RU" sz="1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Ги де Мопассан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70" y="548474"/>
            <a:ext cx="1714513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7"/>
            <a:ext cx="5759450" cy="5000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Джек Лондон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1032" y="905664"/>
            <a:ext cx="1714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его романе-утопии «Железная пята» содержится предупреждение катастрофы                 и страшных мук, возможно, ожидающих человечество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833" y="941383"/>
            <a:ext cx="1500199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Творчество американского писателя Д.Лондона отличалось радикальными настроениями</a:t>
            </a:r>
          </a:p>
          <a:p>
            <a:endParaRPr lang="ru-RU" sz="1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861600" y="602053"/>
            <a:ext cx="392909" cy="285752"/>
          </a:xfrm>
          <a:prstGeom prst="notch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5400000">
            <a:off x="2540394" y="602054"/>
            <a:ext cx="392909" cy="285752"/>
          </a:xfrm>
          <a:prstGeom prst="notch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665543" y="1191415"/>
            <a:ext cx="1928826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автобиографическом произведении «Мартин Иден» писатель раскрывает столкновения                  в области искусства</a:t>
            </a:r>
          </a:p>
          <a:p>
            <a:endParaRPr lang="ru-RU" sz="1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 rot="5400000">
            <a:off x="4183467" y="602055"/>
            <a:ext cx="392909" cy="285752"/>
          </a:xfrm>
          <a:prstGeom prst="notch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2658" name="Picture 2" descr="Джек Лондон – биография, фото, личная жизнь, библиография - 24С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5675" y="405598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Сатира 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93973" y="619912"/>
            <a:ext cx="3000395" cy="262017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этот период особое значение имела сатира.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Роман немецкого писателя-сатирика </a:t>
            </a:r>
            <a:r>
              <a:rPr lang="ru-RU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Г.Манна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«Верноподданный» и трилогия «Империя» обладают большой обличительной силой.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На страницах этих произведений можно увидеть королей и канцлеров, аристократов и чиновников, предавших свой народ, и даже императора Вильгельма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https://upload.wikimedia.org/wikipedia/commons/thumb/6/6e/Hyderabad_mills.jpg/250px-Hyderabad_mil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36585" y="2620176"/>
            <a:ext cx="18573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Генрих Манн</a:t>
            </a:r>
            <a:endParaRPr lang="ru-RU" sz="1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Генрих Манн / Централизованная библиотечная система Канавинского рай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619912"/>
            <a:ext cx="1785950" cy="191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А.Франс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2022469" y="619912"/>
          <a:ext cx="3643338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8" name="AutoShape 2" descr="Восточный фронт Первой мировой войны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682" name="Picture 2" descr="Писатель Анатоль Франс и его очень современный роман «Остров пингвинов»:  мрачные толкования и пророчества автора вновь актуальны | Забытый Нобель |  Статьи | Pechorin.net - портал больших литературных возможносте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834226"/>
            <a:ext cx="1724018" cy="17145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9395" y="2628929"/>
            <a:ext cx="1328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</a:rPr>
              <a:t>Анатоль Франс</a:t>
            </a:r>
            <a:endParaRPr lang="ru-RU" sz="1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4847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Марк Твен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2262986"/>
            <a:ext cx="1724018" cy="857256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Романы, рассказы, статьи М.Твена наполнены горькой и гневной правдой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093907" y="548474"/>
            <a:ext cx="3500462" cy="2571768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Название статьи М.Твена «Соединённые </a:t>
            </a:r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Линчующие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Штаты» или же колкие определения: «Сенатор – человек, который издаёт законы в свободное от тюрьмы время», «Слуги народа – лица, избранные на свои должности для распределения взяток» – уже говорят за себя</a:t>
            </a:r>
          </a:p>
        </p:txBody>
      </p:sp>
      <p:pic>
        <p:nvPicPr>
          <p:cNvPr id="584706" name="Picture 2" descr="ВО!круг книг&quot; Блог библиотеки им. А.С.Пушкина г.Челябинска: Марк Твен — к  180-летию со дня рожд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81" y="691350"/>
            <a:ext cx="171451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158805</TotalTime>
  <Words>1068</Words>
  <Application>Microsoft Office PowerPoint</Application>
  <PresentationFormat>Произвольный</PresentationFormat>
  <Paragraphs>136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Критический реализм </vt:lpstr>
      <vt:lpstr> Писатели-реалисты</vt:lpstr>
      <vt:lpstr>Ги де Мопассан</vt:lpstr>
      <vt:lpstr>Джек Лондон</vt:lpstr>
      <vt:lpstr>Сатира  </vt:lpstr>
      <vt:lpstr>А.Франс</vt:lpstr>
      <vt:lpstr>Марк Твен</vt:lpstr>
      <vt:lpstr>Творчество Р.Тагора</vt:lpstr>
      <vt:lpstr> Демократическая литература</vt:lpstr>
      <vt:lpstr>Произведения Г.Бичер-Стоу</vt:lpstr>
      <vt:lpstr>Содержание произведений</vt:lpstr>
      <vt:lpstr> Бернард Шоу</vt:lpstr>
      <vt:lpstr>О чём писал В.Гюго? </vt:lpstr>
      <vt:lpstr>Писатель Жюль Верн</vt:lpstr>
      <vt:lpstr>Русские писатели </vt:lpstr>
      <vt:lpstr>Писатели Японии</vt:lpstr>
      <vt:lpstr>Натурализм </vt:lpstr>
      <vt:lpstr>Эмиль Золя </vt:lpstr>
      <vt:lpstr>Натуралисты Италии </vt:lpstr>
      <vt:lpstr>Натуралисты Америки </vt:lpstr>
      <vt:lpstr>Символизм  </vt:lpstr>
      <vt:lpstr>Значение термина</vt:lpstr>
      <vt:lpstr>Значение термина</vt:lpstr>
      <vt:lpstr>  О ком речь?</vt:lpstr>
      <vt:lpstr> ЗАДАНИЯ ДЛЯ САМОСТОЯТЕЛЬНОЙ РАБОТЫ</vt:lpstr>
      <vt:lpstr>Таблица «Представители литературы»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Вилена</cp:lastModifiedBy>
  <cp:revision>2233</cp:revision>
  <dcterms:created xsi:type="dcterms:W3CDTF">2014-10-08T23:03:32Z</dcterms:created>
  <dcterms:modified xsi:type="dcterms:W3CDTF">2021-03-16T15:59:57Z</dcterms:modified>
</cp:coreProperties>
</file>