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9"/>
  </p:notesMasterIdLst>
  <p:sldIdLst>
    <p:sldId id="1356" r:id="rId10"/>
    <p:sldId id="1414" r:id="rId11"/>
    <p:sldId id="1486" r:id="rId12"/>
    <p:sldId id="1532" r:id="rId13"/>
    <p:sldId id="1415" r:id="rId14"/>
    <p:sldId id="1492" r:id="rId15"/>
    <p:sldId id="1510" r:id="rId16"/>
    <p:sldId id="1533" r:id="rId17"/>
    <p:sldId id="1523" r:id="rId18"/>
    <p:sldId id="1448" r:id="rId19"/>
    <p:sldId id="1545" r:id="rId20"/>
    <p:sldId id="1546" r:id="rId21"/>
    <p:sldId id="1534" r:id="rId22"/>
    <p:sldId id="1524" r:id="rId23"/>
    <p:sldId id="1511" r:id="rId24"/>
    <p:sldId id="1517" r:id="rId25"/>
    <p:sldId id="1547" r:id="rId26"/>
    <p:sldId id="1548" r:id="rId27"/>
    <p:sldId id="1475" r:id="rId28"/>
    <p:sldId id="1535" r:id="rId29"/>
    <p:sldId id="1536" r:id="rId30"/>
    <p:sldId id="1549" r:id="rId31"/>
    <p:sldId id="1493" r:id="rId32"/>
    <p:sldId id="1550" r:id="rId33"/>
    <p:sldId id="1537" r:id="rId34"/>
    <p:sldId id="1539" r:id="rId35"/>
    <p:sldId id="1552" r:id="rId36"/>
    <p:sldId id="1499" r:id="rId37"/>
    <p:sldId id="1551" r:id="rId3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56"/>
            <p14:sldId id="1402"/>
            <p14:sldId id="1366"/>
            <p14:sldId id="262"/>
            <p14:sldId id="1357"/>
            <p14:sldId id="1363"/>
            <p14:sldId id="1360"/>
            <p14:sldId id="1364"/>
            <p14:sldId id="1370"/>
            <p14:sldId id="1372"/>
            <p14:sldId id="1373"/>
            <p14:sldId id="1374"/>
            <p14:sldId id="1375"/>
            <p14:sldId id="1376"/>
            <p14:sldId id="1378"/>
            <p14:sldId id="1380"/>
            <p14:sldId id="1379"/>
            <p14:sldId id="1381"/>
            <p14:sldId id="1382"/>
            <p14:sldId id="1383"/>
            <p14:sldId id="1385"/>
            <p14:sldId id="1388"/>
            <p14:sldId id="1392"/>
            <p14:sldId id="1394"/>
            <p14:sldId id="1395"/>
            <p14:sldId id="1396"/>
            <p14:sldId id="1398"/>
            <p14:sldId id="1389"/>
            <p14:sldId id="1390"/>
            <p14:sldId id="1400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13"/>
            <p14:sldId id="13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A104D"/>
    <a:srgbClr val="99FF33"/>
    <a:srgbClr val="689670"/>
    <a:srgbClr val="328682"/>
    <a:srgbClr val="5F5F5F"/>
    <a:srgbClr val="969086"/>
    <a:srgbClr val="7F7F7F"/>
    <a:srgbClr val="32788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48" d="100"/>
          <a:sy n="148" d="100"/>
        </p:scale>
        <p:origin x="-74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6BC12-10E9-4C66-9E25-C49C7318E5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7FECB2-7269-45EA-BE2C-074DD9795EF7}">
      <dgm:prSet phldrT="[Текст]" custT="1"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этот период             в сфере народного образования Востока начали пропагандировать достижения Запада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088EAB7-1B9B-472D-9488-61450792D941}" type="parTrans" cxnId="{51914DB9-CB90-4FDA-85BF-B5F3BD685C1A}">
      <dgm:prSet/>
      <dgm:spPr/>
      <dgm:t>
        <a:bodyPr/>
        <a:lstStyle/>
        <a:p>
          <a:endParaRPr lang="ru-RU"/>
        </a:p>
      </dgm:t>
    </dgm:pt>
    <dgm:pt modelId="{EAFF69B2-37C4-4178-A824-608A0EF8AF52}" type="sibTrans" cxnId="{51914DB9-CB90-4FDA-85BF-B5F3BD685C1A}">
      <dgm:prSet/>
      <dgm:spPr/>
      <dgm:t>
        <a:bodyPr/>
        <a:lstStyle/>
        <a:p>
          <a:endParaRPr lang="ru-RU"/>
        </a:p>
      </dgm:t>
    </dgm:pt>
    <dgm:pt modelId="{2FA2D01A-C9F1-4ACA-99A4-BD641D4473FC}">
      <dgm:prSet phldrT="[Текст]" custT="1"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началу ХХ в. ускоренное развитие естественных наук, ещё более быстрое развитие техники, необходимые для общественного прогресса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0EB88F-5D7A-43A4-91F4-4DC732F9EFBC}" type="parTrans" cxnId="{31C34977-C26F-4126-A4C2-1367EB570E96}">
      <dgm:prSet/>
      <dgm:spPr/>
      <dgm:t>
        <a:bodyPr/>
        <a:lstStyle/>
        <a:p>
          <a:endParaRPr lang="ru-RU"/>
        </a:p>
      </dgm:t>
    </dgm:pt>
    <dgm:pt modelId="{4A3A3326-F940-44FA-BF55-3485C39637A4}" type="sibTrans" cxnId="{31C34977-C26F-4126-A4C2-1367EB570E96}">
      <dgm:prSet/>
      <dgm:spPr/>
      <dgm:t>
        <a:bodyPr/>
        <a:lstStyle/>
        <a:p>
          <a:endParaRPr lang="ru-RU"/>
        </a:p>
      </dgm:t>
    </dgm:pt>
    <dgm:pt modelId="{6DA2CA2D-D0C3-431C-BF47-3300EA52D5D0}">
      <dgm:prSet phldrT="[Текст]" custT="1"/>
      <dgm:spPr>
        <a:solidFill>
          <a:schemeClr val="bg1"/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Создали условия укрепления статуса научного мировоззрения, свободного от религиозных предрассудков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1B6C78B-3299-4A60-8AE8-F108220AB2EF}" type="parTrans" cxnId="{7DAEB519-881F-42BB-9CEC-50E811F43CDF}">
      <dgm:prSet/>
      <dgm:spPr/>
      <dgm:t>
        <a:bodyPr/>
        <a:lstStyle/>
        <a:p>
          <a:endParaRPr lang="ru-RU"/>
        </a:p>
      </dgm:t>
    </dgm:pt>
    <dgm:pt modelId="{AF991CC8-0A65-49C4-A85D-042DDE722882}" type="sibTrans" cxnId="{7DAEB519-881F-42BB-9CEC-50E811F43CDF}">
      <dgm:prSet/>
      <dgm:spPr/>
      <dgm:t>
        <a:bodyPr/>
        <a:lstStyle/>
        <a:p>
          <a:endParaRPr lang="ru-RU"/>
        </a:p>
      </dgm:t>
    </dgm:pt>
    <dgm:pt modelId="{48D46D4B-3398-4923-B13C-26EF7C7CC996}" type="pres">
      <dgm:prSet presAssocID="{9EB6BC12-10E9-4C66-9E25-C49C7318E50F}" presName="CompostProcess" presStyleCnt="0">
        <dgm:presLayoutVars>
          <dgm:dir/>
          <dgm:resizeHandles val="exact"/>
        </dgm:presLayoutVars>
      </dgm:prSet>
      <dgm:spPr/>
    </dgm:pt>
    <dgm:pt modelId="{F95757F9-551E-4BB4-953E-8FA1A9FA5A5C}" type="pres">
      <dgm:prSet presAssocID="{9EB6BC12-10E9-4C66-9E25-C49C7318E50F}" presName="arrow" presStyleLbl="bgShp" presStyleIdx="0" presStyleCnt="1"/>
      <dgm:spPr/>
    </dgm:pt>
    <dgm:pt modelId="{A10B656A-9AC2-40A1-80ED-13611B5F8EC7}" type="pres">
      <dgm:prSet presAssocID="{9EB6BC12-10E9-4C66-9E25-C49C7318E50F}" presName="linearProcess" presStyleCnt="0"/>
      <dgm:spPr/>
    </dgm:pt>
    <dgm:pt modelId="{6B53204F-107B-4353-8FC0-7EDC7054A679}" type="pres">
      <dgm:prSet presAssocID="{827FECB2-7269-45EA-BE2C-074DD9795EF7}" presName="textNode" presStyleLbl="node1" presStyleIdx="0" presStyleCnt="3" custScaleX="147525" custScaleY="158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1FC25-79C3-47C5-94E6-95E793CC7421}" type="pres">
      <dgm:prSet presAssocID="{EAFF69B2-37C4-4178-A824-608A0EF8AF52}" presName="sibTrans" presStyleCnt="0"/>
      <dgm:spPr/>
    </dgm:pt>
    <dgm:pt modelId="{9C681ABD-B853-409E-B146-A374E9D57566}" type="pres">
      <dgm:prSet presAssocID="{2FA2D01A-C9F1-4ACA-99A4-BD641D4473FC}" presName="textNode" presStyleLbl="node1" presStyleIdx="1" presStyleCnt="3" custScaleX="141183" custScaleY="15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468E1-A252-4182-AB4D-0FC4B0708ECB}" type="pres">
      <dgm:prSet presAssocID="{4A3A3326-F940-44FA-BF55-3485C39637A4}" presName="sibTrans" presStyleCnt="0"/>
      <dgm:spPr/>
    </dgm:pt>
    <dgm:pt modelId="{4211A6B1-E45D-465A-91E3-8B47095010FF}" type="pres">
      <dgm:prSet presAssocID="{6DA2CA2D-D0C3-431C-BF47-3300EA52D5D0}" presName="textNode" presStyleLbl="node1" presStyleIdx="2" presStyleCnt="3" custScaleX="131428" custScaleY="15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34977-C26F-4126-A4C2-1367EB570E96}" srcId="{9EB6BC12-10E9-4C66-9E25-C49C7318E50F}" destId="{2FA2D01A-C9F1-4ACA-99A4-BD641D4473FC}" srcOrd="1" destOrd="0" parTransId="{0F0EB88F-5D7A-43A4-91F4-4DC732F9EFBC}" sibTransId="{4A3A3326-F940-44FA-BF55-3485C39637A4}"/>
    <dgm:cxn modelId="{7DAEB519-881F-42BB-9CEC-50E811F43CDF}" srcId="{9EB6BC12-10E9-4C66-9E25-C49C7318E50F}" destId="{6DA2CA2D-D0C3-431C-BF47-3300EA52D5D0}" srcOrd="2" destOrd="0" parTransId="{C1B6C78B-3299-4A60-8AE8-F108220AB2EF}" sibTransId="{AF991CC8-0A65-49C4-A85D-042DDE722882}"/>
    <dgm:cxn modelId="{093BAB0F-E286-4E20-8526-FACD6DD0FAA4}" type="presOf" srcId="{9EB6BC12-10E9-4C66-9E25-C49C7318E50F}" destId="{48D46D4B-3398-4923-B13C-26EF7C7CC996}" srcOrd="0" destOrd="0" presId="urn:microsoft.com/office/officeart/2005/8/layout/hProcess9"/>
    <dgm:cxn modelId="{3E9D2804-CF96-4A3A-9A55-8BC2D080F820}" type="presOf" srcId="{6DA2CA2D-D0C3-431C-BF47-3300EA52D5D0}" destId="{4211A6B1-E45D-465A-91E3-8B47095010FF}" srcOrd="0" destOrd="0" presId="urn:microsoft.com/office/officeart/2005/8/layout/hProcess9"/>
    <dgm:cxn modelId="{4367F28E-634B-4972-A5D9-CF78F44C22AC}" type="presOf" srcId="{827FECB2-7269-45EA-BE2C-074DD9795EF7}" destId="{6B53204F-107B-4353-8FC0-7EDC7054A679}" srcOrd="0" destOrd="0" presId="urn:microsoft.com/office/officeart/2005/8/layout/hProcess9"/>
    <dgm:cxn modelId="{859929C4-EE13-4AB9-BABE-1AD7B66FBEAD}" type="presOf" srcId="{2FA2D01A-C9F1-4ACA-99A4-BD641D4473FC}" destId="{9C681ABD-B853-409E-B146-A374E9D57566}" srcOrd="0" destOrd="0" presId="urn:microsoft.com/office/officeart/2005/8/layout/hProcess9"/>
    <dgm:cxn modelId="{51914DB9-CB90-4FDA-85BF-B5F3BD685C1A}" srcId="{9EB6BC12-10E9-4C66-9E25-C49C7318E50F}" destId="{827FECB2-7269-45EA-BE2C-074DD9795EF7}" srcOrd="0" destOrd="0" parTransId="{A088EAB7-1B9B-472D-9488-61450792D941}" sibTransId="{EAFF69B2-37C4-4178-A824-608A0EF8AF52}"/>
    <dgm:cxn modelId="{5B0910BB-91AC-4593-AF57-1F74432CBD46}" type="presParOf" srcId="{48D46D4B-3398-4923-B13C-26EF7C7CC996}" destId="{F95757F9-551E-4BB4-953E-8FA1A9FA5A5C}" srcOrd="0" destOrd="0" presId="urn:microsoft.com/office/officeart/2005/8/layout/hProcess9"/>
    <dgm:cxn modelId="{7ECDEE82-8801-452D-9B99-C9B3B0BB613C}" type="presParOf" srcId="{48D46D4B-3398-4923-B13C-26EF7C7CC996}" destId="{A10B656A-9AC2-40A1-80ED-13611B5F8EC7}" srcOrd="1" destOrd="0" presId="urn:microsoft.com/office/officeart/2005/8/layout/hProcess9"/>
    <dgm:cxn modelId="{C42152B2-0287-4B8B-9BF2-2C7E0CEA099C}" type="presParOf" srcId="{A10B656A-9AC2-40A1-80ED-13611B5F8EC7}" destId="{6B53204F-107B-4353-8FC0-7EDC7054A679}" srcOrd="0" destOrd="0" presId="urn:microsoft.com/office/officeart/2005/8/layout/hProcess9"/>
    <dgm:cxn modelId="{755DF1D1-8901-4D4E-9A20-BDD57AA0CCDE}" type="presParOf" srcId="{A10B656A-9AC2-40A1-80ED-13611B5F8EC7}" destId="{EBC1FC25-79C3-47C5-94E6-95E793CC7421}" srcOrd="1" destOrd="0" presId="urn:microsoft.com/office/officeart/2005/8/layout/hProcess9"/>
    <dgm:cxn modelId="{D9E2F8A5-9BCE-4F4A-8DB5-010BB798602D}" type="presParOf" srcId="{A10B656A-9AC2-40A1-80ED-13611B5F8EC7}" destId="{9C681ABD-B853-409E-B146-A374E9D57566}" srcOrd="2" destOrd="0" presId="urn:microsoft.com/office/officeart/2005/8/layout/hProcess9"/>
    <dgm:cxn modelId="{49F71446-6FB4-4AB5-95FD-4CFEA28119FF}" type="presParOf" srcId="{A10B656A-9AC2-40A1-80ED-13611B5F8EC7}" destId="{615468E1-A252-4182-AB4D-0FC4B0708ECB}" srcOrd="3" destOrd="0" presId="urn:microsoft.com/office/officeart/2005/8/layout/hProcess9"/>
    <dgm:cxn modelId="{48A4EAAA-3E5A-4FF2-B94E-619E5CBF1D56}" type="presParOf" srcId="{A10B656A-9AC2-40A1-80ED-13611B5F8EC7}" destId="{4211A6B1-E45D-465A-91E3-8B47095010FF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этот период философская наука также активно развивалась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000000"/>
              </a:solidFill>
            </a:rPr>
            <a:t>Если раньше обращалось внимание на просвещение,    то теперь усилился интерес к правам человека</a:t>
          </a:r>
          <a:endParaRPr lang="ru-RU" sz="14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обществе укрепилось мнение, что наука может помочь                     в решении всех социальных проблем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 custLinFactY="-72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LinFactNeighborY="-16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Была выдвинута идея о том, что периодическая модель исторического развития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Мировые религии (буддизм, христианство, ислам) являются основным фактором, сближающим народы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bg1">
            <a:alpha val="90000"/>
          </a:scheme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Таким образом, церковь терпимо начала воспринимать принцип свободы совести, свободы вероисповедания, а также равенство всех религий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7647" custScaleY="112500" custLinFactNeighborX="8823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ScaleY="101785" custLinFactNeighborX="0" custLinFactNeighborY="-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ScaleY="115477" custLinFactNeighborX="-8824" custLinFactNeighborY="-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54579" custLinFactNeighborY="10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40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в тетрадь термины и их значение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«Коллаж»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100457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3731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3710" y="541152"/>
            <a:ext cx="3643338" cy="325599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Народное образование. Гуманитарные науки. Искусство</a:t>
            </a: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191416"/>
            <a:ext cx="218496" cy="16430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Становление системы всеобщего образования в Англ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Вилена\Desktop\english-education-19-v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734" y="1334292"/>
            <a:ext cx="1573966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Философия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7957" y="619912"/>
          <a:ext cx="5286412" cy="25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Фридрих Ницше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593841" y="334160"/>
            <a:ext cx="4000528" cy="2905928"/>
          </a:xfrm>
          <a:prstGeom prst="horizontalScroll">
            <a:avLst/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Один из знаменитых философов Фридрих Ницше рассматривал волю человека           в качестве высшего принципа бытия.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стремился обосновать, что                    в человеке соединены воедино творец      и тварь.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 влиянием зороастризма он написал своё произведение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«Так говорил Заратустра»,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котором выдвинута идея сочетания сильной личности                                с романтическим идеалом «человека будущего»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Окопы на западном фрон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575" y="2853374"/>
            <a:ext cx="1285884" cy="26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Фридрих Ницше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7538" name="Picture 2" descr="НИЦШЕ Фридр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77102"/>
            <a:ext cx="143826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Освальд Шпенглер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О.Шпенглер выступил против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евроцентризма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Он абсолютизировал идею                              о культуре как множестве замкнутых организмов, выражающих коллективную «душу» народа.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Эти мысли нашли своё отражение в его произведении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«Закат Европы».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4661" y="2834490"/>
            <a:ext cx="16430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Освальд Шпенглер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2658" name="AutoShape 2" descr="Гибель Лузитании- преступление Первой мировой войны | Русская се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8562" name="AutoShape 2" descr="Философско-культурологическая концепция О. Шпенглера - ЗАПАДНАЯ СОЦИОЛОГИЯ  В 2 Ч. ЧАСТЬ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8564" name="Picture 4" descr="Циклические концепции истории О. Шпенглера » Тайны ис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61" y="691350"/>
            <a:ext cx="164307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Зигмунд Фрейд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0375" y="2477300"/>
            <a:ext cx="1990722" cy="45875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Зигмунд Фрейд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665411" y="576015"/>
            <a:ext cx="2857520" cy="1115467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З.Фрейд – основатель психоанализа, признанный         во всём мире врач-психиатр              и психолог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665411" y="1977235"/>
            <a:ext cx="2857520" cy="958821"/>
          </a:xfrm>
          <a:prstGeom prst="wedgeRoundRectCallout">
            <a:avLst>
              <a:gd name="adj1" fmla="val -20239"/>
              <a:gd name="adj2" fmla="val 78829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Его труды оказали большое влияние на развитие литературы и искусства Европы конца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начала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Зигмунд Фрейд: личная жизнь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09" y="576015"/>
            <a:ext cx="1571636" cy="182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Революция Фрейда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093907" y="334160"/>
            <a:ext cx="3571900" cy="2905928"/>
          </a:xfrm>
          <a:prstGeom prst="horizontalScroll">
            <a:avLst/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Сущность совершённой Фрейдом великой революции состоит в том, что, отрицая представление Декарта о человеке, Фрейд разработал метод свободных ассоциаций как основу психоаналитической терапии.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Согласно традиционному психоанализу, бессознательность объяснялось как процесс, который невозможно познать.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Окопы на западном фрон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5147" y="2719940"/>
            <a:ext cx="1071570" cy="26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З.Фрейд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З. Фрейд (1856–1939). Век психологии: имена и судь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34226"/>
            <a:ext cx="1795456" cy="184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Факторы сближения народов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022469" y="619912"/>
          <a:ext cx="364333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643" y="2905928"/>
            <a:ext cx="13573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0000"/>
                </a:solidFill>
              </a:rPr>
              <a:t>       </a:t>
            </a:r>
            <a:endParaRPr lang="ru-RU" sz="1000" i="1" dirty="0">
              <a:solidFill>
                <a:srgbClr val="000000"/>
              </a:solidFill>
            </a:endParaRPr>
          </a:p>
        </p:txBody>
      </p:sp>
      <p:pic>
        <p:nvPicPr>
          <p:cNvPr id="19458" name="Picture 2" descr="Люди, имеющие различные религиозные символы иллюстрации | Бесплатно вектор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762788"/>
            <a:ext cx="1509704" cy="1071570"/>
          </a:xfrm>
          <a:prstGeom prst="rect">
            <a:avLst/>
          </a:prstGeom>
          <a:noFill/>
        </p:spPr>
      </p:pic>
      <p:pic>
        <p:nvPicPr>
          <p:cNvPr id="19460" name="Picture 4" descr="Бесплатные векторы Религии, более 600 изображений AI, 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2048672"/>
            <a:ext cx="150970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Содержание произведений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1522403" y="576015"/>
            <a:ext cx="4071966" cy="2544225"/>
          </a:xfrm>
          <a:prstGeom prst="fram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Ряд писателей в своих произведениях превозносили Британскую империю, «владычицу» морей и океанов, чьё «солнце никогда не заходит».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Эти писатели выдвинули идею о том, что «белый» человек превосходит других и готов «просвещать» «цветные» народы.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Такие идеи встречаются и в книге «Грусть по бремени белого человека» английского писателя Р.Киплинга.</a:t>
            </a:r>
          </a:p>
        </p:txBody>
      </p:sp>
      <p:sp>
        <p:nvSpPr>
          <p:cNvPr id="20482" name="AutoShape 2" descr="https://83a82a1a-a-62cb3a1a-s-sites.googlegroups.com/site/velikiesrazenia/istoriceskie-srazenia/sovremennye-bitvy/--1914/marna.jpg?attachauth=ANoY7crpDv8Qht1Q3L5jBQj8Hkqn2L2eDmOHRKxyt4ZqXhztV9Pofgps1X0ArSLw1TQmCTNFZcr-1_DOSa-2p4AreQaHPXZ-6lI0RTMxQDe9FKqgdlrYt3c_2zUJ9iqZ5h6sjIacdiYOgbXzfG20tFVNecoNXpAJ7DeM_AyTlkfyhitVSip4V5IR0jd3NLsqSCfJbxgN2l4XyWQ8pJzNyIi3UPz31onfP11cMgwsRLdEGGjklQyflxOykHmLg3lniTQqHVrSEq4UnZuUqw4xQlp4LoCmXC3Snw%3D%3D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Книги-юбиляры – Центральная Городская Библиотека г. Невинномыс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1295390" cy="15001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059" y="2334424"/>
            <a:ext cx="1421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Редьярд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Киплинг</a:t>
            </a:r>
            <a:endParaRPr lang="ru-RU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Музыка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43939" y="877473"/>
            <a:ext cx="1643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этот период                       в Мюнхене прославились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Саломея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», «Электра», «Кавалер роз» композитора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Рихарда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Штрауса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родившегося         в австрийской семье в Мюнхене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584781" y="582197"/>
            <a:ext cx="30466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37047" y="877473"/>
            <a:ext cx="1285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«Песни об умерших детях», цикл «Волшебный рог мальчика» австрийского симфониста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Густава Малера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др.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870268" y="582197"/>
            <a:ext cx="30466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5" y="2865551"/>
            <a:ext cx="15001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870005" y="582265"/>
            <a:ext cx="30466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2271" y="877473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Реализм и народность в музыке развились в борьбе против декадентской изощрённости и сложности формы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Композиторы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52647" y="2445121"/>
            <a:ext cx="2370152" cy="634746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Австрийский композитор Густав Малер продолжил традиции Бетховена</a:t>
            </a:r>
            <a:endParaRPr lang="ru-RU" sz="1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14703" y="2125902"/>
            <a:ext cx="329516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709175" y="2120110"/>
            <a:ext cx="341100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79791" y="1191416"/>
            <a:ext cx="357190" cy="285752"/>
          </a:xfrm>
          <a:prstGeom prst="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36981" y="619912"/>
            <a:ext cx="1925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Социального звучания музыкальных произведений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Г.Малер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добился слиянием сложных музыкальных тем с простыми народными мелодиями</a:t>
            </a:r>
          </a:p>
        </p:txBody>
      </p:sp>
      <p:sp>
        <p:nvSpPr>
          <p:cNvPr id="4" name="AutoShape 2" descr="Мухаммад Ахмад аль-Махд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9586" name="Picture 2" descr="Отображение сетевого конт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619912"/>
            <a:ext cx="1500198" cy="1357322"/>
          </a:xfrm>
          <a:prstGeom prst="rect">
            <a:avLst/>
          </a:prstGeom>
          <a:noFill/>
        </p:spPr>
      </p:pic>
      <p:pic>
        <p:nvPicPr>
          <p:cNvPr id="579588" name="Picture 4" descr="7 июля 1860 года родился Густав Мал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469" y="619913"/>
            <a:ext cx="1214446" cy="135732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5575" y="2445122"/>
            <a:ext cx="193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Рихард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Штраус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возродил традиции моцартовской оперы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Российские композиторы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MohammadAyoubK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История Суэцкого канала: masterok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Турецкая армия в 1914 го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165081" y="477036"/>
            <a:ext cx="3071834" cy="1500198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Российский композитор-новатор А.М.Скрябин воплотил в музыке новые идеи и образы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1974843" y="1691482"/>
            <a:ext cx="3619525" cy="1500198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Композитор, пианист и дирижёр С.В.Рахманинов в своих лирических симфониях создал романтический образ родины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СКРЯБИН АЛЕКСАНДР НИКОЛАЕВИЧ — информация на портале Энциклопедия Всемирная 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Александр Николаевич Скрябин (Alexander Scriabin) | Belcant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29" y="619912"/>
            <a:ext cx="1143008" cy="1143008"/>
          </a:xfrm>
          <a:prstGeom prst="rect">
            <a:avLst/>
          </a:prstGeom>
          <a:noFill/>
        </p:spPr>
      </p:pic>
      <p:pic>
        <p:nvPicPr>
          <p:cNvPr id="17414" name="Picture 6" descr="Сергей Рахманинов : Московская государственная академическая филармо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396" y="1834358"/>
            <a:ext cx="142876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69" y="691350"/>
            <a:ext cx="4643472" cy="35719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Народное образование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67" y="1262854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Философия и идеи колониализма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69" y="1834358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Музыка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67" y="2405862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Изобразительное искусство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Импрессионизм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619912"/>
            <a:ext cx="2857520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живописи возникло несколько новых направлений.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Одним из них был импрессионизм.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Художники, творившие в этом направлении, стремились запечатлеть реальный мир в его подвижности и изменчивости, передать свои мимолётные впечатления.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2271" y="269161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Клод Моне</a:t>
            </a:r>
          </a:p>
        </p:txBody>
      </p:sp>
      <p:sp>
        <p:nvSpPr>
          <p:cNvPr id="4" name="AutoShape 2" descr="Мухаммад Ахмад аль-Махд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Клод Моне | Архитектурный журнал AD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43839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Художники импрессионисты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665544" y="619912"/>
            <a:ext cx="192882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Эдуард Мане, Клод Моне, Огюст Ренуар      и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Камиль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Писсарро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были наиболее талантливыми представителями импрессионизма.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В их произведениях, выполненных светлыми, трепетными красками, выражена бесконечная любовь    к жизни.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36650" y="2511429"/>
            <a:ext cx="15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Эдуард Мане, Клод Моне, </a:t>
            </a:r>
            <a:r>
              <a:rPr lang="ru-RU" sz="1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Камиль</a:t>
            </a: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Писсарро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Мане Эдуард. Художник, картины,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77102"/>
            <a:ext cx="1223951" cy="1534326"/>
          </a:xfrm>
          <a:prstGeom prst="rect">
            <a:avLst/>
          </a:prstGeom>
          <a:noFill/>
        </p:spPr>
      </p:pic>
      <p:pic>
        <p:nvPicPr>
          <p:cNvPr id="15364" name="Picture 4" descr="Клод Моне - 1368 произведений - живо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26" y="477035"/>
            <a:ext cx="1071570" cy="1534326"/>
          </a:xfrm>
          <a:prstGeom prst="rect">
            <a:avLst/>
          </a:prstGeom>
          <a:noFill/>
        </p:spPr>
      </p:pic>
      <p:sp>
        <p:nvSpPr>
          <p:cNvPr id="15366" name="AutoShape 6" descr="Писсарро, Камиль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Camille Pissarro \ 10 июля 1830 – 12 ноября 1903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096" y="977102"/>
            <a:ext cx="1214448" cy="153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Новые средства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65345" y="2658577"/>
            <a:ext cx="27860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Картины </a:t>
            </a:r>
            <a:r>
              <a:rPr lang="ru-RU" sz="12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Камиля</a:t>
            </a: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Писсарро</a:t>
            </a: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и Огюста Ренуара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6783" y="619913"/>
            <a:ext cx="321470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Импрессионисты нашли новые технические средства передачи солнечного света, пространства и глубины.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Однако они не ставили перед собой задачу показать внутренний мирт человека, его положение в социальной действительности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1634" name="AutoShape 2" descr="Писсарро, Камиль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6" name="AutoShape 4" descr="Файл:Camille Pissarro - Boulevard Montmartre, printemps - Israel-Museum.jpg 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8" name="AutoShape 6" descr="Файл:Camille Pissarro - Boulevard Montmartre, printemps - Israel-Museum.jpg 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1639" name="Picture 7" descr="C:\Users\Вилена\Desktop\300px-Camille_Pissarro_-_Boulevard_Montmartre_-_Eremi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619913"/>
            <a:ext cx="1714512" cy="1214446"/>
          </a:xfrm>
          <a:prstGeom prst="rect">
            <a:avLst/>
          </a:prstGeom>
          <a:noFill/>
        </p:spPr>
      </p:pic>
      <p:pic>
        <p:nvPicPr>
          <p:cNvPr id="581641" name="Picture 9" descr="Ренуар картины. Французские художники импрессионисты | Pierre auguste  renoir, August renoir, Reno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19" y="1954204"/>
            <a:ext cx="1720429" cy="116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Постимпрессионизм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155575" y="548474"/>
            <a:ext cx="3081340" cy="2286016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Представители постимпрессионизма Поль Сезанн, Поль Гоген и Винсент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Гог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изображали в своих произведениях трудную жизнь простых тружеников, рабочих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2808287" y="1191416"/>
            <a:ext cx="2879725" cy="1785949"/>
          </a:xfrm>
          <a:prstGeom prst="star8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Знаменитый китайский художник Дзен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Боньян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изобрёл удобный способ рисования на шёлковой ткани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О.Роден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879593" y="619912"/>
            <a:ext cx="3714776" cy="250033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Увидев произведение «Мыслитель» великого французского скульптора </a:t>
            </a:r>
            <a:r>
              <a:rPr lang="ru-RU" sz="14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О.Родена,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уже никто не поверит   в то, что человек является игрушкой в руках «высших» сил, как старались внушить декаденты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2658" name="Picture 2" descr="статуя родена мыслитель, роден огюст, мыслитель - download free render  Statues on Artage.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19912"/>
            <a:ext cx="158114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 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55575" y="619911"/>
            <a:ext cx="3652844" cy="1470253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заключение можно сказать, что гуманитарные науки, литература                     и искусство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1522403" y="1691482"/>
            <a:ext cx="3929090" cy="1428760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Стали жизненной потребностью эпохи      и послужили формированию различных идеологий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0375" y="691350"/>
            <a:ext cx="4991118" cy="428628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1) Кто является первооткрывателем радиоволн?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08089" y="2993867"/>
            <a:ext cx="2062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593709" y="1262854"/>
            <a:ext cx="1643074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Попов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094039" y="1262854"/>
            <a:ext cx="1643074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Герц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93709" y="1986758"/>
            <a:ext cx="1643074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Гершвин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094039" y="1986758"/>
            <a:ext cx="1643074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Планк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0375" y="619912"/>
            <a:ext cx="4991118" cy="71438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2) В конце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в европейском изобразительном искусстве появилось новое направление – импрессионизм. Найдите его представителей.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08089" y="2993867"/>
            <a:ext cx="2062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Абдаллах ибн аль-Саид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593709" y="1548606"/>
            <a:ext cx="2000264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Э.Мане, К.Моне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094039" y="1548606"/>
            <a:ext cx="2214578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Г.Ибсен,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К.Писсарро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93709" y="2272510"/>
            <a:ext cx="2000264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Г.Малер, Р.Штраус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094039" y="2272510"/>
            <a:ext cx="2214578" cy="571504"/>
          </a:xfrm>
          <a:prstGeom prst="striped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Ш.Гарнье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О.Перре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2262986"/>
            <a:ext cx="857256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«Коллаж»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643" y="691350"/>
            <a:ext cx="2714074" cy="24288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Коллаж от фр.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Coller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приклеивание, соединение в одно разнородных элементов.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Рисунками                                  и символами, терминами, высказываниями показать тему.</a:t>
            </a:r>
          </a:p>
        </p:txBody>
      </p:sp>
      <p:pic>
        <p:nvPicPr>
          <p:cNvPr id="578562" name="Picture 2" descr="C:\Users\Вилена\Desktop\колл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5" y="619912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Народное образование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5147" y="2771745"/>
            <a:ext cx="88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4237" y="2740967"/>
            <a:ext cx="11652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Арабы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https://upload.wikimedia.org/wikipedia/commons/thumb/9/9e/Nomadic_Berber_in_Morocco.jpg/198px-Nomadic_Berber_in_Moroc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Араб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Как жили бедуины в конце 19 века (Фото) - ТЕЛЕГ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07957" y="548474"/>
            <a:ext cx="2112866" cy="1143008"/>
          </a:xfrm>
          <a:prstGeom prst="wedgeRoundRect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Развитие техники повлекло за собой потребность в высококвалифицированных специалистах и рабочих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55575" y="1834298"/>
            <a:ext cx="2286016" cy="121444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развитых государствах было учреждено общее обязательное бесплатное обучение детей в возрасте до 12 – 13 лет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665411" y="548474"/>
            <a:ext cx="2643206" cy="1000132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привело к росту грамотности населения.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Расширилась сеть привилегированных образовательных заведений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665411" y="1691482"/>
            <a:ext cx="2857520" cy="1357262"/>
          </a:xfrm>
          <a:prstGeom prst="wedgeRoundRect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Однако в ряде стран бедственное положение народа, плохие жилищные условия, необходимость зарабатывать   на жизнь с детства вынуждали многих детей бросать школу,    не закончив учёбы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Отрицательные черты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36783" y="691350"/>
            <a:ext cx="3357585" cy="23574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то же время нельзя было             не заметить и отрицательные черты образования.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 примеру, в некоторых странах молодёжь воспитывали в духе национализма, расизма.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частности, образовательная система США была пропитана духом расизма.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7540" name="AutoShape 4" descr="Франц Фердинан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Молния 14"/>
          <p:cNvSpPr/>
          <p:nvPr/>
        </p:nvSpPr>
        <p:spPr>
          <a:xfrm>
            <a:off x="893755" y="691350"/>
            <a:ext cx="842962" cy="914400"/>
          </a:xfrm>
          <a:prstGeom prst="lightningBol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>
            <a:off x="236519" y="1048540"/>
            <a:ext cx="842962" cy="914400"/>
          </a:xfrm>
          <a:prstGeom prst="lightningBol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>
            <a:off x="1315236" y="1605750"/>
            <a:ext cx="842962" cy="914400"/>
          </a:xfrm>
          <a:prstGeom prst="lightningBol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Образование в США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93643" y="548474"/>
            <a:ext cx="2857520" cy="2500330"/>
          </a:xfrm>
          <a:prstGeom prst="flowChartOnlineStorage">
            <a:avLst/>
          </a:prstGeom>
          <a:solidFill>
            <a:srgbClr val="DDDDDD"/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негритянских детей были открыты отдельные школы, в которых давался меньший объём знаний по сравнению со школами для белых детей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2736849" y="548474"/>
            <a:ext cx="2928958" cy="2500330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5F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Отголоски борьбы против расизма, царившего в стране, нашли своё отражение в произведении </a:t>
            </a:r>
            <a:r>
              <a:rPr lang="ru-RU" sz="1400" b="1" dirty="0" err="1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Гарриет</a:t>
            </a:r>
            <a:r>
              <a:rPr lang="ru-RU" sz="14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Бичер-Стоу</a:t>
            </a:r>
            <a:r>
              <a:rPr lang="ru-RU" sz="1400" b="1" dirty="0" smtClean="0">
                <a:solidFill>
                  <a:srgbClr val="8A104D"/>
                </a:solidFill>
                <a:latin typeface="Arial" pitchFamily="34" charset="0"/>
                <a:cs typeface="Arial" pitchFamily="34" charset="0"/>
              </a:rPr>
              <a:t> «Хижина дяди Тома»</a:t>
            </a:r>
            <a:endParaRPr lang="ru-RU" sz="1400" b="1" dirty="0">
              <a:solidFill>
                <a:srgbClr val="8A104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Изменения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</p:nvPr>
        </p:nvGraphicFramePr>
        <p:xfrm>
          <a:off x="155575" y="690563"/>
          <a:ext cx="5438775" cy="235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Содержание произведений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0" y="477036"/>
            <a:ext cx="3879857" cy="1285885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гуманитарных областях появились философские, экономические и социологические произведения, отражающие реальные события того времени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1379527" y="1762921"/>
            <a:ext cx="4384589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Писатели создавали произведения, воспевающие построение гуманного общества, обеспечивающего лучшую жизнь людям, демократию, равенство. Однако были и другие произведения, призывающие к накоплению богатств любым путём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Джамалуддин аль-Афган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Рядовой 9-го полка, 1914 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Литература и история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665277" y="576015"/>
            <a:ext cx="3929091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этот период были созданы условия для демократического развития культуры, литературы и искусства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665278" y="1490415"/>
            <a:ext cx="3929091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Особенно это нашло своё чёткое отражение                 в литературе. Поэтому появились критический	 реализм и натурализм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5277" y="2404815"/>
            <a:ext cx="3929092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Историки собрали очень большой материал                о разных периодах развития общества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Книга и пер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37" y="576015"/>
            <a:ext cx="1333504" cy="218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Основа идеологии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48474"/>
            <a:ext cx="1581142" cy="25717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Как и раньше,   в этот период проблема вечной борьбы – добра и зла – составила основу идеологической, идейной жизни людей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79857" y="477035"/>
            <a:ext cx="178595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начале ХХ века учёные гуманитарной сферы обратились                к тщательному изучению новых социально-экономических процессов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Истоки панисламизма: как Джемаль ад-Дин аль-Афгани учил мусульман  объединяться против угроз Запада - новости политики: ruposter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Добро и з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155" y="548475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159915</TotalTime>
  <Words>1162</Words>
  <Application>Microsoft Office PowerPoint</Application>
  <PresentationFormat>Произвольный</PresentationFormat>
  <Paragraphs>144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  Народное образование</vt:lpstr>
      <vt:lpstr>Отрицательные черты </vt:lpstr>
      <vt:lpstr>Образование в США </vt:lpstr>
      <vt:lpstr> Изменения </vt:lpstr>
      <vt:lpstr>Содержание произведений</vt:lpstr>
      <vt:lpstr>Литература и история</vt:lpstr>
      <vt:lpstr>Основа идеологии</vt:lpstr>
      <vt:lpstr>Философия  </vt:lpstr>
      <vt:lpstr>Фридрих Ницше</vt:lpstr>
      <vt:lpstr> Освальд Шпенглер</vt:lpstr>
      <vt:lpstr>Зигмунд Фрейд</vt:lpstr>
      <vt:lpstr>Революция Фрейда</vt:lpstr>
      <vt:lpstr>Факторы сближения народов</vt:lpstr>
      <vt:lpstr>Содержание произведений</vt:lpstr>
      <vt:lpstr>Музыка </vt:lpstr>
      <vt:lpstr>Композиторы </vt:lpstr>
      <vt:lpstr>Российские композиторы  </vt:lpstr>
      <vt:lpstr>Импрессионизм </vt:lpstr>
      <vt:lpstr>Художники импрессионисты </vt:lpstr>
      <vt:lpstr>Новые средства</vt:lpstr>
      <vt:lpstr>Постимпрессионизм </vt:lpstr>
      <vt:lpstr>О.Роден </vt:lpstr>
      <vt:lpstr>Вывод  </vt:lpstr>
      <vt:lpstr> Решите тест!</vt:lpstr>
      <vt:lpstr> Решите тест!</vt:lpstr>
      <vt:lpstr> ЗАДАНИЯ ДЛЯ САМОСТОЯТЕЛЬНОЙ РАБОТЫ</vt:lpstr>
      <vt:lpstr>Метод «Коллаж»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Вилена</cp:lastModifiedBy>
  <cp:revision>2341</cp:revision>
  <dcterms:created xsi:type="dcterms:W3CDTF">2014-10-08T23:03:32Z</dcterms:created>
  <dcterms:modified xsi:type="dcterms:W3CDTF">2021-03-16T15:55:57Z</dcterms:modified>
</cp:coreProperties>
</file>