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95.xml" ContentType="application/vnd.openxmlformats-officedocument.presentationml.slideLayout+xml"/>
  <Override PartName="/ppt/diagrams/data2.xml" ContentType="application/vnd.openxmlformats-officedocument.drawingml.diagramData+xml"/>
  <Override PartName="/ppt/slideLayouts/slideLayout87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theme/theme10.xml" ContentType="application/vnd.openxmlformats-officedocument.theme+xml"/>
  <Override PartName="/ppt/diagrams/colors4.xml" ContentType="application/vnd.openxmlformats-officedocument.drawingml.diagramColors+xml"/>
  <Override PartName="/ppt/slides/slide19.xml" ContentType="application/vnd.openxmlformats-officedocument.presentationml.slide+xml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512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2.xml" ContentType="application/vnd.openxmlformats-officedocument.theme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96.xml" ContentType="application/vnd.openxmlformats-officedocument.presentationml.slideLayout+xml"/>
  <Override PartName="/ppt/diagrams/quickStyle3.xml" ContentType="application/vnd.openxmlformats-officedocument.drawingml.diagramStyle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s/slide22.xml" ContentType="application/vnd.openxmlformats-officedocument.presentationml.slide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diagrams/colors1.xml" ContentType="application/vnd.openxmlformats-officedocument.drawingml.diagramColors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diagrams/layout3.xml" ContentType="application/vnd.openxmlformats-officedocument.drawingml.diagram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50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theme/theme9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308.xml" ContentType="application/vnd.openxmlformats-officedocument.presentationml.slideLayout+xml"/>
  <Override PartName="/ppt/theme/theme6.xml" ContentType="application/vnd.openxmlformats-officedocument.theme+xml"/>
  <Override PartName="/ppt/slideLayouts/slideLayout355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diagrams/data3.xml" ContentType="application/vnd.openxmlformats-officedocument.drawingml.diagramData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3.xml" ContentType="application/vnd.openxmlformats-officedocument.theme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7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44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theme/theme8.xml" ContentType="application/vnd.openxmlformats-officedocument.theme+xml"/>
  <Override PartName="/ppt/slideLayouts/slideLayout507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521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94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6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9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diagrams/layout1.xml" ContentType="application/vnd.openxmlformats-officedocument.drawingml.diagram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6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diagrams/data4.xml" ContentType="application/vnd.openxmlformats-officedocument.drawingml.diagramData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heme/theme4.xml" ContentType="application/vnd.openxmlformats-officedocument.theme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Layouts/slideLayout347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s/slide18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511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7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39"/>
  </p:notesMasterIdLst>
  <p:sldIdLst>
    <p:sldId id="1356" r:id="rId10"/>
    <p:sldId id="1414" r:id="rId11"/>
    <p:sldId id="1486" r:id="rId12"/>
    <p:sldId id="1532" r:id="rId13"/>
    <p:sldId id="1415" r:id="rId14"/>
    <p:sldId id="1492" r:id="rId15"/>
    <p:sldId id="1510" r:id="rId16"/>
    <p:sldId id="1533" r:id="rId17"/>
    <p:sldId id="1523" r:id="rId18"/>
    <p:sldId id="1448" r:id="rId19"/>
    <p:sldId id="1545" r:id="rId20"/>
    <p:sldId id="1546" r:id="rId21"/>
    <p:sldId id="1534" r:id="rId22"/>
    <p:sldId id="1524" r:id="rId23"/>
    <p:sldId id="1511" r:id="rId24"/>
    <p:sldId id="1517" r:id="rId25"/>
    <p:sldId id="1547" r:id="rId26"/>
    <p:sldId id="1548" r:id="rId27"/>
    <p:sldId id="1475" r:id="rId28"/>
    <p:sldId id="1535" r:id="rId29"/>
    <p:sldId id="1536" r:id="rId30"/>
    <p:sldId id="1549" r:id="rId31"/>
    <p:sldId id="1493" r:id="rId32"/>
    <p:sldId id="1550" r:id="rId33"/>
    <p:sldId id="1537" r:id="rId34"/>
    <p:sldId id="1539" r:id="rId35"/>
    <p:sldId id="1552" r:id="rId36"/>
    <p:sldId id="1499" r:id="rId37"/>
    <p:sldId id="1551" r:id="rId3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Font" id="{01319F16-3CEB-44B1-837A-5DFE664B1540}">
          <p14:sldIdLst>
            <p14:sldId id="1356"/>
            <p14:sldId id="1402"/>
            <p14:sldId id="1366"/>
            <p14:sldId id="262"/>
            <p14:sldId id="1357"/>
            <p14:sldId id="1363"/>
            <p14:sldId id="1360"/>
            <p14:sldId id="1364"/>
            <p14:sldId id="1370"/>
            <p14:sldId id="1372"/>
            <p14:sldId id="1373"/>
            <p14:sldId id="1374"/>
            <p14:sldId id="1375"/>
            <p14:sldId id="1376"/>
            <p14:sldId id="1378"/>
            <p14:sldId id="1380"/>
            <p14:sldId id="1379"/>
            <p14:sldId id="1381"/>
            <p14:sldId id="1382"/>
            <p14:sldId id="1383"/>
            <p14:sldId id="1385"/>
            <p14:sldId id="1388"/>
            <p14:sldId id="1392"/>
            <p14:sldId id="1394"/>
            <p14:sldId id="1395"/>
            <p14:sldId id="1396"/>
            <p14:sldId id="1398"/>
            <p14:sldId id="1389"/>
            <p14:sldId id="1390"/>
            <p14:sldId id="1400"/>
            <p14:sldId id="1404"/>
            <p14:sldId id="1405"/>
            <p14:sldId id="1406"/>
            <p14:sldId id="1407"/>
            <p14:sldId id="1408"/>
            <p14:sldId id="1409"/>
            <p14:sldId id="1410"/>
            <p14:sldId id="1411"/>
            <p14:sldId id="1412"/>
            <p14:sldId id="1413"/>
            <p14:sldId id="139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8A104D"/>
    <a:srgbClr val="99FF33"/>
    <a:srgbClr val="689670"/>
    <a:srgbClr val="328682"/>
    <a:srgbClr val="5F5F5F"/>
    <a:srgbClr val="969086"/>
    <a:srgbClr val="7F7F7F"/>
    <a:srgbClr val="327880"/>
    <a:srgbClr val="DDDDD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4" autoAdjust="0"/>
    <p:restoredTop sz="95491" autoAdjust="0"/>
  </p:normalViewPr>
  <p:slideViewPr>
    <p:cSldViewPr snapToObjects="1">
      <p:cViewPr varScale="1">
        <p:scale>
          <a:sx n="148" d="100"/>
          <a:sy n="148" d="100"/>
        </p:scale>
        <p:origin x="-74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B6BC12-10E9-4C66-9E25-C49C7318E50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827FECB2-7269-45EA-BE2C-074DD9795EF7}">
      <dgm:prSet phldrT="[Текст]" custT="1"/>
      <dgm:spPr>
        <a:solidFill>
          <a:schemeClr val="bg1"/>
        </a:solidFill>
        <a:ln>
          <a:solidFill>
            <a:schemeClr val="tx1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этот период             в сфере народного образования Востока начали пропагандировать достижения Запада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A088EAB7-1B9B-472D-9488-61450792D941}" type="parTrans" cxnId="{51914DB9-CB90-4FDA-85BF-B5F3BD685C1A}">
      <dgm:prSet/>
      <dgm:spPr/>
      <dgm:t>
        <a:bodyPr/>
        <a:lstStyle/>
        <a:p>
          <a:endParaRPr lang="ru-RU"/>
        </a:p>
      </dgm:t>
    </dgm:pt>
    <dgm:pt modelId="{EAFF69B2-37C4-4178-A824-608A0EF8AF52}" type="sibTrans" cxnId="{51914DB9-CB90-4FDA-85BF-B5F3BD685C1A}">
      <dgm:prSet/>
      <dgm:spPr/>
      <dgm:t>
        <a:bodyPr/>
        <a:lstStyle/>
        <a:p>
          <a:endParaRPr lang="ru-RU"/>
        </a:p>
      </dgm:t>
    </dgm:pt>
    <dgm:pt modelId="{2FA2D01A-C9F1-4ACA-99A4-BD641D4473FC}">
      <dgm:prSet phldrT="[Текст]" custT="1"/>
      <dgm:spPr>
        <a:solidFill>
          <a:schemeClr val="bg1"/>
        </a:solidFill>
        <a:ln>
          <a:solidFill>
            <a:schemeClr val="tx1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К началу ХХ в. ускоренное развитие естественных наук, ещё более быстрое развитие техники, необходимые для общественного прогресса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0F0EB88F-5D7A-43A4-91F4-4DC732F9EFBC}" type="parTrans" cxnId="{31C34977-C26F-4126-A4C2-1367EB570E96}">
      <dgm:prSet/>
      <dgm:spPr/>
      <dgm:t>
        <a:bodyPr/>
        <a:lstStyle/>
        <a:p>
          <a:endParaRPr lang="ru-RU"/>
        </a:p>
      </dgm:t>
    </dgm:pt>
    <dgm:pt modelId="{4A3A3326-F940-44FA-BF55-3485C39637A4}" type="sibTrans" cxnId="{31C34977-C26F-4126-A4C2-1367EB570E96}">
      <dgm:prSet/>
      <dgm:spPr/>
      <dgm:t>
        <a:bodyPr/>
        <a:lstStyle/>
        <a:p>
          <a:endParaRPr lang="ru-RU"/>
        </a:p>
      </dgm:t>
    </dgm:pt>
    <dgm:pt modelId="{6DA2CA2D-D0C3-431C-BF47-3300EA52D5D0}">
      <dgm:prSet phldrT="[Текст]" custT="1"/>
      <dgm:spPr>
        <a:solidFill>
          <a:schemeClr val="bg1"/>
        </a:solidFill>
        <a:ln>
          <a:solidFill>
            <a:schemeClr val="tx1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Создали условия укрепления статуса научного мировоззрения, свободного от религиозных предрассудков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C1B6C78B-3299-4A60-8AE8-F108220AB2EF}" type="parTrans" cxnId="{7DAEB519-881F-42BB-9CEC-50E811F43CDF}">
      <dgm:prSet/>
      <dgm:spPr/>
      <dgm:t>
        <a:bodyPr/>
        <a:lstStyle/>
        <a:p>
          <a:endParaRPr lang="ru-RU"/>
        </a:p>
      </dgm:t>
    </dgm:pt>
    <dgm:pt modelId="{AF991CC8-0A65-49C4-A85D-042DDE722882}" type="sibTrans" cxnId="{7DAEB519-881F-42BB-9CEC-50E811F43CDF}">
      <dgm:prSet/>
      <dgm:spPr/>
      <dgm:t>
        <a:bodyPr/>
        <a:lstStyle/>
        <a:p>
          <a:endParaRPr lang="ru-RU"/>
        </a:p>
      </dgm:t>
    </dgm:pt>
    <dgm:pt modelId="{48D46D4B-3398-4923-B13C-26EF7C7CC996}" type="pres">
      <dgm:prSet presAssocID="{9EB6BC12-10E9-4C66-9E25-C49C7318E50F}" presName="CompostProcess" presStyleCnt="0">
        <dgm:presLayoutVars>
          <dgm:dir/>
          <dgm:resizeHandles val="exact"/>
        </dgm:presLayoutVars>
      </dgm:prSet>
      <dgm:spPr/>
    </dgm:pt>
    <dgm:pt modelId="{F95757F9-551E-4BB4-953E-8FA1A9FA5A5C}" type="pres">
      <dgm:prSet presAssocID="{9EB6BC12-10E9-4C66-9E25-C49C7318E50F}" presName="arrow" presStyleLbl="bgShp" presStyleIdx="0" presStyleCnt="1"/>
      <dgm:spPr/>
    </dgm:pt>
    <dgm:pt modelId="{A10B656A-9AC2-40A1-80ED-13611B5F8EC7}" type="pres">
      <dgm:prSet presAssocID="{9EB6BC12-10E9-4C66-9E25-C49C7318E50F}" presName="linearProcess" presStyleCnt="0"/>
      <dgm:spPr/>
    </dgm:pt>
    <dgm:pt modelId="{6B53204F-107B-4353-8FC0-7EDC7054A679}" type="pres">
      <dgm:prSet presAssocID="{827FECB2-7269-45EA-BE2C-074DD9795EF7}" presName="textNode" presStyleLbl="node1" presStyleIdx="0" presStyleCnt="3" custScaleX="147525" custScaleY="1589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C1FC25-79C3-47C5-94E6-95E793CC7421}" type="pres">
      <dgm:prSet presAssocID="{EAFF69B2-37C4-4178-A824-608A0EF8AF52}" presName="sibTrans" presStyleCnt="0"/>
      <dgm:spPr/>
    </dgm:pt>
    <dgm:pt modelId="{9C681ABD-B853-409E-B146-A374E9D57566}" type="pres">
      <dgm:prSet presAssocID="{2FA2D01A-C9F1-4ACA-99A4-BD641D4473FC}" presName="textNode" presStyleLbl="node1" presStyleIdx="1" presStyleCnt="3" custScaleX="141183" custScaleY="158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5468E1-A252-4182-AB4D-0FC4B0708ECB}" type="pres">
      <dgm:prSet presAssocID="{4A3A3326-F940-44FA-BF55-3485C39637A4}" presName="sibTrans" presStyleCnt="0"/>
      <dgm:spPr/>
    </dgm:pt>
    <dgm:pt modelId="{4211A6B1-E45D-465A-91E3-8B47095010FF}" type="pres">
      <dgm:prSet presAssocID="{6DA2CA2D-D0C3-431C-BF47-3300EA52D5D0}" presName="textNode" presStyleLbl="node1" presStyleIdx="2" presStyleCnt="3" custScaleX="131428" custScaleY="1589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C34977-C26F-4126-A4C2-1367EB570E96}" srcId="{9EB6BC12-10E9-4C66-9E25-C49C7318E50F}" destId="{2FA2D01A-C9F1-4ACA-99A4-BD641D4473FC}" srcOrd="1" destOrd="0" parTransId="{0F0EB88F-5D7A-43A4-91F4-4DC732F9EFBC}" sibTransId="{4A3A3326-F940-44FA-BF55-3485C39637A4}"/>
    <dgm:cxn modelId="{7DAEB519-881F-42BB-9CEC-50E811F43CDF}" srcId="{9EB6BC12-10E9-4C66-9E25-C49C7318E50F}" destId="{6DA2CA2D-D0C3-431C-BF47-3300EA52D5D0}" srcOrd="2" destOrd="0" parTransId="{C1B6C78B-3299-4A60-8AE8-F108220AB2EF}" sibTransId="{AF991CC8-0A65-49C4-A85D-042DDE722882}"/>
    <dgm:cxn modelId="{093BAB0F-E286-4E20-8526-FACD6DD0FAA4}" type="presOf" srcId="{9EB6BC12-10E9-4C66-9E25-C49C7318E50F}" destId="{48D46D4B-3398-4923-B13C-26EF7C7CC996}" srcOrd="0" destOrd="0" presId="urn:microsoft.com/office/officeart/2005/8/layout/hProcess9"/>
    <dgm:cxn modelId="{3E9D2804-CF96-4A3A-9A55-8BC2D080F820}" type="presOf" srcId="{6DA2CA2D-D0C3-431C-BF47-3300EA52D5D0}" destId="{4211A6B1-E45D-465A-91E3-8B47095010FF}" srcOrd="0" destOrd="0" presId="urn:microsoft.com/office/officeart/2005/8/layout/hProcess9"/>
    <dgm:cxn modelId="{4367F28E-634B-4972-A5D9-CF78F44C22AC}" type="presOf" srcId="{827FECB2-7269-45EA-BE2C-074DD9795EF7}" destId="{6B53204F-107B-4353-8FC0-7EDC7054A679}" srcOrd="0" destOrd="0" presId="urn:microsoft.com/office/officeart/2005/8/layout/hProcess9"/>
    <dgm:cxn modelId="{859929C4-EE13-4AB9-BABE-1AD7B66FBEAD}" type="presOf" srcId="{2FA2D01A-C9F1-4ACA-99A4-BD641D4473FC}" destId="{9C681ABD-B853-409E-B146-A374E9D57566}" srcOrd="0" destOrd="0" presId="urn:microsoft.com/office/officeart/2005/8/layout/hProcess9"/>
    <dgm:cxn modelId="{51914DB9-CB90-4FDA-85BF-B5F3BD685C1A}" srcId="{9EB6BC12-10E9-4C66-9E25-C49C7318E50F}" destId="{827FECB2-7269-45EA-BE2C-074DD9795EF7}" srcOrd="0" destOrd="0" parTransId="{A088EAB7-1B9B-472D-9488-61450792D941}" sibTransId="{EAFF69B2-37C4-4178-A824-608A0EF8AF52}"/>
    <dgm:cxn modelId="{5B0910BB-91AC-4593-AF57-1F74432CBD46}" type="presParOf" srcId="{48D46D4B-3398-4923-B13C-26EF7C7CC996}" destId="{F95757F9-551E-4BB4-953E-8FA1A9FA5A5C}" srcOrd="0" destOrd="0" presId="urn:microsoft.com/office/officeart/2005/8/layout/hProcess9"/>
    <dgm:cxn modelId="{7ECDEE82-8801-452D-9B99-C9B3B0BB613C}" type="presParOf" srcId="{48D46D4B-3398-4923-B13C-26EF7C7CC996}" destId="{A10B656A-9AC2-40A1-80ED-13611B5F8EC7}" srcOrd="1" destOrd="0" presId="urn:microsoft.com/office/officeart/2005/8/layout/hProcess9"/>
    <dgm:cxn modelId="{C42152B2-0287-4B8B-9BF2-2C7E0CEA099C}" type="presParOf" srcId="{A10B656A-9AC2-40A1-80ED-13611B5F8EC7}" destId="{6B53204F-107B-4353-8FC0-7EDC7054A679}" srcOrd="0" destOrd="0" presId="urn:microsoft.com/office/officeart/2005/8/layout/hProcess9"/>
    <dgm:cxn modelId="{755DF1D1-8901-4D4E-9A20-BDD57AA0CCDE}" type="presParOf" srcId="{A10B656A-9AC2-40A1-80ED-13611B5F8EC7}" destId="{EBC1FC25-79C3-47C5-94E6-95E793CC7421}" srcOrd="1" destOrd="0" presId="urn:microsoft.com/office/officeart/2005/8/layout/hProcess9"/>
    <dgm:cxn modelId="{D9E2F8A5-9BCE-4F4A-8DB5-010BB798602D}" type="presParOf" srcId="{A10B656A-9AC2-40A1-80ED-13611B5F8EC7}" destId="{9C681ABD-B853-409E-B146-A374E9D57566}" srcOrd="2" destOrd="0" presId="urn:microsoft.com/office/officeart/2005/8/layout/hProcess9"/>
    <dgm:cxn modelId="{49F71446-6FB4-4AB5-95FD-4CFEA28119FF}" type="presParOf" srcId="{A10B656A-9AC2-40A1-80ED-13611B5F8EC7}" destId="{615468E1-A252-4182-AB4D-0FC4B0708ECB}" srcOrd="3" destOrd="0" presId="urn:microsoft.com/office/officeart/2005/8/layout/hProcess9"/>
    <dgm:cxn modelId="{48A4EAAA-3E5A-4FF2-B94E-619E5CBF1D56}" type="presParOf" srcId="{A10B656A-9AC2-40A1-80ED-13611B5F8EC7}" destId="{4211A6B1-E45D-465A-91E3-8B47095010FF}" srcOrd="4" destOrd="0" presId="urn:microsoft.com/office/officeart/2005/8/layout/hProcess9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ADEDAD-8E0F-472E-A2AC-9F6D3B4B26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B06571-D8C4-48FB-887B-75B14D869196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этот период философская наука также активно развивалась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76A6460-53EB-478A-9560-60DC776AB0FF}" type="parTrans" cxnId="{1E64E587-FDE5-4C25-92C0-085BC4D47C7D}">
      <dgm:prSet/>
      <dgm:spPr/>
      <dgm:t>
        <a:bodyPr/>
        <a:lstStyle/>
        <a:p>
          <a:endParaRPr lang="ru-RU"/>
        </a:p>
      </dgm:t>
    </dgm:pt>
    <dgm:pt modelId="{725E43C7-2270-4E86-B8FF-CB942C64D557}" type="sibTrans" cxnId="{1E64E587-FDE5-4C25-92C0-085BC4D47C7D}">
      <dgm:prSet/>
      <dgm:spPr/>
      <dgm:t>
        <a:bodyPr/>
        <a:lstStyle/>
        <a:p>
          <a:endParaRPr lang="ru-RU"/>
        </a:p>
      </dgm:t>
    </dgm:pt>
    <dgm:pt modelId="{1D8D94E1-095A-43FE-BB7B-151980D50593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400" b="1" dirty="0" smtClean="0">
              <a:solidFill>
                <a:srgbClr val="000000"/>
              </a:solidFill>
            </a:rPr>
            <a:t>Если раньше обращалось внимание на просвещение,    то теперь усилился интерес к правам человека</a:t>
          </a:r>
          <a:endParaRPr lang="ru-RU" sz="1400" b="1" dirty="0">
            <a:solidFill>
              <a:srgbClr val="000000"/>
            </a:solidFill>
          </a:endParaRPr>
        </a:p>
      </dgm:t>
    </dgm:pt>
    <dgm:pt modelId="{3BE8EAF1-7228-4EF6-8BE6-6503D99046C1}" type="parTrans" cxnId="{E9216DA5-E441-46E5-A67D-1FE581C18A02}">
      <dgm:prSet/>
      <dgm:spPr/>
      <dgm:t>
        <a:bodyPr/>
        <a:lstStyle/>
        <a:p>
          <a:endParaRPr lang="ru-RU"/>
        </a:p>
      </dgm:t>
    </dgm:pt>
    <dgm:pt modelId="{1CE25AB2-1333-465E-9554-AD4DCFE91437}" type="sibTrans" cxnId="{E9216DA5-E441-46E5-A67D-1FE581C18A02}">
      <dgm:prSet/>
      <dgm:spPr/>
      <dgm:t>
        <a:bodyPr/>
        <a:lstStyle/>
        <a:p>
          <a:endParaRPr lang="ru-RU"/>
        </a:p>
      </dgm:t>
    </dgm:pt>
    <dgm:pt modelId="{660610B4-06DD-4581-B1D4-0A85DDB0D8F8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обществе укрепилось мнение, что наука может помочь                     в решении всех социальных проблем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87BF34-B370-4981-AFF0-B2EA1597456A}" type="parTrans" cxnId="{62382753-5159-4EBC-83D2-B09FE479C7E5}">
      <dgm:prSet/>
      <dgm:spPr/>
      <dgm:t>
        <a:bodyPr/>
        <a:lstStyle/>
        <a:p>
          <a:endParaRPr lang="ru-RU"/>
        </a:p>
      </dgm:t>
    </dgm:pt>
    <dgm:pt modelId="{8300A31D-FEA9-469B-A97D-C52A8FCFF3F0}" type="sibTrans" cxnId="{62382753-5159-4EBC-83D2-B09FE479C7E5}">
      <dgm:prSet/>
      <dgm:spPr/>
      <dgm:t>
        <a:bodyPr/>
        <a:lstStyle/>
        <a:p>
          <a:endParaRPr lang="ru-RU"/>
        </a:p>
      </dgm:t>
    </dgm:pt>
    <dgm:pt modelId="{D4D75941-7828-4AB4-BD0D-7312E0475DC6}" type="pres">
      <dgm:prSet presAssocID="{D9ADEDAD-8E0F-472E-A2AC-9F6D3B4B26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5D3CC3-D585-440B-8509-82D690152CC5}" type="pres">
      <dgm:prSet presAssocID="{7EB06571-D8C4-48FB-887B-75B14D869196}" presName="parentText" presStyleLbl="node1" presStyleIdx="0" presStyleCnt="3" custLinFactY="-7258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19D91-DDBD-4B04-9040-F5BEB117076B}" type="pres">
      <dgm:prSet presAssocID="{725E43C7-2270-4E86-B8FF-CB942C64D557}" presName="spacer" presStyleCnt="0"/>
      <dgm:spPr/>
    </dgm:pt>
    <dgm:pt modelId="{C3C0924E-F287-4876-8416-71EEC6808DB4}" type="pres">
      <dgm:prSet presAssocID="{1D8D94E1-095A-43FE-BB7B-151980D50593}" presName="parentText" presStyleLbl="node1" presStyleIdx="1" presStyleCnt="3" custLinFactNeighborY="-160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FEEA5-19F5-49B6-8BC1-D46507CBE270}" type="pres">
      <dgm:prSet presAssocID="{1CE25AB2-1333-465E-9554-AD4DCFE91437}" presName="spacer" presStyleCnt="0"/>
      <dgm:spPr/>
    </dgm:pt>
    <dgm:pt modelId="{ABE5AA13-53AA-4662-9E11-41C7D9724266}" type="pres">
      <dgm:prSet presAssocID="{660610B4-06DD-4581-B1D4-0A85DDB0D8F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64E587-FDE5-4C25-92C0-085BC4D47C7D}" srcId="{D9ADEDAD-8E0F-472E-A2AC-9F6D3B4B267B}" destId="{7EB06571-D8C4-48FB-887B-75B14D869196}" srcOrd="0" destOrd="0" parTransId="{176A6460-53EB-478A-9560-60DC776AB0FF}" sibTransId="{725E43C7-2270-4E86-B8FF-CB942C64D557}"/>
    <dgm:cxn modelId="{E730B457-F58A-4AD0-9D48-9D204C2BA9DE}" type="presOf" srcId="{1D8D94E1-095A-43FE-BB7B-151980D50593}" destId="{C3C0924E-F287-4876-8416-71EEC6808DB4}" srcOrd="0" destOrd="0" presId="urn:microsoft.com/office/officeart/2005/8/layout/vList2"/>
    <dgm:cxn modelId="{9854995C-1E57-4FE2-B4D0-96E9CD13D048}" type="presOf" srcId="{D9ADEDAD-8E0F-472E-A2AC-9F6D3B4B267B}" destId="{D4D75941-7828-4AB4-BD0D-7312E0475DC6}" srcOrd="0" destOrd="0" presId="urn:microsoft.com/office/officeart/2005/8/layout/vList2"/>
    <dgm:cxn modelId="{62382753-5159-4EBC-83D2-B09FE479C7E5}" srcId="{D9ADEDAD-8E0F-472E-A2AC-9F6D3B4B267B}" destId="{660610B4-06DD-4581-B1D4-0A85DDB0D8F8}" srcOrd="2" destOrd="0" parTransId="{5287BF34-B370-4981-AFF0-B2EA1597456A}" sibTransId="{8300A31D-FEA9-469B-A97D-C52A8FCFF3F0}"/>
    <dgm:cxn modelId="{5D297982-FE71-487C-A715-2A82F8AB5927}" type="presOf" srcId="{7EB06571-D8C4-48FB-887B-75B14D869196}" destId="{EF5D3CC3-D585-440B-8509-82D690152CC5}" srcOrd="0" destOrd="0" presId="urn:microsoft.com/office/officeart/2005/8/layout/vList2"/>
    <dgm:cxn modelId="{E9216DA5-E441-46E5-A67D-1FE581C18A02}" srcId="{D9ADEDAD-8E0F-472E-A2AC-9F6D3B4B267B}" destId="{1D8D94E1-095A-43FE-BB7B-151980D50593}" srcOrd="1" destOrd="0" parTransId="{3BE8EAF1-7228-4EF6-8BE6-6503D99046C1}" sibTransId="{1CE25AB2-1333-465E-9554-AD4DCFE91437}"/>
    <dgm:cxn modelId="{91F96E70-4B87-4356-861D-EBA9311BDC65}" type="presOf" srcId="{660610B4-06DD-4581-B1D4-0A85DDB0D8F8}" destId="{ABE5AA13-53AA-4662-9E11-41C7D9724266}" srcOrd="0" destOrd="0" presId="urn:microsoft.com/office/officeart/2005/8/layout/vList2"/>
    <dgm:cxn modelId="{34D7FF9A-B5AB-4AE7-BB73-7655669B6113}" type="presParOf" srcId="{D4D75941-7828-4AB4-BD0D-7312E0475DC6}" destId="{EF5D3CC3-D585-440B-8509-82D690152CC5}" srcOrd="0" destOrd="0" presId="urn:microsoft.com/office/officeart/2005/8/layout/vList2"/>
    <dgm:cxn modelId="{C7A40894-FDFF-4D48-9BDA-AFDD9DB23B06}" type="presParOf" srcId="{D4D75941-7828-4AB4-BD0D-7312E0475DC6}" destId="{42119D91-DDBD-4B04-9040-F5BEB117076B}" srcOrd="1" destOrd="0" presId="urn:microsoft.com/office/officeart/2005/8/layout/vList2"/>
    <dgm:cxn modelId="{6AA5ABBF-59F1-4C03-AEED-3F4F2D992BF8}" type="presParOf" srcId="{D4D75941-7828-4AB4-BD0D-7312E0475DC6}" destId="{C3C0924E-F287-4876-8416-71EEC6808DB4}" srcOrd="2" destOrd="0" presId="urn:microsoft.com/office/officeart/2005/8/layout/vList2"/>
    <dgm:cxn modelId="{069C310A-10DC-4E46-B9E4-93D27B0310C7}" type="presParOf" srcId="{D4D75941-7828-4AB4-BD0D-7312E0475DC6}" destId="{349FEEA5-19F5-49B6-8BC1-D46507CBE270}" srcOrd="3" destOrd="0" presId="urn:microsoft.com/office/officeart/2005/8/layout/vList2"/>
    <dgm:cxn modelId="{7BFEDEC2-719D-4C56-916D-B88267D0F83F}" type="presParOf" srcId="{D4D75941-7828-4AB4-BD0D-7312E0475DC6}" destId="{ABE5AA13-53AA-4662-9E11-41C7D9724266}" srcOrd="4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Была выдвинута идея о том, что периодическая модель исторического развития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Мировые религии (буддизм, христианство, ислам) являются основным фактором, сближающим народы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solidFill>
          <a:schemeClr val="bg1">
            <a:alpha val="90000"/>
          </a:schemeClr>
        </a:solid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Таким образом, церковь терпимо начала воспринимать принцип свободы совести, свободы вероисповедания, а также равенство всех религий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 custScaleX="117647" custScaleY="112500" custLinFactNeighborX="8823" custLinFactNeighborY="2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 custScaleX="117647" custScaleY="101785" custLinFactNeighborX="0" custLinFactNeighborY="-71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 custScaleX="117647" custScaleY="115477" custLinFactNeighborX="-8824" custLinFactNeighborY="-160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 custLinFactNeighborX="54579" custLinFactNeighborY="106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9FB0A338-CA57-4F56-83D1-9EC70818422B}" type="presOf" srcId="{A331B21F-936C-4B3B-9515-78C681043560}" destId="{7A15114F-1CB0-49C7-90DD-8B1B55403AB0}" srcOrd="1" destOrd="0" presId="urn:microsoft.com/office/officeart/2005/8/layout/vProcess5"/>
    <dgm:cxn modelId="{6496DBF5-A6A8-4DCB-AC54-662D7D77366C}" type="presOf" srcId="{8395FFDA-7526-41ED-A229-953DE6B8F4B1}" destId="{17CF5FD0-0B3A-460E-93AF-F57C5B28AABD}" srcOrd="0" destOrd="0" presId="urn:microsoft.com/office/officeart/2005/8/layout/vProcess5"/>
    <dgm:cxn modelId="{0A7F7091-77B3-4027-BBEB-CBD7A55797BA}" type="presOf" srcId="{A331B21F-936C-4B3B-9515-78C681043560}" destId="{E214CC58-8EB2-4CA5-8D9F-CCA16F0276E8}" srcOrd="0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1D83E3F5-91E5-4852-9834-7BD20EF2C51D}" type="presOf" srcId="{A6EC1901-BC33-4332-B69B-83F8E964FBAF}" destId="{7F9E4E9C-EC7E-4058-B53F-BF0DFB37E027}" srcOrd="0" destOrd="0" presId="urn:microsoft.com/office/officeart/2005/8/layout/vProcess5"/>
    <dgm:cxn modelId="{3A4F5819-C4B8-493B-A460-5C2DD4C45CF0}" type="presOf" srcId="{883DE7BE-3C68-4D55-BEC4-B941D7846B48}" destId="{C1DB65B5-07D2-4A2F-B23D-A2A308A7475A}" srcOrd="0" destOrd="0" presId="urn:microsoft.com/office/officeart/2005/8/layout/vProcess5"/>
    <dgm:cxn modelId="{9019BF6F-088D-4AB8-9741-5DCE9AF4D291}" type="presOf" srcId="{883DE7BE-3C68-4D55-BEC4-B941D7846B48}" destId="{CCE3BA5E-8475-4697-811E-3F644C2E0E6C}" srcOrd="1" destOrd="0" presId="urn:microsoft.com/office/officeart/2005/8/layout/vProcess5"/>
    <dgm:cxn modelId="{5DAA950D-ED32-4300-8D29-22F419DD191C}" type="presOf" srcId="{443CC7DD-02EC-4C49-9134-623D7D6A6DC1}" destId="{937148DB-CF44-443A-9593-2AE3731C77B2}" srcOrd="0" destOrd="0" presId="urn:microsoft.com/office/officeart/2005/8/layout/vProcess5"/>
    <dgm:cxn modelId="{7438DF51-473E-42C2-AB53-82821095626E}" type="presOf" srcId="{56FE8D87-39CE-41F1-87D9-392A1C255D46}" destId="{8EAE5B84-9FF0-41CC-BA67-3EDC4D94B65B}" srcOrd="1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175C3C5E-B53D-4A62-8F2F-78AF326B4426}" type="presOf" srcId="{56FE8D87-39CE-41F1-87D9-392A1C255D46}" destId="{A67FB371-D90D-4BF3-9A8C-F30C7D0BC8DB}" srcOrd="0" destOrd="0" presId="urn:microsoft.com/office/officeart/2005/8/layout/vProcess5"/>
    <dgm:cxn modelId="{D9AB0F79-C750-43BF-8A92-043CF07CA5E3}" type="presParOf" srcId="{17CF5FD0-0B3A-460E-93AF-F57C5B28AABD}" destId="{03305C64-0B5E-4F05-96C1-80CDB5C85C21}" srcOrd="0" destOrd="0" presId="urn:microsoft.com/office/officeart/2005/8/layout/vProcess5"/>
    <dgm:cxn modelId="{6AD89C27-108D-4599-ACB9-B06C669B1BB0}" type="presParOf" srcId="{17CF5FD0-0B3A-460E-93AF-F57C5B28AABD}" destId="{A67FB371-D90D-4BF3-9A8C-F30C7D0BC8DB}" srcOrd="1" destOrd="0" presId="urn:microsoft.com/office/officeart/2005/8/layout/vProcess5"/>
    <dgm:cxn modelId="{5695F2AA-11D3-4F20-BEA5-15E76A5F6B67}" type="presParOf" srcId="{17CF5FD0-0B3A-460E-93AF-F57C5B28AABD}" destId="{E214CC58-8EB2-4CA5-8D9F-CCA16F0276E8}" srcOrd="2" destOrd="0" presId="urn:microsoft.com/office/officeart/2005/8/layout/vProcess5"/>
    <dgm:cxn modelId="{1F252DE3-580E-49F2-BAE6-2FBE9E217ABE}" type="presParOf" srcId="{17CF5FD0-0B3A-460E-93AF-F57C5B28AABD}" destId="{C1DB65B5-07D2-4A2F-B23D-A2A308A7475A}" srcOrd="3" destOrd="0" presId="urn:microsoft.com/office/officeart/2005/8/layout/vProcess5"/>
    <dgm:cxn modelId="{7EEE8A6D-504B-4EC5-AB34-7A3F5259D53B}" type="presParOf" srcId="{17CF5FD0-0B3A-460E-93AF-F57C5B28AABD}" destId="{7F9E4E9C-EC7E-4058-B53F-BF0DFB37E027}" srcOrd="4" destOrd="0" presId="urn:microsoft.com/office/officeart/2005/8/layout/vProcess5"/>
    <dgm:cxn modelId="{115ED2E8-5A1D-4771-AEF5-A63A8E32FD60}" type="presParOf" srcId="{17CF5FD0-0B3A-460E-93AF-F57C5B28AABD}" destId="{937148DB-CF44-443A-9593-2AE3731C77B2}" srcOrd="5" destOrd="0" presId="urn:microsoft.com/office/officeart/2005/8/layout/vProcess5"/>
    <dgm:cxn modelId="{F4BB52D5-DA8D-42E8-956E-61488F560DD9}" type="presParOf" srcId="{17CF5FD0-0B3A-460E-93AF-F57C5B28AABD}" destId="{8EAE5B84-9FF0-41CC-BA67-3EDC4D94B65B}" srcOrd="6" destOrd="0" presId="urn:microsoft.com/office/officeart/2005/8/layout/vProcess5"/>
    <dgm:cxn modelId="{4D1A46D0-EEE5-4B94-8A60-76657CBB1A4D}" type="presParOf" srcId="{17CF5FD0-0B3A-460E-93AF-F57C5B28AABD}" destId="{7A15114F-1CB0-49C7-90DD-8B1B55403AB0}" srcOrd="7" destOrd="0" presId="urn:microsoft.com/office/officeart/2005/8/layout/vProcess5"/>
    <dgm:cxn modelId="{AACBED71-F8F4-4432-A5FE-C581435DCC42}" type="presParOf" srcId="{17CF5FD0-0B3A-460E-93AF-F57C5B28AABD}" destId="{CCE3BA5E-8475-4697-811E-3F644C2E0E6C}" srcOrd="8" destOrd="0" presId="urn:microsoft.com/office/officeart/2005/8/layout/vProcess5"/>
  </dgm:cxnLst>
  <dgm:bg>
    <a:solidFill>
      <a:schemeClr val="bg1"/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40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в тетрадь термины и их значение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по методу «Коллаж»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 custScaleX="100457" custScaleY="89232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 custScaleX="103731" custScaleY="120698" custLinFactNeighborX="52" custLinFactNeighborY="-14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A63402C8-7DDD-4E47-9770-3849D6AB5880}" type="presOf" srcId="{57DC7BA1-B86A-490E-87A7-761B012E2B1B}" destId="{66C96DF3-B4EF-4630-AC8E-09B095856621}" srcOrd="0" destOrd="0" presId="urn:microsoft.com/office/officeart/2005/8/layout/vList3#1"/>
    <dgm:cxn modelId="{1DA5DD9D-4A6E-4270-BEA4-828A68188F17}" type="presOf" srcId="{44E3FC1D-C315-4BA4-B570-B5332F26C1D8}" destId="{8C0F39A9-601B-4C81-B0FF-9C5C457FF622}" srcOrd="0" destOrd="0" presId="urn:microsoft.com/office/officeart/2005/8/layout/vList3#1"/>
    <dgm:cxn modelId="{486141C3-EDB7-4A5F-AB9B-7FA07FBBE392}" type="presOf" srcId="{466DA2BE-BBF6-44C3-A153-50520A51E0DF}" destId="{3B94F073-D742-4212-A2A0-85C74E3E3138}" srcOrd="0" destOrd="0" presId="urn:microsoft.com/office/officeart/2005/8/layout/vList3#1"/>
    <dgm:cxn modelId="{CD1E58AE-75DC-45BC-996A-6A5A081B6872}" type="presOf" srcId="{8C92F594-D24C-4044-879D-F0D30C1B3265}" destId="{6B43DADA-43F7-4619-8643-0DEFA7A9F75B}" srcOrd="0" destOrd="0" presId="urn:microsoft.com/office/officeart/2005/8/layout/vList3#1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BB5B9FB0-2604-4BDE-86FE-B6DD2F6D7214}" type="presParOf" srcId="{3B94F073-D742-4212-A2A0-85C74E3E3138}" destId="{B64A81EE-FFED-4F11-AA7C-1C803141FE85}" srcOrd="0" destOrd="0" presId="urn:microsoft.com/office/officeart/2005/8/layout/vList3#1"/>
    <dgm:cxn modelId="{59C70407-D7A6-402D-B06B-BF7F68324AB0}" type="presParOf" srcId="{B64A81EE-FFED-4F11-AA7C-1C803141FE85}" destId="{0695C490-E4F3-44F9-95D3-DCB4ADA8C6F8}" srcOrd="0" destOrd="0" presId="urn:microsoft.com/office/officeart/2005/8/layout/vList3#1"/>
    <dgm:cxn modelId="{D8988755-E255-40C5-92D5-2E9389A2B05B}" type="presParOf" srcId="{B64A81EE-FFED-4F11-AA7C-1C803141FE85}" destId="{6B43DADA-43F7-4619-8643-0DEFA7A9F75B}" srcOrd="1" destOrd="0" presId="urn:microsoft.com/office/officeart/2005/8/layout/vList3#1"/>
    <dgm:cxn modelId="{5CAF12D2-7AD6-45F5-880D-0B631D683946}" type="presParOf" srcId="{3B94F073-D742-4212-A2A0-85C74E3E3138}" destId="{A06DDE74-47D4-4B6E-8BDF-59D45391C74B}" srcOrd="1" destOrd="0" presId="urn:microsoft.com/office/officeart/2005/8/layout/vList3#1"/>
    <dgm:cxn modelId="{99E4FC46-B659-4BA5-B818-47C5068D826E}" type="presParOf" srcId="{3B94F073-D742-4212-A2A0-85C74E3E3138}" destId="{F15048E4-E7F1-476C-9ABA-3210777AB54F}" srcOrd="2" destOrd="0" presId="urn:microsoft.com/office/officeart/2005/8/layout/vList3#1"/>
    <dgm:cxn modelId="{164FAA25-E349-4B43-B8CA-0E673F32D000}" type="presParOf" srcId="{F15048E4-E7F1-476C-9ABA-3210777AB54F}" destId="{0A426044-E8F7-487B-91EF-34DFC983F853}" srcOrd="0" destOrd="0" presId="urn:microsoft.com/office/officeart/2005/8/layout/vList3#1"/>
    <dgm:cxn modelId="{F32BF879-8152-46CE-B2D7-F5B54D4ED5F8}" type="presParOf" srcId="{F15048E4-E7F1-476C-9ABA-3210777AB54F}" destId="{66C96DF3-B4EF-4630-AC8E-09B095856621}" srcOrd="1" destOrd="0" presId="urn:microsoft.com/office/officeart/2005/8/layout/vList3#1"/>
    <dgm:cxn modelId="{BF2FE49C-3D32-479C-8F26-B8667998C5C9}" type="presParOf" srcId="{3B94F073-D742-4212-A2A0-85C74E3E3138}" destId="{F3809121-478C-4D77-85BA-087F8D1F8BE1}" srcOrd="3" destOrd="0" presId="urn:microsoft.com/office/officeart/2005/8/layout/vList3#1"/>
    <dgm:cxn modelId="{F1F3B0DB-83A0-402D-BED3-715743EC11B0}" type="presParOf" srcId="{3B94F073-D742-4212-A2A0-85C74E3E3138}" destId="{0A5FDA91-6757-491B-9C9D-6B65379851F0}" srcOrd="4" destOrd="0" presId="urn:microsoft.com/office/officeart/2005/8/layout/vList3#1"/>
    <dgm:cxn modelId="{7E232FA0-07B1-4C03-80F6-643EB5AC0B9B}" type="presParOf" srcId="{0A5FDA91-6757-491B-9C9D-6B65379851F0}" destId="{0CB44D7F-0C66-4497-B9EB-5134FE96849A}" srcOrd="0" destOrd="0" presId="urn:microsoft.com/office/officeart/2005/8/layout/vList3#1"/>
    <dgm:cxn modelId="{83782308-C02D-443C-8854-4A25A78EA3CC}" type="presParOf" srcId="{0A5FDA91-6757-491B-9C9D-6B65379851F0}" destId="{8C0F39A9-601B-4C81-B0FF-9C5C457FF622}" srcOrd="1" destOrd="0" presId="urn:microsoft.com/office/officeart/2005/8/layout/vList3#1"/>
  </dgm:cxnLst>
  <dgm:bg>
    <a:solidFill>
      <a:schemeClr val="bg1"/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xmlns="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0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openxmlformats.org/officeDocument/2006/relationships/diagramLayout" Target="../diagrams/layout4.xml"/><Relationship Id="rId7" Type="http://schemas.openxmlformats.org/officeDocument/2006/relationships/image" Target="../media/image24.gif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gif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3710" y="541152"/>
            <a:ext cx="3643338" cy="3255998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387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 Народное образование. Гуманитарные науки. Искусство</a:t>
            </a:r>
            <a:endParaRPr lang="ru-RU" sz="18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endParaRPr sz="24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41879" y="1191416"/>
            <a:ext cx="218496" cy="164307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451361" y="1548606"/>
            <a:ext cx="1145338" cy="1428760"/>
          </a:xfrm>
        </p:spPr>
      </p:sp>
      <p:sp>
        <p:nvSpPr>
          <p:cNvPr id="39938" name="AutoShape 2" descr="https://upload.wikimedia.org/wikipedia/commons/thumb/1/12/India_1819-1909.svg/350px-India_1819-1909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0" name="AutoShape 2" descr="Становление системы всеобщего образования в Англи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1" name="Picture 3" descr="C:\Users\Вилена\Desktop\english-education-19-ve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22734" y="1334292"/>
            <a:ext cx="1573966" cy="17145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Философия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307957" y="619912"/>
          <a:ext cx="5286412" cy="25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626" name="AutoShape 2" descr="Новый кризис может образоваться на Балканах | INFO-BALKAN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Левский, Васил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Фридрих Ницше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1593841" y="334160"/>
            <a:ext cx="4000528" cy="2905928"/>
          </a:xfrm>
          <a:prstGeom prst="horizontalScroll">
            <a:avLst/>
          </a:prstGeom>
          <a:solidFill>
            <a:schemeClr val="bg1"/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Один из знаменитых философов Фридрих Ницше рассматривал волю человека           в качестве высшего принципа бытия.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 стремился обосновать, что                    в человеке соединены воедино творец      и тварь. 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Под влиянием зороастризма он написал своё произведение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«Так говорил Заратустра»,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котором выдвинута идея сочетания сильной личности                                с романтическим идеалом «человека будущего»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Окопы на западном фронт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55575" y="2853374"/>
            <a:ext cx="1285884" cy="266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Фридрих Ницше</a:t>
            </a: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7538" name="Picture 2" descr="НИЦШЕ Фридрих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977102"/>
            <a:ext cx="1438266" cy="1571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Освальд Шпенглер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О.Шпенглер выступил против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евроцентризма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Он абсолютизировал идею                              о культуре как множестве замкнутых организмов, выражающих коллективную «душу» народа.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Эти мысли нашли своё отражение в его произведении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«Закат Европы».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74661" y="2834490"/>
            <a:ext cx="164307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Освальд Шпенглер</a:t>
            </a:r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AutoShape 2" descr="Абдаллах ибн аль-Саид | Воины и военная техника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2658" name="AutoShape 2" descr="Гибель Лузитании- преступление Первой мировой войны | Русская семер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8562" name="AutoShape 2" descr="Философско-культурологическая концепция О. Шпенглера - ЗАПАДНАЯ СОЦИОЛОГИЯ  В 2 Ч. ЧАСТЬ 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8564" name="Picture 4" descr="Циклические концепции истории О. Шпенглера » Тайны истор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4661" y="691350"/>
            <a:ext cx="1643074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Зигмунд Фрейд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60375" y="2477300"/>
            <a:ext cx="1990722" cy="45875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400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Зигмунд Фрейд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6" name="AutoShape 2" descr="https://upload.wikimedia.org/wikipedia/commons/thumb/4/40/Assamese_women_in_costume%2C_picking_tea_leaves_by_Bourne_%26_Shepherd.jpg/250px-Assamese_women_in_costume%2C_picking_tea_leaves_by_Bourne_%26_Shephe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онтан в Кабу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2665411" y="576015"/>
            <a:ext cx="2857520" cy="1115467"/>
          </a:xfrm>
          <a:prstGeom prst="wedgeRoundRectCallout">
            <a:avLst>
              <a:gd name="adj1" fmla="val -20239"/>
              <a:gd name="adj2" fmla="val 7882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З.Фрейд – основатель психоанализа, признанный         во всём мире врач-психиатр              и психолог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2665411" y="1977235"/>
            <a:ext cx="2857520" cy="958821"/>
          </a:xfrm>
          <a:prstGeom prst="wedgeRoundRectCallout">
            <a:avLst>
              <a:gd name="adj1" fmla="val -20239"/>
              <a:gd name="adj2" fmla="val 78829"/>
              <a:gd name="adj3" fmla="val 16667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Его труды оказали большое влияние на развитие литературы и искусства Европы конца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- начала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XX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Зигмунд Фрейд: личная жизнь | Пикаб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3709" y="576015"/>
            <a:ext cx="1571636" cy="18298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Революция Фрейда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2093907" y="334160"/>
            <a:ext cx="3571900" cy="2905928"/>
          </a:xfrm>
          <a:prstGeom prst="horizontalScroll">
            <a:avLst/>
          </a:prstGeom>
          <a:solidFill>
            <a:schemeClr val="bg1"/>
          </a:solidFill>
          <a:ln>
            <a:solidFill>
              <a:srgbClr val="3278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Сущность совершённой Фрейдом великой революции состоит в том, что, отрицая представление Декарта о человеке, Фрейд разработал метод свободных ассоциаций как основу психоаналитической терапии.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Согласно традиционному психоанализу, бессознательность объяснялось как процесс, который невозможно познать.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Окопы на западном фронт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665147" y="2719940"/>
            <a:ext cx="1071570" cy="266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З.Фрейд</a:t>
            </a:r>
            <a:endParaRPr lang="ru-RU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 descr="З. Фрейд (1856–1939). Век психологии: имена и судьб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834226"/>
            <a:ext cx="1795456" cy="18478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Факторы сближения народов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2022469" y="619912"/>
          <a:ext cx="3643338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3643" y="2905928"/>
            <a:ext cx="1357322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solidFill>
                  <a:srgbClr val="000000"/>
                </a:solidFill>
              </a:rPr>
              <a:t>       </a:t>
            </a:r>
            <a:endParaRPr lang="ru-RU" sz="1000" i="1" dirty="0">
              <a:solidFill>
                <a:srgbClr val="000000"/>
              </a:solidFill>
            </a:endParaRPr>
          </a:p>
        </p:txBody>
      </p:sp>
      <p:pic>
        <p:nvPicPr>
          <p:cNvPr id="19458" name="Picture 2" descr="Люди, имеющие различные религиозные символы иллюстрации | Бесплатно векторы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5575" y="762788"/>
            <a:ext cx="1509704" cy="1071570"/>
          </a:xfrm>
          <a:prstGeom prst="rect">
            <a:avLst/>
          </a:prstGeom>
          <a:noFill/>
        </p:spPr>
      </p:pic>
      <p:pic>
        <p:nvPicPr>
          <p:cNvPr id="19460" name="Picture 4" descr="Бесплатные векторы Религии, более 600 изображений AI, EPS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2048672"/>
            <a:ext cx="1509704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66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Содержание произведений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Рамка 9"/>
          <p:cNvSpPr/>
          <p:nvPr/>
        </p:nvSpPr>
        <p:spPr>
          <a:xfrm>
            <a:off x="1522403" y="576015"/>
            <a:ext cx="4071966" cy="2544225"/>
          </a:xfrm>
          <a:prstGeom prst="frame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Ряд писателей в своих произведениях превозносили Британскую империю, «владычицу» морей и океанов, чьё «солнце никогда не заходит».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Эти писатели выдвинули идею о том, что «белый» человек превосходит других и готов «просвещать» «цветные» народы.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Такие идеи встречаются и в книге «Грусть по бремени белого человека» английского писателя Р.Киплинга.</a:t>
            </a:r>
          </a:p>
        </p:txBody>
      </p:sp>
      <p:sp>
        <p:nvSpPr>
          <p:cNvPr id="20482" name="AutoShape 2" descr="https://83a82a1a-a-62cb3a1a-s-sites.googlegroups.com/site/velikiesrazenia/istoriceskie-srazenia/sovremennye-bitvy/--1914/marna.jpg?attachauth=ANoY7crpDv8Qht1Q3L5jBQj8Hkqn2L2eDmOHRKxyt4ZqXhztV9Pofgps1X0ArSLw1TQmCTNFZcr-1_DOSa-2p4AreQaHPXZ-6lI0RTMxQDe9FKqgdlrYt3c_2zUJ9iqZ5h6sjIacdiYOgbXzfG20tFVNecoNXpAJ7DeM_AyTlkfyhitVSip4V5IR0jd3NLsqSCfJbxgN2l4XyWQ8pJzNyIi3UPz31onfP11cMgwsRLdEGGjklQyflxOykHmLg3lniTQqHVrSEq4UnZuUqw4xQlp4LoCmXC3Snw%3D%3D&amp;attredirects=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 descr="Книги-юбиляры – Центральная Городская Библиотека г. Невинномысс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1295390" cy="1500198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97059" y="2334424"/>
            <a:ext cx="14219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Редьярд</a:t>
            </a:r>
            <a:r>
              <a:rPr lang="ru-RU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Киплинг</a:t>
            </a:r>
            <a:endParaRPr lang="ru-RU" sz="12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Музыка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343939" y="877473"/>
            <a:ext cx="164307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этот период                       в Мюнхене прославились «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Саломея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», «Электра», «Кавалер роз» композитора </a:t>
            </a:r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Рихарда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Штрауса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родившегося         в австрийской семье в Мюнхене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4584781" y="582197"/>
            <a:ext cx="30466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237047" y="877473"/>
            <a:ext cx="12858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«Песни об умерших детях», цикл «Волшебный рог мальчика» австрийского симфониста </a:t>
            </a:r>
            <a:r>
              <a:rPr lang="ru-RU" sz="12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Густава Малера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др.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2870268" y="582197"/>
            <a:ext cx="30466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55575" y="2865551"/>
            <a:ext cx="1500198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 rot="5400000">
            <a:off x="870005" y="582265"/>
            <a:ext cx="304664" cy="285752"/>
          </a:xfrm>
          <a:prstGeom prst="rightArrow">
            <a:avLst/>
          </a:prstGeom>
          <a:solidFill>
            <a:schemeClr val="tx1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22271" y="877473"/>
            <a:ext cx="1571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Реализм и народность в музыке развились в борьбе против декадентской изощрённости и сложности формы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Композиторы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152647" y="2445121"/>
            <a:ext cx="2370152" cy="634746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Австрийский композитор Густав Малер продолжил традиции Бетховена</a:t>
            </a:r>
            <a:endParaRPr lang="ru-RU" sz="1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714703" y="2125902"/>
            <a:ext cx="329516" cy="285752"/>
          </a:xfrm>
          <a:prstGeom prst="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2709175" y="2120110"/>
            <a:ext cx="341100" cy="285752"/>
          </a:xfrm>
          <a:prstGeom prst="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3379791" y="1191416"/>
            <a:ext cx="357190" cy="285752"/>
          </a:xfrm>
          <a:prstGeom prst="rightArrow">
            <a:avLst/>
          </a:prstGeom>
          <a:solidFill>
            <a:srgbClr val="7F7F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736981" y="619912"/>
            <a:ext cx="19256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Социального звучания музыкальных произведений 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Г.Малер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добился слиянием сложных музыкальных тем с простыми народными мелодиями</a:t>
            </a:r>
          </a:p>
        </p:txBody>
      </p:sp>
      <p:sp>
        <p:nvSpPr>
          <p:cNvPr id="4" name="AutoShape 2" descr="Мухаммад Ахмад аль-Махд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9586" name="Picture 2" descr="Отображение сетевого контент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957" y="619912"/>
            <a:ext cx="1500198" cy="1357322"/>
          </a:xfrm>
          <a:prstGeom prst="rect">
            <a:avLst/>
          </a:prstGeom>
          <a:noFill/>
        </p:spPr>
      </p:pic>
      <p:pic>
        <p:nvPicPr>
          <p:cNvPr id="579588" name="Picture 4" descr="7 июля 1860 года родился Густав Мале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2469" y="619913"/>
            <a:ext cx="1214446" cy="1357321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155575" y="2445122"/>
            <a:ext cx="19383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Рихард</a:t>
            </a:r>
            <a:r>
              <a:rPr lang="ru-RU" sz="12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Штраус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возродил традиции моцартовской оперы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Российские композиторы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0" name="AutoShape 2" descr="MohammadAyoubKh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История Суэцкого канала: masterok — LiveJourn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Турецкая армия в 1914 год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165081" y="477036"/>
            <a:ext cx="3071834" cy="1500198"/>
          </a:xfrm>
          <a:prstGeom prst="notched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Российский композитор-новатор А.М.Скрябин воплотил в музыке новые идеи и образы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право с вырезом 13"/>
          <p:cNvSpPr/>
          <p:nvPr/>
        </p:nvSpPr>
        <p:spPr>
          <a:xfrm>
            <a:off x="1974843" y="1691482"/>
            <a:ext cx="3619525" cy="1500198"/>
          </a:xfrm>
          <a:prstGeom prst="notched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Композитор, пианист и дирижёр С.В.Рахманинов в своих лирических симфониях создал романтический образ родины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СКРЯБИН АЛЕКСАНДР НИКОЛАЕВИЧ — информация на портале Энциклопедия Всемирная 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Александр Николаевич Скрябин (Alexander Scriabin) | Belcanto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1229" y="619912"/>
            <a:ext cx="1143008" cy="1143008"/>
          </a:xfrm>
          <a:prstGeom prst="rect">
            <a:avLst/>
          </a:prstGeom>
          <a:noFill/>
        </p:spPr>
      </p:pic>
      <p:pic>
        <p:nvPicPr>
          <p:cNvPr id="17414" name="Picture 6" descr="Сергей Рахманинов : Московская государственная академическая филармон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9396" y="1834358"/>
            <a:ext cx="1428760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36518" y="576016"/>
            <a:ext cx="5357851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269" y="691350"/>
            <a:ext cx="4643472" cy="357190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Народное образование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267" y="1262854"/>
            <a:ext cx="4643470" cy="35719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Философия и идеи колониализма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2269" y="1834358"/>
            <a:ext cx="4643471" cy="37148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Музыка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267" y="2405862"/>
            <a:ext cx="4643471" cy="35719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4) Изобразительное искусство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Импрессионизм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736849" y="619912"/>
            <a:ext cx="2857520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живописи возникло несколько новых направлений.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Одним из них был импрессионизм.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Художники, творившие в этом направлении, стремились запечатлеть реальный мир в его подвижности и изменчивости, передать свои мимолётные впечатления.</a:t>
            </a:r>
          </a:p>
          <a:p>
            <a:pPr>
              <a:buNone/>
            </a:pPr>
            <a:r>
              <a:rPr lang="ru-RU" sz="1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22271" y="2691614"/>
            <a:ext cx="17859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Клод Моне</a:t>
            </a:r>
          </a:p>
        </p:txBody>
      </p:sp>
      <p:sp>
        <p:nvSpPr>
          <p:cNvPr id="4" name="AutoShape 2" descr="Мухаммад Ахмад аль-Махд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Picture 2" descr="Клод Моне | Архитектурный журнал ADC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2"/>
            <a:ext cx="2438398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Художники импрессионисты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665544" y="619912"/>
            <a:ext cx="192882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Эдуард Мане, Клод Моне, Огюст Ренуар      и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Камиль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Писсарро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были наиболее талантливыми представителями импрессионизма.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В их произведениях, выполненных светлыми, трепетными красками, выражена бесконечная любовь    к жизни.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236650" y="2511429"/>
            <a:ext cx="1571637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Эдуард Мане, Клод Моне, </a:t>
            </a:r>
            <a:r>
              <a:rPr lang="ru-RU" sz="10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Камиль</a:t>
            </a:r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Писсарро</a:t>
            </a:r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AutoShape 2" descr="Абдаллах ибн аль-Саид | Воины и военная техника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2" name="Picture 2" descr="Мане Эдуард. Художник, картины, биограф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977102"/>
            <a:ext cx="1223951" cy="1534326"/>
          </a:xfrm>
          <a:prstGeom prst="rect">
            <a:avLst/>
          </a:prstGeom>
          <a:noFill/>
        </p:spPr>
      </p:pic>
      <p:pic>
        <p:nvPicPr>
          <p:cNvPr id="15364" name="Picture 4" descr="Клод Моне - 1368 произведений - живопис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9526" y="477035"/>
            <a:ext cx="1071570" cy="1534326"/>
          </a:xfrm>
          <a:prstGeom prst="rect">
            <a:avLst/>
          </a:prstGeom>
          <a:noFill/>
        </p:spPr>
      </p:pic>
      <p:sp>
        <p:nvSpPr>
          <p:cNvPr id="15366" name="AutoShape 6" descr="Писсарро, Камиль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8" name="Picture 8" descr="Camille Pissarro \ 10 июля 1830 – 12 ноября 1903. Обсуждение на 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51096" y="977102"/>
            <a:ext cx="1214448" cy="15343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Новые средства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165345" y="2658577"/>
            <a:ext cx="278608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Картины </a:t>
            </a:r>
            <a:r>
              <a:rPr lang="ru-RU" sz="12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Камиля</a:t>
            </a:r>
            <a:r>
              <a:rPr lang="ru-RU" sz="12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Писсарро</a:t>
            </a:r>
            <a:r>
              <a:rPr lang="ru-RU" sz="12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и Огюста Ренуара</a:t>
            </a:r>
            <a:endParaRPr lang="ru-RU" sz="12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36783" y="619913"/>
            <a:ext cx="3214709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Импрессионисты нашли новые технические средства передачи солнечного света, пространства и глубины.</a:t>
            </a: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Однако они не ставили перед собой задачу показать внутренний мирт человека, его положение в социальной действительности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1634" name="AutoShape 2" descr="Писсарро, Камиль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1636" name="AutoShape 4" descr="Файл:Camille Pissarro - Boulevard Montmartre, printemps - Israel-Museum.jpg 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1638" name="AutoShape 6" descr="Файл:Camille Pissarro - Boulevard Montmartre, printemps - Israel-Museum.jpg 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1639" name="Picture 7" descr="C:\Users\Вилена\Desktop\300px-Camille_Pissarro_-_Boulevard_Montmartre_-_Eremit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19" y="619913"/>
            <a:ext cx="1714512" cy="1214446"/>
          </a:xfrm>
          <a:prstGeom prst="rect">
            <a:avLst/>
          </a:prstGeom>
          <a:noFill/>
        </p:spPr>
      </p:pic>
      <p:pic>
        <p:nvPicPr>
          <p:cNvPr id="581641" name="Picture 9" descr="Ренуар картины. Французские художники импрессионисты | Pierre auguste  renoir, August renoir, Renoi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519" y="1954204"/>
            <a:ext cx="1720429" cy="11660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Постимпрессионизм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8-конечная звезда 10"/>
          <p:cNvSpPr/>
          <p:nvPr/>
        </p:nvSpPr>
        <p:spPr>
          <a:xfrm>
            <a:off x="155575" y="548474"/>
            <a:ext cx="3081340" cy="2286016"/>
          </a:xfrm>
          <a:prstGeom prst="star8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Представители постимпрессионизма Поль Сезанн, Поль Гоген и Винсент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ван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Гог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изображали в своих произведениях трудную жизнь простых тружеников, рабочих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8-конечная звезда 12"/>
          <p:cNvSpPr/>
          <p:nvPr/>
        </p:nvSpPr>
        <p:spPr>
          <a:xfrm>
            <a:off x="2808287" y="1191416"/>
            <a:ext cx="2879725" cy="1785949"/>
          </a:xfrm>
          <a:prstGeom prst="star8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Знаменитый китайский художник Дзен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Боньян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изобрёл удобный способ рисования на шёлковой ткани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О.Роден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несколько документов 4"/>
          <p:cNvSpPr/>
          <p:nvPr/>
        </p:nvSpPr>
        <p:spPr>
          <a:xfrm>
            <a:off x="1879593" y="619912"/>
            <a:ext cx="3714776" cy="2500330"/>
          </a:xfrm>
          <a:prstGeom prst="flowChartMultidocumen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Увидев произведение «Мыслитель» великого французского скульптора </a:t>
            </a:r>
            <a:r>
              <a:rPr lang="ru-RU" sz="1400" b="1" dirty="0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О.Родена,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уже никто не поверит   в то, что человек является игрушкой в руках «высших» сил, как старались внушить декаденты</a:t>
            </a:r>
          </a:p>
          <a:p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82658" name="Picture 2" descr="статуя родена мыслитель, роден огюст, мыслитель - download free render  Statues on Artage.i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619912"/>
            <a:ext cx="158114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 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БАЛКАНСКИЕ ВОЙНЫ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55575" y="2477300"/>
            <a:ext cx="239553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Лента лицом вверх 20"/>
          <p:cNvSpPr/>
          <p:nvPr/>
        </p:nvSpPr>
        <p:spPr>
          <a:xfrm>
            <a:off x="155575" y="619911"/>
            <a:ext cx="3652844" cy="1470253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заключение можно сказать, что гуманитарные науки, литература                     и искусство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Лента лицом вверх 24"/>
          <p:cNvSpPr/>
          <p:nvPr/>
        </p:nvSpPr>
        <p:spPr>
          <a:xfrm>
            <a:off x="1522403" y="1691482"/>
            <a:ext cx="3929090" cy="1428760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Стали жизненной потребностью эпохи      и послужили формированию различных идеологий</a:t>
            </a:r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Решите 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60375" y="691350"/>
            <a:ext cx="4991118" cy="428628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1) Кто является первооткрывателем радиоволн? 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308089" y="2993867"/>
            <a:ext cx="206216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AutoShape 2" descr="Абдаллах ибн аль-Саид | Воины и военная техника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Штриховая стрелка вправо 12"/>
          <p:cNvSpPr/>
          <p:nvPr/>
        </p:nvSpPr>
        <p:spPr>
          <a:xfrm>
            <a:off x="593709" y="1262854"/>
            <a:ext cx="1643074" cy="571504"/>
          </a:xfrm>
          <a:prstGeom prst="stripedRightArrow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Попов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3094039" y="1262854"/>
            <a:ext cx="1643074" cy="571504"/>
          </a:xfrm>
          <a:prstGeom prst="stripedRightArrow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В) Герц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593709" y="1986758"/>
            <a:ext cx="1643074" cy="571504"/>
          </a:xfrm>
          <a:prstGeom prst="stripedRightArrow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С) Гершвин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Штриховая стрелка вправо 13"/>
          <p:cNvSpPr/>
          <p:nvPr/>
        </p:nvSpPr>
        <p:spPr>
          <a:xfrm>
            <a:off x="3094039" y="1986758"/>
            <a:ext cx="1643074" cy="571504"/>
          </a:xfrm>
          <a:prstGeom prst="stripedRightArrow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Д) Планк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Решите 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тест!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60375" y="619912"/>
            <a:ext cx="4991118" cy="71438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2) В конце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в европейском изобразительном искусстве появилось новое направление – импрессионизм. Найдите его представителей.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308089" y="2993867"/>
            <a:ext cx="206216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AutoShape 2" descr="Абдаллах ибн аль-Саид | Воины и военная техника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Штриховая стрелка вправо 12"/>
          <p:cNvSpPr/>
          <p:nvPr/>
        </p:nvSpPr>
        <p:spPr>
          <a:xfrm>
            <a:off x="593709" y="1548606"/>
            <a:ext cx="2000264" cy="571504"/>
          </a:xfrm>
          <a:prstGeom prst="stripedRightArrow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Э.Мане, К.Моне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Штриховая стрелка вправо 10"/>
          <p:cNvSpPr/>
          <p:nvPr/>
        </p:nvSpPr>
        <p:spPr>
          <a:xfrm>
            <a:off x="3094039" y="1548606"/>
            <a:ext cx="2214578" cy="571504"/>
          </a:xfrm>
          <a:prstGeom prst="stripedRightArrow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В) Г.Ибсен,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К.Писсарро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593709" y="2272510"/>
            <a:ext cx="2000264" cy="571504"/>
          </a:xfrm>
          <a:prstGeom prst="stripedRightArrow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С) Г.Малер, Р.Штраус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Штриховая стрелка вправо 13"/>
          <p:cNvSpPr/>
          <p:nvPr/>
        </p:nvSpPr>
        <p:spPr>
          <a:xfrm>
            <a:off x="3094039" y="2272510"/>
            <a:ext cx="2214578" cy="571504"/>
          </a:xfrm>
          <a:prstGeom prst="stripedRightArrow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Д)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Ш.Гарнье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О.Перре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6585" y="691349"/>
            <a:ext cx="857256" cy="642943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585" y="1548606"/>
            <a:ext cx="857256" cy="714380"/>
          </a:xfrm>
          <a:prstGeom prst="rect">
            <a:avLst/>
          </a:prstGeom>
          <a:noFill/>
        </p:spPr>
      </p:pic>
      <p:pic>
        <p:nvPicPr>
          <p:cNvPr id="3075" name="Picture 3" descr="C:\Users\Вилена\Desktop\giphy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6585" y="2262986"/>
            <a:ext cx="857256" cy="86922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Метод «Коллаж»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3643" y="691350"/>
            <a:ext cx="2714074" cy="2428892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Коллаж от фр.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Coller</a:t>
            </a: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приклеивание, соединение в одно разнородных элементов.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Рисунками                                  и символами, терминами, высказываниями показать тему.</a:t>
            </a:r>
          </a:p>
        </p:txBody>
      </p:sp>
      <p:pic>
        <p:nvPicPr>
          <p:cNvPr id="578562" name="Picture 2" descr="C:\Users\Вилена\Desktop\коллаж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4105" y="619912"/>
            <a:ext cx="2000264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Народное образование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665147" y="2771745"/>
            <a:ext cx="880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94237" y="2740967"/>
            <a:ext cx="116521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AutoShape 2" descr="Арабы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1" name="AutoShape 5" descr="https://upload.wikimedia.org/wikipedia/commons/thumb/9/9e/Nomadic_Berber_in_Morocco.jpg/198px-Nomadic_Berber_in_Morocc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4" name="AutoShape 8" descr="Арабы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6" name="AutoShape 10" descr="Как жили бедуины в конце 19 века (Фото) - ТЕЛЕГРАФ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307957" y="548474"/>
            <a:ext cx="2112866" cy="1143008"/>
          </a:xfrm>
          <a:prstGeom prst="wedgeRoundRectCallou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Развитие техники повлекло за собой потребность в высококвалифицированных специалистах и рабочих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155575" y="1834298"/>
            <a:ext cx="2286016" cy="1214446"/>
          </a:xfrm>
          <a:prstGeom prst="wedgeRoundRectCallou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развитых государствах было учреждено общее обязательное бесплатное обучение детей в возрасте до 12 – 13 лет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2665411" y="548474"/>
            <a:ext cx="2643206" cy="1000132"/>
          </a:xfrm>
          <a:prstGeom prst="wedgeRoundRectCallou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 привело к росту грамотности населения.</a:t>
            </a:r>
          </a:p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Расширилась сеть привилегированных образовательных заведений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ая прямоугольная выноска 23"/>
          <p:cNvSpPr/>
          <p:nvPr/>
        </p:nvSpPr>
        <p:spPr>
          <a:xfrm>
            <a:off x="2665411" y="1691482"/>
            <a:ext cx="2857520" cy="1357262"/>
          </a:xfrm>
          <a:prstGeom prst="wedgeRoundRectCallou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Однако в ряде стран бедственное положение народа, плохие жилищные условия, необходимость зарабатывать   на жизнь с детства вынуждали многих детей бросать школу,    не закончив учёбы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Отрицательные черты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236783" y="691350"/>
            <a:ext cx="3357585" cy="2357454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то же время нельзя было             не заметить и отрицательные черты образования.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К примеру, в некоторых странах молодёжь воспитывали в духе национализма, расизма.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частности, образовательная система США была пропитана духом расизма.</a:t>
            </a:r>
            <a:endParaRPr lang="ru-RU" sz="18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upload.wikimedia.org/wikipedia/commons/thumb/6/6e/Hyderabad_mills.jpg/250px-Hyderabad_mill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593973" y="2905928"/>
            <a:ext cx="306039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2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7540" name="AutoShape 4" descr="Франц Фердинанд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Молния 14"/>
          <p:cNvSpPr/>
          <p:nvPr/>
        </p:nvSpPr>
        <p:spPr>
          <a:xfrm>
            <a:off x="893755" y="691350"/>
            <a:ext cx="842962" cy="914400"/>
          </a:xfrm>
          <a:prstGeom prst="lightningBol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Молния 15"/>
          <p:cNvSpPr/>
          <p:nvPr/>
        </p:nvSpPr>
        <p:spPr>
          <a:xfrm>
            <a:off x="236519" y="1048540"/>
            <a:ext cx="842962" cy="914400"/>
          </a:xfrm>
          <a:prstGeom prst="lightningBol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Молния 16"/>
          <p:cNvSpPr/>
          <p:nvPr/>
        </p:nvSpPr>
        <p:spPr>
          <a:xfrm>
            <a:off x="1315236" y="1605750"/>
            <a:ext cx="842962" cy="914400"/>
          </a:xfrm>
          <a:prstGeom prst="lightningBol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Образование в США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сохраненные данные 9"/>
          <p:cNvSpPr/>
          <p:nvPr/>
        </p:nvSpPr>
        <p:spPr>
          <a:xfrm>
            <a:off x="93643" y="548474"/>
            <a:ext cx="2857520" cy="2500330"/>
          </a:xfrm>
          <a:prstGeom prst="flowChartOnlineStorage">
            <a:avLst/>
          </a:prstGeom>
          <a:solidFill>
            <a:srgbClr val="DDDDDD"/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негритянских детей были открыты отдельные школы, в которых давался меньший объём знаний по сравнению со школами для белых детей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сохраненные данные 10"/>
          <p:cNvSpPr/>
          <p:nvPr/>
        </p:nvSpPr>
        <p:spPr>
          <a:xfrm>
            <a:off x="2736849" y="548474"/>
            <a:ext cx="2928958" cy="2500330"/>
          </a:xfrm>
          <a:prstGeom prst="flowChartOnlineStorag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5F5F5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Отголоски борьбы против расизма, царившего в стране, нашли своё отражение в произведении </a:t>
            </a:r>
            <a:r>
              <a:rPr lang="ru-RU" sz="1400" b="1" dirty="0" err="1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Гарриет</a:t>
            </a:r>
            <a:r>
              <a:rPr lang="ru-RU" sz="1400" b="1" dirty="0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err="1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Бичер-Стоу</a:t>
            </a:r>
            <a:r>
              <a:rPr lang="ru-RU" sz="1400" b="1" dirty="0" smtClean="0">
                <a:solidFill>
                  <a:srgbClr val="8A104D"/>
                </a:solidFill>
                <a:latin typeface="Arial" pitchFamily="34" charset="0"/>
                <a:cs typeface="Arial" pitchFamily="34" charset="0"/>
              </a:rPr>
              <a:t> «Хижина дяди Тома»</a:t>
            </a:r>
            <a:endParaRPr lang="ru-RU" sz="1400" b="1" dirty="0">
              <a:solidFill>
                <a:srgbClr val="8A104D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Изменения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sz="half" idx="1"/>
          </p:nvPr>
        </p:nvGraphicFramePr>
        <p:xfrm>
          <a:off x="155575" y="690563"/>
          <a:ext cx="5438775" cy="2359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upload.wikimedia.org/wikipedia/commons/thumb/6/6e/Hyderabad_mills.jpg/250px-Hyderabad_mill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593973" y="2905928"/>
            <a:ext cx="306039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2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Содержание произведений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>
            <a:off x="0" y="477036"/>
            <a:ext cx="3879857" cy="1285885"/>
          </a:xfrm>
          <a:prstGeom prst="parallelogram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гуманитарных областях появились философские, экономические и социологические произведения, отражающие реальные события того времени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1379527" y="1762921"/>
            <a:ext cx="4384589" cy="1357319"/>
          </a:xfrm>
          <a:prstGeom prst="parallelogram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Писатели создавали произведения, воспевающие построение гуманного общества, обеспечивающего лучшую жизнь людям, демократию, равенство. Однако были и другие произведения, призывающие к накоплению богатств любым путём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AutoShape 2" descr="https://upload.wikimedia.org/wikipedia/commons/thumb/c/c1/Street_of_the_Pearl_Dealers_in_Bombay_in_1912.jpg/250px-Street_of_the_Pearl_Dealers_in_Bombay_in_19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Джамалуддин аль-Афган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Рядовой 9-го полка, 1914 г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Литература и история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Югослав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1665277" y="576015"/>
            <a:ext cx="3929091" cy="914400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этот период были созданы условия для демократического развития культуры, литературы и искусства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1665278" y="1490415"/>
            <a:ext cx="3929091" cy="914400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Особенно это нашло своё чёткое отражение                 в литературе. Поэтому появились критический	 реализм и натурализм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665277" y="2404815"/>
            <a:ext cx="3929092" cy="60007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Историки собрали очень большой материал                о разных периодах развития общества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 descr="Книга и перо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337" y="576015"/>
            <a:ext cx="1333504" cy="2186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Основа идеологии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5" y="548474"/>
            <a:ext cx="1581142" cy="257176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Как и раньше,   в этот период проблема вечной борьбы – добра и зла – составила основу идеологической, идейной жизни людей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879857" y="477035"/>
            <a:ext cx="1785950" cy="224676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начале ХХ века учёные гуманитарной сферы обратились                к тщательному изучению новых социально-экономических процессов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AutoShape 2" descr="https://upload.wikimedia.org/wikipedia/commons/thumb/4/40/Assamese_women_in_costume%2C_picking_tea_leaves_by_Bourne_%26_Shepherd.jpg/250px-Assamese_women_in_costume%2C_picking_tea_leaves_by_Bourne_%26_Shephe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онтан в Кабу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7538" name="AutoShape 2" descr="Истоки панисламизма: как Джемаль ад-Дин аль-Афгани учил мусульман  объединяться против угроз Запада - новости политики: ruposters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Добро и зл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8155" y="548475"/>
            <a:ext cx="2000264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159915</TotalTime>
  <Words>1162</Words>
  <Application>Microsoft Office PowerPoint</Application>
  <PresentationFormat>Произвольный</PresentationFormat>
  <Paragraphs>144</Paragraphs>
  <Slides>29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29</vt:i4>
      </vt:variant>
    </vt:vector>
  </HeadingPairs>
  <TitlesOfParts>
    <vt:vector size="38" baseType="lpstr"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  Народное образование</vt:lpstr>
      <vt:lpstr>Отрицательные черты </vt:lpstr>
      <vt:lpstr>Образование в США </vt:lpstr>
      <vt:lpstr> Изменения </vt:lpstr>
      <vt:lpstr>Содержание произведений</vt:lpstr>
      <vt:lpstr>Литература и история</vt:lpstr>
      <vt:lpstr>Основа идеологии</vt:lpstr>
      <vt:lpstr>Философия  </vt:lpstr>
      <vt:lpstr>Фридрих Ницше</vt:lpstr>
      <vt:lpstr> Освальд Шпенглер</vt:lpstr>
      <vt:lpstr>Зигмунд Фрейд</vt:lpstr>
      <vt:lpstr>Революция Фрейда</vt:lpstr>
      <vt:lpstr>Факторы сближения народов</vt:lpstr>
      <vt:lpstr>Содержание произведений</vt:lpstr>
      <vt:lpstr>Музыка </vt:lpstr>
      <vt:lpstr>Композиторы </vt:lpstr>
      <vt:lpstr>Российские композиторы  </vt:lpstr>
      <vt:lpstr>Импрессионизм </vt:lpstr>
      <vt:lpstr>Художники импрессионисты </vt:lpstr>
      <vt:lpstr>Новые средства</vt:lpstr>
      <vt:lpstr>Постимпрессионизм </vt:lpstr>
      <vt:lpstr>О.Роден </vt:lpstr>
      <vt:lpstr>Вывод  </vt:lpstr>
      <vt:lpstr> Решите тест!</vt:lpstr>
      <vt:lpstr> Решите тест!</vt:lpstr>
      <vt:lpstr> ЗАДАНИЯ ДЛЯ САМОСТОЯТЕЛЬНОЙ РАБОТЫ</vt:lpstr>
      <vt:lpstr>Метод «Коллаж»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Вилена</cp:lastModifiedBy>
  <cp:revision>2341</cp:revision>
  <dcterms:created xsi:type="dcterms:W3CDTF">2014-10-08T23:03:32Z</dcterms:created>
  <dcterms:modified xsi:type="dcterms:W3CDTF">2021-03-16T15:55:57Z</dcterms:modified>
</cp:coreProperties>
</file>