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8"/>
  </p:notesMasterIdLst>
  <p:sldIdLst>
    <p:sldId id="1356" r:id="rId10"/>
    <p:sldId id="1414" r:id="rId11"/>
    <p:sldId id="1486" r:id="rId12"/>
    <p:sldId id="1415" r:id="rId13"/>
    <p:sldId id="1515" r:id="rId14"/>
    <p:sldId id="1492" r:id="rId15"/>
    <p:sldId id="1516" r:id="rId16"/>
    <p:sldId id="1448" r:id="rId17"/>
    <p:sldId id="1517" r:id="rId18"/>
    <p:sldId id="1518" r:id="rId19"/>
    <p:sldId id="1519" r:id="rId20"/>
    <p:sldId id="1501" r:id="rId21"/>
    <p:sldId id="1474" r:id="rId22"/>
    <p:sldId id="1475" r:id="rId23"/>
    <p:sldId id="1520" r:id="rId24"/>
    <p:sldId id="1493" r:id="rId25"/>
    <p:sldId id="1509" r:id="rId26"/>
    <p:sldId id="1417" r:id="rId27"/>
    <p:sldId id="1510" r:id="rId28"/>
    <p:sldId id="1468" r:id="rId29"/>
    <p:sldId id="1521" r:id="rId30"/>
    <p:sldId id="1522" r:id="rId31"/>
    <p:sldId id="1494" r:id="rId32"/>
    <p:sldId id="1523" r:id="rId33"/>
    <p:sldId id="1483" r:id="rId34"/>
    <p:sldId id="1525" r:id="rId35"/>
    <p:sldId id="1499" r:id="rId36"/>
    <p:sldId id="1524" r:id="rId37"/>
  </p:sldIdLst>
  <p:sldSz cx="5759450" cy="3240088"/>
  <p:notesSz cx="6858000" cy="9144000"/>
  <p:custDataLst>
    <p:tags r:id="rId39"/>
  </p:custDataLst>
  <p:defaultTextStyle>
    <a:defPPr>
      <a:defRPr lang="en-US"/>
    </a:defPPr>
    <a:lvl1pPr marL="0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892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784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3676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1567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9460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7351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5244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3136" algn="l" defTabSz="5757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86"/>
            <p14:sldId id="1415"/>
            <p14:sldId id="1515"/>
            <p14:sldId id="1492"/>
            <p14:sldId id="1516"/>
            <p14:sldId id="1448"/>
            <p14:sldId id="1517"/>
            <p14:sldId id="1518"/>
            <p14:sldId id="1519"/>
            <p14:sldId id="1501"/>
            <p14:sldId id="1474"/>
            <p14:sldId id="1475"/>
            <p14:sldId id="1520"/>
            <p14:sldId id="1493"/>
            <p14:sldId id="1509"/>
            <p14:sldId id="1417"/>
            <p14:sldId id="1510"/>
            <p14:sldId id="1468"/>
            <p14:sldId id="1521"/>
            <p14:sldId id="1522"/>
            <p14:sldId id="1494"/>
            <p14:sldId id="1523"/>
            <p14:sldId id="1483"/>
            <p14:sldId id="1525"/>
            <p14:sldId id="1499"/>
            <p14:sldId id="152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8682"/>
    <a:srgbClr val="DDDDDD"/>
    <a:srgbClr val="327880"/>
    <a:srgbClr val="FFFFFF"/>
    <a:srgbClr val="B2B2B2"/>
    <a:srgbClr val="5F5F5F"/>
    <a:srgbClr val="808080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163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Советское правительство при любых условиях старалось заключить сепаратный мир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Потому что продолжать войну, когда армия окончательно потеряла боевой дух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восточный фронт практически был парализован, было равносильно катастрофе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 custScaleX="116840" custLinFactNeighborX="9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ScaleX="117647" custScaleY="109524" custLinFactNeighborX="202" custLinFactNeighborY="-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 custScaleX="117647" custLinFactNeighborX="-8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 custLinFactX="13370" custLinFactNeighborX="100000" custLinFactNeighborY="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 custLinFactNeighborX="57693" custLinFactNeighborY="6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351005-BB8E-4CAE-BB05-181CDD3CB7F8}" type="presOf" srcId="{56FE8D87-39CE-41F1-87D9-392A1C255D46}" destId="{A67FB371-D90D-4BF3-9A8C-F30C7D0BC8DB}" srcOrd="0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C3557566-CD43-439F-970D-3ACF21D3CC45}" type="presOf" srcId="{A331B21F-936C-4B3B-9515-78C681043560}" destId="{E214CC58-8EB2-4CA5-8D9F-CCA16F0276E8}" srcOrd="0" destOrd="0" presId="urn:microsoft.com/office/officeart/2005/8/layout/vProcess5"/>
    <dgm:cxn modelId="{5E9BF079-48AA-4CD3-8634-B747FAFECAF6}" type="presOf" srcId="{883DE7BE-3C68-4D55-BEC4-B941D7846B48}" destId="{C1DB65B5-07D2-4A2F-B23D-A2A308A7475A}" srcOrd="0" destOrd="0" presId="urn:microsoft.com/office/officeart/2005/8/layout/vProcess5"/>
    <dgm:cxn modelId="{001406AD-F8E4-4E9B-9CA0-84BB0F942D7C}" type="presOf" srcId="{56FE8D87-39CE-41F1-87D9-392A1C255D46}" destId="{8EAE5B84-9FF0-41CC-BA67-3EDC4D94B65B}" srcOrd="1" destOrd="0" presId="urn:microsoft.com/office/officeart/2005/8/layout/vProcess5"/>
    <dgm:cxn modelId="{02D2E403-EC4F-4842-AC22-92ED0C0DD95B}" type="presOf" srcId="{883DE7BE-3C68-4D55-BEC4-B941D7846B48}" destId="{CCE3BA5E-8475-4697-811E-3F644C2E0E6C}" srcOrd="1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B4CE5F97-6F4F-4462-9450-4C8743CE9B61}" type="presOf" srcId="{443CC7DD-02EC-4C49-9134-623D7D6A6DC1}" destId="{937148DB-CF44-443A-9593-2AE3731C77B2}" srcOrd="0" destOrd="0" presId="urn:microsoft.com/office/officeart/2005/8/layout/vProcess5"/>
    <dgm:cxn modelId="{E8C9E67F-67D7-48CF-84A7-4EF63E0E26EF}" type="presOf" srcId="{A331B21F-936C-4B3B-9515-78C681043560}" destId="{7A15114F-1CB0-49C7-90DD-8B1B55403AB0}" srcOrd="1" destOrd="0" presId="urn:microsoft.com/office/officeart/2005/8/layout/vProcess5"/>
    <dgm:cxn modelId="{236575E6-DE80-4B1E-9063-9F7A0EC5F56E}" type="presOf" srcId="{A6EC1901-BC33-4332-B69B-83F8E964FBAF}" destId="{7F9E4E9C-EC7E-4058-B53F-BF0DFB37E027}" srcOrd="0" destOrd="0" presId="urn:microsoft.com/office/officeart/2005/8/layout/vProcess5"/>
    <dgm:cxn modelId="{33544980-6B70-4CA1-A952-67A56EB36854}" type="presOf" srcId="{8395FFDA-7526-41ED-A229-953DE6B8F4B1}" destId="{17CF5FD0-0B3A-460E-93AF-F57C5B28AABD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F20BE4E4-397D-4F4C-9E03-53A47DB00620}" type="presParOf" srcId="{17CF5FD0-0B3A-460E-93AF-F57C5B28AABD}" destId="{03305C64-0B5E-4F05-96C1-80CDB5C85C21}" srcOrd="0" destOrd="0" presId="urn:microsoft.com/office/officeart/2005/8/layout/vProcess5"/>
    <dgm:cxn modelId="{AEA8E7F2-9DB2-416B-B93B-347544F8971B}" type="presParOf" srcId="{17CF5FD0-0B3A-460E-93AF-F57C5B28AABD}" destId="{A67FB371-D90D-4BF3-9A8C-F30C7D0BC8DB}" srcOrd="1" destOrd="0" presId="urn:microsoft.com/office/officeart/2005/8/layout/vProcess5"/>
    <dgm:cxn modelId="{3C95B053-B8CD-40E9-AA91-F328E4B519F9}" type="presParOf" srcId="{17CF5FD0-0B3A-460E-93AF-F57C5B28AABD}" destId="{E214CC58-8EB2-4CA5-8D9F-CCA16F0276E8}" srcOrd="2" destOrd="0" presId="urn:microsoft.com/office/officeart/2005/8/layout/vProcess5"/>
    <dgm:cxn modelId="{A768406E-C746-41DF-B171-A7ABBF80507A}" type="presParOf" srcId="{17CF5FD0-0B3A-460E-93AF-F57C5B28AABD}" destId="{C1DB65B5-07D2-4A2F-B23D-A2A308A7475A}" srcOrd="3" destOrd="0" presId="urn:microsoft.com/office/officeart/2005/8/layout/vProcess5"/>
    <dgm:cxn modelId="{C25C08C3-C2E4-4988-A917-A0E55DFC1973}" type="presParOf" srcId="{17CF5FD0-0B3A-460E-93AF-F57C5B28AABD}" destId="{7F9E4E9C-EC7E-4058-B53F-BF0DFB37E027}" srcOrd="4" destOrd="0" presId="urn:microsoft.com/office/officeart/2005/8/layout/vProcess5"/>
    <dgm:cxn modelId="{FCCCF41A-B651-46B4-89FF-8393CB84BCBD}" type="presParOf" srcId="{17CF5FD0-0B3A-460E-93AF-F57C5B28AABD}" destId="{937148DB-CF44-443A-9593-2AE3731C77B2}" srcOrd="5" destOrd="0" presId="urn:microsoft.com/office/officeart/2005/8/layout/vProcess5"/>
    <dgm:cxn modelId="{B70FA916-F1DC-476B-87A7-F89A13F72824}" type="presParOf" srcId="{17CF5FD0-0B3A-460E-93AF-F57C5B28AABD}" destId="{8EAE5B84-9FF0-41CC-BA67-3EDC4D94B65B}" srcOrd="6" destOrd="0" presId="urn:microsoft.com/office/officeart/2005/8/layout/vProcess5"/>
    <dgm:cxn modelId="{93910BE2-CF03-4A56-8F5D-166A53107631}" type="presParOf" srcId="{17CF5FD0-0B3A-460E-93AF-F57C5B28AABD}" destId="{7A15114F-1CB0-49C7-90DD-8B1B55403AB0}" srcOrd="7" destOrd="0" presId="urn:microsoft.com/office/officeart/2005/8/layout/vProcess5"/>
    <dgm:cxn modelId="{BA82D1AE-8F2E-42FD-ABF6-279A7C4221DA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месопотамском    и палестинском фронтах усилились действия английской армии 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марте 1917 года англичане заняли Багдад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осени Турция уступила почти весь Аравийский полуостров и часть Палестины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0" presStyleCnt="3" custScaleX="155702" custScaleY="152683" custLinFactY="20629" custLinFactNeighborX="1178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1" presStyleCnt="3" custScaleX="161548" custScaleY="154418" custLinFactNeighborX="-1714" custLinFactNeighborY="-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2" presStyleCnt="3" custScaleX="156473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8515F4-9361-40C0-8CC5-DB61D18C3A33}" srcId="{C765E951-C0C1-48C4-BD38-20FCF70BFFEE}" destId="{C9661951-0DFB-4EF0-A0FC-3CB0B688032A}" srcOrd="0" destOrd="0" parTransId="{26B43E03-A06E-40BD-AF78-00B291590F89}" sibTransId="{F6AFD28B-B0E3-4C9D-BEF7-B50F14F1B92F}"/>
    <dgm:cxn modelId="{51D9B14F-8A08-4DA6-8C37-D29456213B8F}" type="presOf" srcId="{F6AFD28B-B0E3-4C9D-BEF7-B50F14F1B92F}" destId="{EA5F40B7-D78B-4EBF-A631-C220C2DFBFCA}" srcOrd="1" destOrd="0" presId="urn:microsoft.com/office/officeart/2005/8/layout/process5"/>
    <dgm:cxn modelId="{C8266EF4-C023-4DE2-92F9-1BA1C0FD8037}" srcId="{C765E951-C0C1-48C4-BD38-20FCF70BFFEE}" destId="{3B6E7A80-EED3-4FA8-8363-A4A32D201324}" srcOrd="1" destOrd="0" parTransId="{C62B4032-748C-48EB-BFFB-48FC44314921}" sibTransId="{A83AF2D9-ADD1-43C2-845B-F7BFF2BC2F6D}"/>
    <dgm:cxn modelId="{610C013E-8C10-483E-B3E4-36643FC0A14F}" type="presOf" srcId="{A83AF2D9-ADD1-43C2-845B-F7BFF2BC2F6D}" destId="{CB84A8F2-1613-4F9C-8C97-2812BDFDF05F}" srcOrd="1" destOrd="0" presId="urn:microsoft.com/office/officeart/2005/8/layout/process5"/>
    <dgm:cxn modelId="{434530C7-AFB0-4516-8E28-025459B02A36}" type="presOf" srcId="{1C100149-A484-4F65-ACE6-4C6A0E29669D}" destId="{299B642D-8DE1-4161-9260-12BFAA733F89}" srcOrd="0" destOrd="0" presId="urn:microsoft.com/office/officeart/2005/8/layout/process5"/>
    <dgm:cxn modelId="{FEC5EEB7-51F4-4E70-B711-FACA06328619}" type="presOf" srcId="{A83AF2D9-ADD1-43C2-845B-F7BFF2BC2F6D}" destId="{FFCDC096-77B1-45D5-999D-28AD41CFECF6}" srcOrd="0" destOrd="0" presId="urn:microsoft.com/office/officeart/2005/8/layout/process5"/>
    <dgm:cxn modelId="{6B659732-C904-4671-B567-61F31B00A838}" type="presOf" srcId="{C9661951-0DFB-4EF0-A0FC-3CB0B688032A}" destId="{935E566C-2617-451B-85E6-FA2C1A507A58}" srcOrd="0" destOrd="0" presId="urn:microsoft.com/office/officeart/2005/8/layout/process5"/>
    <dgm:cxn modelId="{F6EB72AF-65C9-4DD8-9279-8582E0300854}" srcId="{C765E951-C0C1-48C4-BD38-20FCF70BFFEE}" destId="{1C100149-A484-4F65-ACE6-4C6A0E29669D}" srcOrd="2" destOrd="0" parTransId="{393BAE74-B1C9-43FF-9AC4-E5DD0EA57897}" sibTransId="{ED425082-28CC-491D-936E-FD26DCC04496}"/>
    <dgm:cxn modelId="{39342E31-B47C-47B7-B329-F6880560DB70}" type="presOf" srcId="{F6AFD28B-B0E3-4C9D-BEF7-B50F14F1B92F}" destId="{9C7D78F0-7AFC-4387-8F71-4E1EBD8F9526}" srcOrd="0" destOrd="0" presId="urn:microsoft.com/office/officeart/2005/8/layout/process5"/>
    <dgm:cxn modelId="{E80E430C-8528-49F2-AF79-6BA6157C56D4}" type="presOf" srcId="{C765E951-C0C1-48C4-BD38-20FCF70BFFEE}" destId="{C2E6466B-1398-4B78-BCDA-A5000D807583}" srcOrd="0" destOrd="0" presId="urn:microsoft.com/office/officeart/2005/8/layout/process5"/>
    <dgm:cxn modelId="{23AEAC47-D7E9-455D-B668-C49AD1D24FB3}" type="presOf" srcId="{3B6E7A80-EED3-4FA8-8363-A4A32D201324}" destId="{541E2A69-37B4-465F-A4EE-9F0D476E22C6}" srcOrd="0" destOrd="0" presId="urn:microsoft.com/office/officeart/2005/8/layout/process5"/>
    <dgm:cxn modelId="{E60B456B-E212-495C-B351-08374BF5B4D1}" type="presParOf" srcId="{C2E6466B-1398-4B78-BCDA-A5000D807583}" destId="{935E566C-2617-451B-85E6-FA2C1A507A58}" srcOrd="0" destOrd="0" presId="urn:microsoft.com/office/officeart/2005/8/layout/process5"/>
    <dgm:cxn modelId="{8BF44262-8B13-4164-AD0E-851D62A93583}" type="presParOf" srcId="{C2E6466B-1398-4B78-BCDA-A5000D807583}" destId="{9C7D78F0-7AFC-4387-8F71-4E1EBD8F9526}" srcOrd="1" destOrd="0" presId="urn:microsoft.com/office/officeart/2005/8/layout/process5"/>
    <dgm:cxn modelId="{6A6177A3-0CFE-4179-8EBA-986BA63AD634}" type="presParOf" srcId="{9C7D78F0-7AFC-4387-8F71-4E1EBD8F9526}" destId="{EA5F40B7-D78B-4EBF-A631-C220C2DFBFCA}" srcOrd="0" destOrd="0" presId="urn:microsoft.com/office/officeart/2005/8/layout/process5"/>
    <dgm:cxn modelId="{9BB13C1F-C3EF-414B-A273-50E691C48F56}" type="presParOf" srcId="{C2E6466B-1398-4B78-BCDA-A5000D807583}" destId="{541E2A69-37B4-465F-A4EE-9F0D476E22C6}" srcOrd="2" destOrd="0" presId="urn:microsoft.com/office/officeart/2005/8/layout/process5"/>
    <dgm:cxn modelId="{365B2F73-B104-44F1-808B-683877E7CF9A}" type="presParOf" srcId="{C2E6466B-1398-4B78-BCDA-A5000D807583}" destId="{FFCDC096-77B1-45D5-999D-28AD41CFECF6}" srcOrd="3" destOrd="0" presId="urn:microsoft.com/office/officeart/2005/8/layout/process5"/>
    <dgm:cxn modelId="{C85E6474-AA2B-427F-91C5-688F3CB1953F}" type="presParOf" srcId="{FFCDC096-77B1-45D5-999D-28AD41CFECF6}" destId="{CB84A8F2-1613-4F9C-8C97-2812BDFDF05F}" srcOrd="0" destOrd="0" presId="urn:microsoft.com/office/officeart/2005/8/layout/process5"/>
    <dgm:cxn modelId="{DD4B8182-B9AC-4BCA-B119-252AF1E4BCC7}" type="presParOf" srcId="{C2E6466B-1398-4B78-BCDA-A5000D807583}" destId="{299B642D-8DE1-4161-9260-12BFAA733F89}" srcOrd="4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B20AFB-102C-4763-B5F4-982139AC7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E1C8E-4AE7-4D2B-AC4A-039B85998562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Государства, бывшие основными участниками Первой мировой войны, потеряли третью часть своих национальных богатств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2F89A34-F54A-4E13-B236-2CB20364D2F6}" type="parTrans" cxnId="{07CF0D8F-9198-4E2C-9BE0-F5741DA4D1B0}">
      <dgm:prSet/>
      <dgm:spPr/>
      <dgm:t>
        <a:bodyPr/>
        <a:lstStyle/>
        <a:p>
          <a:endParaRPr lang="ru-RU"/>
        </a:p>
      </dgm:t>
    </dgm:pt>
    <dgm:pt modelId="{A7D5172E-EC85-4727-BC22-B389824BB148}" type="sibTrans" cxnId="{07CF0D8F-9198-4E2C-9BE0-F5741DA4D1B0}">
      <dgm:prSet/>
      <dgm:spPr/>
      <dgm:t>
        <a:bodyPr/>
        <a:lstStyle/>
        <a:p>
          <a:endParaRPr lang="ru-RU"/>
        </a:p>
      </dgm:t>
    </dgm:pt>
    <dgm:pt modelId="{A84F9D62-AAAD-4EAF-8C52-D88E99580D11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Человечество не несло таких потерь за все войны, происшедшие в течение тысяч лет до начала Первой мировой войны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DAF8EED-CA8A-4B3A-8A09-E3D694F81D9A}" type="parTrans" cxnId="{9EF6117C-E37C-471A-81A4-2D5C3329A3AB}">
      <dgm:prSet/>
      <dgm:spPr/>
      <dgm:t>
        <a:bodyPr/>
        <a:lstStyle/>
        <a:p>
          <a:endParaRPr lang="ru-RU"/>
        </a:p>
      </dgm:t>
    </dgm:pt>
    <dgm:pt modelId="{F122F1D6-CE96-4020-B13D-CB9C090A2762}" type="sibTrans" cxnId="{9EF6117C-E37C-471A-81A4-2D5C3329A3AB}">
      <dgm:prSet/>
      <dgm:spPr/>
      <dgm:t>
        <a:bodyPr/>
        <a:lstStyle/>
        <a:p>
          <a:endParaRPr lang="ru-RU"/>
        </a:p>
      </dgm:t>
    </dgm:pt>
    <dgm:pt modelId="{ADB1DBBE-FC30-4CFC-BE9D-8C4412E0A88F}" type="pres">
      <dgm:prSet presAssocID="{7EB20AFB-102C-4763-B5F4-982139AC7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2053B-1713-4719-9DEA-A5FF5048E9DB}" type="pres">
      <dgm:prSet presAssocID="{DABE1C8E-4AE7-4D2B-AC4A-039B85998562}" presName="parentLin" presStyleCnt="0"/>
      <dgm:spPr/>
    </dgm:pt>
    <dgm:pt modelId="{CF3E9110-8600-4476-A854-B4CED807D603}" type="pres">
      <dgm:prSet presAssocID="{DABE1C8E-4AE7-4D2B-AC4A-039B8599856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4116AE2-5CA1-469B-BF48-39A8278E5C1F}" type="pres">
      <dgm:prSet presAssocID="{DABE1C8E-4AE7-4D2B-AC4A-039B859985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65F2E-EFB6-41B8-BB09-8D073F76C2E5}" type="pres">
      <dgm:prSet presAssocID="{DABE1C8E-4AE7-4D2B-AC4A-039B85998562}" presName="negativeSpace" presStyleCnt="0"/>
      <dgm:spPr/>
    </dgm:pt>
    <dgm:pt modelId="{4B203907-E81D-416B-963A-E2B5DC50AFBE}" type="pres">
      <dgm:prSet presAssocID="{DABE1C8E-4AE7-4D2B-AC4A-039B85998562}" presName="childText" presStyleLbl="conFgAcc1" presStyleIdx="0" presStyleCnt="2">
        <dgm:presLayoutVars>
          <dgm:bulletEnabled val="1"/>
        </dgm:presLayoutVars>
      </dgm:prSet>
      <dgm:spPr/>
    </dgm:pt>
    <dgm:pt modelId="{2B8789DE-71C5-44B2-8E49-62484FCED92E}" type="pres">
      <dgm:prSet presAssocID="{A7D5172E-EC85-4727-BC22-B389824BB148}" presName="spaceBetweenRectangles" presStyleCnt="0"/>
      <dgm:spPr/>
    </dgm:pt>
    <dgm:pt modelId="{C56CA6AC-748E-48FC-9CC5-2E73569628BF}" type="pres">
      <dgm:prSet presAssocID="{A84F9D62-AAAD-4EAF-8C52-D88E99580D11}" presName="parentLin" presStyleCnt="0"/>
      <dgm:spPr/>
    </dgm:pt>
    <dgm:pt modelId="{85BB1DFB-2A61-4591-88C9-F0394E3454B1}" type="pres">
      <dgm:prSet presAssocID="{A84F9D62-AAAD-4EAF-8C52-D88E99580D1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AE90D15-FCC9-4EAA-BAE0-5A6EC2D3B714}" type="pres">
      <dgm:prSet presAssocID="{A84F9D62-AAAD-4EAF-8C52-D88E99580D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3878B-E9F4-4078-B5C6-503084BA9FC3}" type="pres">
      <dgm:prSet presAssocID="{A84F9D62-AAAD-4EAF-8C52-D88E99580D11}" presName="negativeSpace" presStyleCnt="0"/>
      <dgm:spPr/>
    </dgm:pt>
    <dgm:pt modelId="{1AD33405-8FF3-4F0D-B70D-CE17346DFBBA}" type="pres">
      <dgm:prSet presAssocID="{A84F9D62-AAAD-4EAF-8C52-D88E99580D1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559A795-2E5F-484C-B7C2-8D41A69F86B9}" type="presOf" srcId="{A84F9D62-AAAD-4EAF-8C52-D88E99580D11}" destId="{2AE90D15-FCC9-4EAA-BAE0-5A6EC2D3B714}" srcOrd="1" destOrd="0" presId="urn:microsoft.com/office/officeart/2005/8/layout/list1"/>
    <dgm:cxn modelId="{ABB24CC4-BA6B-43F5-A90A-B9747CEEAAAE}" type="presOf" srcId="{A84F9D62-AAAD-4EAF-8C52-D88E99580D11}" destId="{85BB1DFB-2A61-4591-88C9-F0394E3454B1}" srcOrd="0" destOrd="0" presId="urn:microsoft.com/office/officeart/2005/8/layout/list1"/>
    <dgm:cxn modelId="{9EF6117C-E37C-471A-81A4-2D5C3329A3AB}" srcId="{7EB20AFB-102C-4763-B5F4-982139AC7BCF}" destId="{A84F9D62-AAAD-4EAF-8C52-D88E99580D11}" srcOrd="1" destOrd="0" parTransId="{ADAF8EED-CA8A-4B3A-8A09-E3D694F81D9A}" sibTransId="{F122F1D6-CE96-4020-B13D-CB9C090A2762}"/>
    <dgm:cxn modelId="{E7CF78F4-78E7-4AF7-ABEB-B31A6D9E0DEE}" type="presOf" srcId="{7EB20AFB-102C-4763-B5F4-982139AC7BCF}" destId="{ADB1DBBE-FC30-4CFC-BE9D-8C4412E0A88F}" srcOrd="0" destOrd="0" presId="urn:microsoft.com/office/officeart/2005/8/layout/list1"/>
    <dgm:cxn modelId="{49B8C7B3-F66F-4127-A9C0-28ABEEF02B11}" type="presOf" srcId="{DABE1C8E-4AE7-4D2B-AC4A-039B85998562}" destId="{CF3E9110-8600-4476-A854-B4CED807D603}" srcOrd="0" destOrd="0" presId="urn:microsoft.com/office/officeart/2005/8/layout/list1"/>
    <dgm:cxn modelId="{07CF0D8F-9198-4E2C-9BE0-F5741DA4D1B0}" srcId="{7EB20AFB-102C-4763-B5F4-982139AC7BCF}" destId="{DABE1C8E-4AE7-4D2B-AC4A-039B85998562}" srcOrd="0" destOrd="0" parTransId="{E2F89A34-F54A-4E13-B236-2CB20364D2F6}" sibTransId="{A7D5172E-EC85-4727-BC22-B389824BB148}"/>
    <dgm:cxn modelId="{16210E33-76A6-473E-BBC1-0F11AE2346DF}" type="presOf" srcId="{DABE1C8E-4AE7-4D2B-AC4A-039B85998562}" destId="{94116AE2-5CA1-469B-BF48-39A8278E5C1F}" srcOrd="1" destOrd="0" presId="urn:microsoft.com/office/officeart/2005/8/layout/list1"/>
    <dgm:cxn modelId="{4E780FE5-42EE-43FA-971C-510A0352EB71}" type="presParOf" srcId="{ADB1DBBE-FC30-4CFC-BE9D-8C4412E0A88F}" destId="{0742053B-1713-4719-9DEA-A5FF5048E9DB}" srcOrd="0" destOrd="0" presId="urn:microsoft.com/office/officeart/2005/8/layout/list1"/>
    <dgm:cxn modelId="{E44C52E8-497E-4E93-8A26-FD0AFBF4AB9F}" type="presParOf" srcId="{0742053B-1713-4719-9DEA-A5FF5048E9DB}" destId="{CF3E9110-8600-4476-A854-B4CED807D603}" srcOrd="0" destOrd="0" presId="urn:microsoft.com/office/officeart/2005/8/layout/list1"/>
    <dgm:cxn modelId="{CF4EBD2B-BDDA-4E8F-BB79-2512B2312421}" type="presParOf" srcId="{0742053B-1713-4719-9DEA-A5FF5048E9DB}" destId="{94116AE2-5CA1-469B-BF48-39A8278E5C1F}" srcOrd="1" destOrd="0" presId="urn:microsoft.com/office/officeart/2005/8/layout/list1"/>
    <dgm:cxn modelId="{39D9BFB1-EE9D-4679-9897-F40D9A10B763}" type="presParOf" srcId="{ADB1DBBE-FC30-4CFC-BE9D-8C4412E0A88F}" destId="{DED65F2E-EFB6-41B8-BB09-8D073F76C2E5}" srcOrd="1" destOrd="0" presId="urn:microsoft.com/office/officeart/2005/8/layout/list1"/>
    <dgm:cxn modelId="{B87618C3-E5A9-4E36-824D-B3CAA84F22FC}" type="presParOf" srcId="{ADB1DBBE-FC30-4CFC-BE9D-8C4412E0A88F}" destId="{4B203907-E81D-416B-963A-E2B5DC50AFBE}" srcOrd="2" destOrd="0" presId="urn:microsoft.com/office/officeart/2005/8/layout/list1"/>
    <dgm:cxn modelId="{D943191B-5EC0-48C4-9236-D291B12990D8}" type="presParOf" srcId="{ADB1DBBE-FC30-4CFC-BE9D-8C4412E0A88F}" destId="{2B8789DE-71C5-44B2-8E49-62484FCED92E}" srcOrd="3" destOrd="0" presId="urn:microsoft.com/office/officeart/2005/8/layout/list1"/>
    <dgm:cxn modelId="{048CE9CA-BBFE-4A1B-90CE-A9EAB044A9C6}" type="presParOf" srcId="{ADB1DBBE-FC30-4CFC-BE9D-8C4412E0A88F}" destId="{C56CA6AC-748E-48FC-9CC5-2E73569628BF}" srcOrd="4" destOrd="0" presId="urn:microsoft.com/office/officeart/2005/8/layout/list1"/>
    <dgm:cxn modelId="{98ED6140-F655-4ACF-9845-DF3D8F4EC1E8}" type="presParOf" srcId="{C56CA6AC-748E-48FC-9CC5-2E73569628BF}" destId="{85BB1DFB-2A61-4591-88C9-F0394E3454B1}" srcOrd="0" destOrd="0" presId="urn:microsoft.com/office/officeart/2005/8/layout/list1"/>
    <dgm:cxn modelId="{972A309C-2CAE-45F4-9CF1-65E5804DBC98}" type="presParOf" srcId="{C56CA6AC-748E-48FC-9CC5-2E73569628BF}" destId="{2AE90D15-FCC9-4EAA-BAE0-5A6EC2D3B714}" srcOrd="1" destOrd="0" presId="urn:microsoft.com/office/officeart/2005/8/layout/list1"/>
    <dgm:cxn modelId="{CBF87028-8C75-4937-9FF7-28DA3DD10B20}" type="presParOf" srcId="{ADB1DBBE-FC30-4CFC-BE9D-8C4412E0A88F}" destId="{4483878B-E9F4-4078-B5C6-503084BA9FC3}" srcOrd="5" destOrd="0" presId="urn:microsoft.com/office/officeart/2005/8/layout/list1"/>
    <dgm:cxn modelId="{0EF989B1-6F17-41E9-B3DF-95FBA6755CE2}" type="presParOf" srcId="{ADB1DBBE-FC30-4CFC-BE9D-8C4412E0A88F}" destId="{1AD33405-8FF3-4F0D-B70D-CE17346DFBB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 параграф № 37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Какие изменения происходят         в государствах после Первой мировой войны?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«Алфавит»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 custScaleX="118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ScaleX="118560" custScaleY="132249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 custScaleX="115436" custLinFactNeighborX="-16" custLinFactNeighborY="-11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17273" y="0"/>
          <a:ext cx="3334552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Советское правительство при любых условиях старалось заключить сепаратный мир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243" y="21970"/>
        <a:ext cx="2396230" cy="706159"/>
      </dsp:txXfrm>
    </dsp:sp>
    <dsp:sp modelId="{E214CC58-8EB2-4CA5-8D9F-CCA16F0276E8}">
      <dsp:nvSpPr>
        <dsp:cNvPr id="0" name=""/>
        <dsp:cNvSpPr/>
      </dsp:nvSpPr>
      <dsp:spPr>
        <a:xfrm>
          <a:off x="1" y="821535"/>
          <a:ext cx="3357584" cy="82153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Потому что продолжать войну, когда армия окончательно потеряла боевой дух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4063" y="845597"/>
        <a:ext cx="2439598" cy="773414"/>
      </dsp:txXfrm>
    </dsp:sp>
    <dsp:sp modelId="{C1DB65B5-07D2-4A2F-B23D-A2A308A7475A}">
      <dsp:nvSpPr>
        <dsp:cNvPr id="0" name=""/>
        <dsp:cNvSpPr/>
      </dsp:nvSpPr>
      <dsp:spPr>
        <a:xfrm>
          <a:off x="0" y="1750231"/>
          <a:ext cx="3357584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восточный фронт практически был парализован, было равносильно катастрофе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1772201"/>
        <a:ext cx="2443782" cy="706159"/>
      </dsp:txXfrm>
    </dsp:sp>
    <dsp:sp modelId="{7F9E4E9C-EC7E-4058-B53F-BF0DFB37E027}">
      <dsp:nvSpPr>
        <dsp:cNvPr id="0" name=""/>
        <dsp:cNvSpPr/>
      </dsp:nvSpPr>
      <dsp:spPr>
        <a:xfrm>
          <a:off x="2870021" y="571506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979723" y="571506"/>
        <a:ext cx="268160" cy="366892"/>
      </dsp:txXfrm>
    </dsp:sp>
    <dsp:sp modelId="{937148DB-CF44-443A-9593-2AE3731C77B2}">
      <dsp:nvSpPr>
        <dsp:cNvPr id="0" name=""/>
        <dsp:cNvSpPr/>
      </dsp:nvSpPr>
      <dsp:spPr>
        <a:xfrm>
          <a:off x="2870021" y="1470782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979723" y="1470782"/>
        <a:ext cx="268160" cy="366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66C-2617-451B-85E6-FA2C1A507A58}">
      <dsp:nvSpPr>
        <dsp:cNvPr id="0" name=""/>
        <dsp:cNvSpPr/>
      </dsp:nvSpPr>
      <dsp:spPr>
        <a:xfrm>
          <a:off x="128098" y="851308"/>
          <a:ext cx="1680512" cy="98875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 месопотамском    и палестинском фронтах усилились действия английской армии 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57058" y="880268"/>
        <a:ext cx="1622592" cy="930836"/>
      </dsp:txXfrm>
    </dsp:sp>
    <dsp:sp modelId="{9C7D78F0-7AFC-4387-8F71-4E1EBD8F9526}">
      <dsp:nvSpPr>
        <dsp:cNvPr id="0" name=""/>
        <dsp:cNvSpPr/>
      </dsp:nvSpPr>
      <dsp:spPr>
        <a:xfrm rot="20317698">
          <a:off x="1865940" y="828751"/>
          <a:ext cx="162789" cy="2676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867619" y="891184"/>
        <a:ext cx="113952" cy="160601"/>
      </dsp:txXfrm>
    </dsp:sp>
    <dsp:sp modelId="{541E2A69-37B4-465F-A4EE-9F0D476E22C6}">
      <dsp:nvSpPr>
        <dsp:cNvPr id="0" name=""/>
        <dsp:cNvSpPr/>
      </dsp:nvSpPr>
      <dsp:spPr>
        <a:xfrm>
          <a:off x="2094640" y="63785"/>
          <a:ext cx="1743609" cy="99999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марте 1917 года англичане заняли Багдад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23929" y="93074"/>
        <a:ext cx="1685031" cy="941414"/>
      </dsp:txXfrm>
    </dsp:sp>
    <dsp:sp modelId="{FFCDC096-77B1-45D5-999D-28AD41CFECF6}">
      <dsp:nvSpPr>
        <dsp:cNvPr id="0" name=""/>
        <dsp:cNvSpPr/>
      </dsp:nvSpPr>
      <dsp:spPr>
        <a:xfrm rot="5290335">
          <a:off x="2874435" y="1139682"/>
          <a:ext cx="229315" cy="26766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907695" y="1158877"/>
        <a:ext cx="160601" cy="160521"/>
      </dsp:txXfrm>
    </dsp:sp>
    <dsp:sp modelId="{299B642D-8DE1-4161-9260-12BFAA733F89}">
      <dsp:nvSpPr>
        <dsp:cNvPr id="0" name=""/>
        <dsp:cNvSpPr/>
      </dsp:nvSpPr>
      <dsp:spPr>
        <a:xfrm>
          <a:off x="2167915" y="1496229"/>
          <a:ext cx="1688834" cy="101102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осени Турция уступила почти весь Аравийский полуостров и часть Палестины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97527" y="1525841"/>
        <a:ext cx="1629610" cy="951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03907-E81D-416B-963A-E2B5DC50AFBE}">
      <dsp:nvSpPr>
        <dsp:cNvPr id="0" name=""/>
        <dsp:cNvSpPr/>
      </dsp:nvSpPr>
      <dsp:spPr>
        <a:xfrm>
          <a:off x="0" y="462889"/>
          <a:ext cx="543879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16AE2-5CA1-469B-BF48-39A8278E5C1F}">
      <dsp:nvSpPr>
        <dsp:cNvPr id="0" name=""/>
        <dsp:cNvSpPr/>
      </dsp:nvSpPr>
      <dsp:spPr>
        <a:xfrm>
          <a:off x="271939" y="34849"/>
          <a:ext cx="3807155" cy="8560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Государства, бывшие основными участниками Первой мировой войны, потеряли третью часть своих национальных богатств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3729" y="76639"/>
        <a:ext cx="3723575" cy="772500"/>
      </dsp:txXfrm>
    </dsp:sp>
    <dsp:sp modelId="{1AD33405-8FF3-4F0D-B70D-CE17346DFBBA}">
      <dsp:nvSpPr>
        <dsp:cNvPr id="0" name=""/>
        <dsp:cNvSpPr/>
      </dsp:nvSpPr>
      <dsp:spPr>
        <a:xfrm>
          <a:off x="0" y="1778329"/>
          <a:ext cx="543879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90D15-FCC9-4EAA-BAE0-5A6EC2D3B714}">
      <dsp:nvSpPr>
        <dsp:cNvPr id="0" name=""/>
        <dsp:cNvSpPr/>
      </dsp:nvSpPr>
      <dsp:spPr>
        <a:xfrm>
          <a:off x="271939" y="1350289"/>
          <a:ext cx="3807155" cy="8560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Человечество не несло таких потерь за все войны, происшедшие в течение тысяч лет до начала Первой мировой войны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3729" y="1392079"/>
        <a:ext cx="3723575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571501" y="382"/>
          <a:ext cx="4286285" cy="622552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528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 параграф № 37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727139" y="382"/>
        <a:ext cx="4130647" cy="622552"/>
      </dsp:txXfrm>
    </dsp:sp>
    <dsp:sp modelId="{0695C490-E4F3-44F9-95D3-DCB4ADA8C6F8}">
      <dsp:nvSpPr>
        <dsp:cNvPr id="0" name=""/>
        <dsp:cNvSpPr/>
      </dsp:nvSpPr>
      <dsp:spPr>
        <a:xfrm>
          <a:off x="598129" y="382"/>
          <a:ext cx="622552" cy="62255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638331" y="786820"/>
          <a:ext cx="4280580" cy="823319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52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Какие изменения происходят         в государствах после Первой мировой войны?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844161" y="786820"/>
        <a:ext cx="4074750" cy="823319"/>
      </dsp:txXfrm>
    </dsp:sp>
    <dsp:sp modelId="{0A426044-E8F7-487B-91EF-34DFC983F853}">
      <dsp:nvSpPr>
        <dsp:cNvPr id="0" name=""/>
        <dsp:cNvSpPr/>
      </dsp:nvSpPr>
      <dsp:spPr>
        <a:xfrm>
          <a:off x="598129" y="909154"/>
          <a:ext cx="622552" cy="62255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646481" y="1745847"/>
          <a:ext cx="4167789" cy="622552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52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«Алфавит»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802119" y="1745847"/>
        <a:ext cx="4012151" cy="622552"/>
      </dsp:txXfrm>
    </dsp:sp>
    <dsp:sp modelId="{0CB44D7F-0C66-4497-B9EB-5134FE96849A}">
      <dsp:nvSpPr>
        <dsp:cNvPr id="0" name=""/>
        <dsp:cNvSpPr/>
      </dsp:nvSpPr>
      <dsp:spPr>
        <a:xfrm>
          <a:off x="614439" y="1817926"/>
          <a:ext cx="622552" cy="62255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7892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5784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3676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51567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9460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7351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15244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03136" algn="l" defTabSz="28789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600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600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600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600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600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600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600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600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22344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22344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457109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457109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00"/>
            </a:lvl2pPr>
            <a:lvl3pPr marL="71230" indent="-71230">
              <a:defRPr sz="600"/>
            </a:lvl3pPr>
            <a:lvl4pPr marL="189698" indent="-98223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 algn="ctr">
              <a:buNone/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24932" indent="-116965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267">
            <a:normAutofit/>
          </a:bodyPr>
          <a:lstStyle>
            <a:lvl1pPr marL="0" indent="0">
              <a:spcBef>
                <a:spcPts val="567"/>
              </a:spcBef>
              <a:buNone/>
              <a:defRPr sz="800"/>
            </a:lvl1pPr>
            <a:lvl2pPr marL="107967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2pPr>
            <a:lvl3pPr marL="215934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3pPr>
            <a:lvl4pPr marL="323902" indent="-107967">
              <a:spcBef>
                <a:spcPts val="567"/>
              </a:spcBef>
              <a:buFont typeface="Arial" panose="020B0604020202020204" pitchFamily="34" charset="0"/>
              <a:buChar char="•"/>
              <a:defRPr sz="800"/>
            </a:lvl4pPr>
            <a:lvl5pPr marL="431869" indent="-107967">
              <a:spcBef>
                <a:spcPts val="567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45" tIns="91422" rIns="182845" bIns="91422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  <a:lvl2pPr marL="71978" indent="-71978">
              <a:buFont typeface="Arial" panose="020B0604020202020204" pitchFamily="34" charset="0"/>
              <a:buChar char="•"/>
              <a:defRPr sz="600"/>
            </a:lvl2pPr>
            <a:lvl3pPr marL="143957" indent="-71978">
              <a:defRPr sz="600"/>
            </a:lvl3pPr>
            <a:lvl4pPr marL="251924" indent="-107967">
              <a:defRPr sz="600"/>
            </a:lvl4pPr>
            <a:lvl5pPr marL="359891" indent="-107967"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7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90863"/>
            <a:ext cx="2400771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1"/>
            <a:ext cx="2400771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3849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00" b="1"/>
            </a:lvl1pPr>
            <a:lvl2pPr marL="287912" indent="0">
              <a:buNone/>
              <a:defRPr sz="1300" b="1"/>
            </a:lvl2pPr>
            <a:lvl3pPr marL="575825" indent="0">
              <a:buNone/>
              <a:defRPr sz="1100" b="1"/>
            </a:lvl3pPr>
            <a:lvl4pPr marL="863737" indent="0">
              <a:buNone/>
              <a:defRPr sz="1000" b="1"/>
            </a:lvl4pPr>
            <a:lvl5pPr marL="1151649" indent="0">
              <a:buNone/>
              <a:defRPr sz="1000" b="1"/>
            </a:lvl5pPr>
            <a:lvl6pPr marL="1439562" indent="0">
              <a:buNone/>
              <a:defRPr sz="1000" b="1"/>
            </a:lvl6pPr>
            <a:lvl7pPr marL="1727475" indent="0">
              <a:buNone/>
              <a:defRPr sz="1000" b="1"/>
            </a:lvl7pPr>
            <a:lvl8pPr marL="2015387" indent="0">
              <a:buNone/>
              <a:defRPr sz="1000" b="1"/>
            </a:lvl8pPr>
            <a:lvl9pPr marL="2303300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1"/>
            <a:ext cx="2401770" cy="2064071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9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5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5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33929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33929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109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10928"/>
          </a:xfrm>
          <a:solidFill>
            <a:schemeClr val="accent3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10928"/>
          </a:xfrm>
          <a:solidFill>
            <a:schemeClr val="accent5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109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72428"/>
          </a:xfrm>
          <a:solidFill>
            <a:schemeClr val="accent1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72428"/>
          </a:xfrm>
          <a:solidFill>
            <a:schemeClr val="accent4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72428"/>
          </a:xfrm>
          <a:solidFill>
            <a:schemeClr val="bg2">
              <a:alpha val="80000"/>
            </a:schemeClr>
          </a:solidFill>
        </p:spPr>
        <p:txBody>
          <a:bodyPr lIns="182845" tIns="91422" rIns="182845" bIns="91422" anchor="b" anchorCtr="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00">
                <a:solidFill>
                  <a:srgbClr val="FFFFFF"/>
                </a:solidFill>
              </a:defRPr>
            </a:lvl2pPr>
            <a:lvl3pPr marL="161955" indent="-80977">
              <a:defRPr sz="600">
                <a:solidFill>
                  <a:srgbClr val="FFFFFF"/>
                </a:solidFill>
              </a:defRPr>
            </a:lvl3pPr>
            <a:lvl4pPr marL="242932" indent="-80977">
              <a:defRPr sz="600">
                <a:solidFill>
                  <a:srgbClr val="FFFFFF"/>
                </a:solidFill>
              </a:defRPr>
            </a:lvl4pPr>
            <a:lvl5pPr marL="350903" indent="-107970">
              <a:defRPr sz="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77" indent="-80977">
              <a:buFont typeface="Arial" panose="020B0604020202020204" pitchFamily="34" charset="0"/>
              <a:buChar char="•"/>
              <a:defRPr sz="600"/>
            </a:lvl2pPr>
            <a:lvl3pPr marL="161955" indent="-80977">
              <a:defRPr sz="600"/>
            </a:lvl3pPr>
            <a:lvl4pPr marL="242932" indent="-80977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7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6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6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endParaRPr lang="en-US" sz="1500" dirty="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500" dirty="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5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500" dirty="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60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lvl="0" algn="ctr"/>
            <a:endParaRPr lang="en-US" sz="60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lvl="0" algn="ctr"/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242810"/>
          </a:xfrm>
          <a:prstGeom prst="rect">
            <a:avLst/>
          </a:prstGeom>
        </p:spPr>
        <p:txBody>
          <a:bodyPr vert="horz" wrap="square" lIns="57584" tIns="28791" rIns="57584" bIns="287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4"/>
            <a:ext cx="65863" cy="155104"/>
          </a:xfrm>
          <a:prstGeom prst="rect">
            <a:avLst/>
          </a:prstGeom>
        </p:spPr>
        <p:txBody>
          <a:bodyPr vert="horz" wrap="none" lIns="57584" tIns="28791" rIns="57584" bIns="287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4" tIns="28791" rIns="57584" bIns="287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0" marR="0" lvl="0" indent="0" algn="ctr" defTabSz="575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82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67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34" indent="-108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24901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32868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540836" indent="-107967" algn="l" defTabSz="57582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583518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1431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9343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47255" indent="-143957" algn="l" defTabSz="57582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91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82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73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562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7475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5387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3300" algn="l" defTabSz="57582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1534"/>
            <a:ext cx="3709761" cy="1059627"/>
          </a:xfrm>
          <a:prstGeom prst="rect">
            <a:avLst/>
          </a:prstGeom>
        </p:spPr>
        <p:txBody>
          <a:bodyPr vert="horz" wrap="square" lIns="0" tIns="14580" rIns="0" bIns="0" rtlCol="0" anchor="ctr">
            <a:spAutoFit/>
          </a:bodyPr>
          <a:lstStyle/>
          <a:p>
            <a:pPr marL="12679" algn="l">
              <a:lnSpc>
                <a:spcPct val="100000"/>
              </a:lnSpc>
              <a:spcBef>
                <a:spcPts val="114"/>
              </a:spcBef>
            </a:pPr>
            <a:r>
              <a:rPr lang="ru-RU" sz="34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36582" y="1052482"/>
            <a:ext cx="3705235" cy="2809719"/>
          </a:xfrm>
          <a:prstGeom prst="rect">
            <a:avLst/>
          </a:prstGeom>
        </p:spPr>
        <p:txBody>
          <a:bodyPr vert="horz" wrap="square" lIns="0" tIns="13946" rIns="0" bIns="0" rtlCol="0">
            <a:spAutoFit/>
          </a:bodyPr>
          <a:lstStyle/>
          <a:p>
            <a:pPr marL="18383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3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8383">
              <a:spcBef>
                <a:spcPts val="110"/>
              </a:spcBef>
            </a:pPr>
            <a:r>
              <a:rPr lang="ru-RU" sz="2300" b="1" dirty="0" smtClean="0">
                <a:solidFill>
                  <a:srgbClr val="2365C7"/>
                </a:solidFill>
                <a:latin typeface="Arial"/>
                <a:cs typeface="Arial"/>
              </a:rPr>
              <a:t>Завершение                                  </a:t>
            </a:r>
            <a:r>
              <a:rPr lang="ru-RU" sz="2300" b="1" dirty="0" smtClean="0">
                <a:solidFill>
                  <a:srgbClr val="2365C7"/>
                </a:solidFill>
                <a:latin typeface="Arial"/>
                <a:cs typeface="Arial"/>
              </a:rPr>
              <a:t>и последствия Первой мировой войны</a:t>
            </a:r>
          </a:p>
          <a:p>
            <a:pPr marL="18383">
              <a:spcBef>
                <a:spcPts val="110"/>
              </a:spcBef>
            </a:pPr>
            <a:endParaRPr lang="ru-RU" sz="18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3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29">
              <a:lnSpc>
                <a:spcPts val="2027"/>
              </a:lnSpc>
              <a:spcBef>
                <a:spcPts val="1227"/>
              </a:spcBef>
            </a:pPr>
            <a:endParaRPr lang="ru-RU" sz="18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5575" y="1191416"/>
            <a:ext cx="304799" cy="7886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9" y="248656"/>
            <a:ext cx="173101" cy="372198"/>
          </a:xfrm>
          <a:prstGeom prst="rect">
            <a:avLst/>
          </a:prstGeom>
        </p:spPr>
        <p:txBody>
          <a:bodyPr vert="horz" wrap="square" lIns="0" tIns="1584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2" y="541153"/>
            <a:ext cx="490599" cy="215739"/>
          </a:xfrm>
          <a:prstGeom prst="rect">
            <a:avLst/>
          </a:prstGeom>
        </p:spPr>
        <p:txBody>
          <a:bodyPr vert="horz" wrap="square" lIns="0" tIns="1204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4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224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451361" y="1548606"/>
            <a:ext cx="1145338" cy="1428760"/>
          </a:xfrm>
        </p:spPr>
      </p:sp>
      <p:pic>
        <p:nvPicPr>
          <p:cNvPr id="35842" name="Picture 2" descr="Первую мировую войну начала Англия, а выигрывает Герм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33" y="1334292"/>
            <a:ext cx="1573966" cy="1714512"/>
          </a:xfrm>
          <a:prstGeom prst="rect">
            <a:avLst/>
          </a:prstGeom>
          <a:noFill/>
        </p:spPr>
      </p:pic>
      <p:sp>
        <p:nvSpPr>
          <p:cNvPr id="1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5575" y="2052092"/>
            <a:ext cx="304799" cy="7886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Причины сепаратного мира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236783" y="619912"/>
          <a:ext cx="335758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82658" name="Picture 2" descr="Прощай, оружие: 11 ноября 1918 года завершилась Первая мировая война —  Российская газет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619913"/>
            <a:ext cx="193833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Договор о мире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762788"/>
            <a:ext cx="1081076" cy="235745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Юань Шикай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12 декабря 1915 г. - Китайский президент Юань Шикай объявил себя императо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236783" y="405598"/>
            <a:ext cx="3357586" cy="283449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декабре 1917 года был подписан договор о мире между Советской Россией и австро-германским правительством.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Такой же договор был подписан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Румынией.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Таким образом, на Восточном фронте не происходило боевых действий.</a:t>
            </a:r>
          </a:p>
        </p:txBody>
      </p:sp>
      <p:pic>
        <p:nvPicPr>
          <p:cNvPr id="583682" name="Picture 2" descr="К 100-летию окончания Первой мировой войны | ИЗДАТЕЛЬСТВО «ПРЕСС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62788"/>
            <a:ext cx="208120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Нивельская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бойня»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21410140">
            <a:off x="1877379" y="779795"/>
            <a:ext cx="1187506" cy="241688"/>
          </a:xfrm>
          <a:prstGeom prst="notchedRightArrow">
            <a:avLst/>
          </a:prstGeom>
          <a:solidFill>
            <a:srgbClr val="3286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94039" y="429007"/>
            <a:ext cx="2571768" cy="830997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апреле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1917 г.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вооружённые силы Антанты на Западном фронте перешли                                в наступление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4634" y="1302411"/>
            <a:ext cx="2665411" cy="461649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Однако линию обороны Германии прорвать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удалось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2733" y="1908076"/>
            <a:ext cx="1571636" cy="1200329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Напротив,                         в результате этих боевых действий войска Антанты понесли большие потери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575" y="619914"/>
            <a:ext cx="1714512" cy="584775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Положение на фронте</a:t>
            </a:r>
            <a:endParaRPr lang="ru-RU" sz="16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255358">
            <a:off x="1742584" y="1356324"/>
            <a:ext cx="1197198" cy="241688"/>
          </a:xfrm>
          <a:prstGeom prst="notchedRightArrow">
            <a:avLst/>
          </a:prstGeom>
          <a:solidFill>
            <a:srgbClr val="3286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432954" y="1733113"/>
            <a:ext cx="252254" cy="241688"/>
          </a:xfrm>
          <a:prstGeom prst="notchedRightArrow">
            <a:avLst/>
          </a:prstGeom>
          <a:solidFill>
            <a:srgbClr val="3286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5575" y="1643868"/>
            <a:ext cx="2143140" cy="120031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 действия были названы «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Нивельской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бойней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по имени Главнокомандующего вооружёнными силами Франции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Нивеля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 rot="5400000">
            <a:off x="821710" y="1248597"/>
            <a:ext cx="357190" cy="241688"/>
          </a:xfrm>
          <a:prstGeom prst="notchedRightArrow">
            <a:avLst/>
          </a:prstGeom>
          <a:solidFill>
            <a:srgbClr val="3286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pic>
        <p:nvPicPr>
          <p:cNvPr id="29698" name="Picture 2" descr="На Западном фронте без перемен: vikond65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125" y="1873993"/>
            <a:ext cx="1968608" cy="1219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Итальянский фронт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22601" y="576015"/>
            <a:ext cx="2571768" cy="2544228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1917 году итальянская армия потерпела неудачу. Италию спасло только то, что Англия и Франция срочно бросили вспомогательные силы     на итальянский фронт.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В ноябре 1917 года Германия при отражении наступления английской армии применила ещё одно новое оружие – огнемёт.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Огнем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91350"/>
            <a:ext cx="1724017" cy="2071701"/>
          </a:xfrm>
          <a:prstGeom prst="rect">
            <a:avLst/>
          </a:prstGeom>
          <a:noFill/>
        </p:spPr>
      </p:pic>
      <p:pic>
        <p:nvPicPr>
          <p:cNvPr id="28676" name="Picture 4" descr="Германский солдат с огнеметом «Клейф М», 1915 г. (фотография из книги Thomas Wictor «Flamethrower Troops of World War I: The Central and Allied Powers», 2010)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527" y="1905797"/>
            <a:ext cx="1643074" cy="1214447"/>
          </a:xfrm>
          <a:prstGeom prst="rect">
            <a:avLst/>
          </a:prstGeom>
          <a:noFill/>
        </p:spPr>
      </p:pic>
      <p:pic>
        <p:nvPicPr>
          <p:cNvPr id="28678" name="Picture 6" descr="АДСКОЕ ПЛАМЯ. ОГНЕМЕТЫ ПЕРВОЙ МИРОВОЙ ВОЙ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9527" y="576015"/>
            <a:ext cx="1643074" cy="1044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Действия англичан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808156" y="548475"/>
          <a:ext cx="3857651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8761" y="2268116"/>
            <a:ext cx="1366828" cy="738664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Британские окопы в районе Тигра</a:t>
            </a:r>
            <a:endParaRPr lang="ru-RU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AutoShape 2" descr="Британские окопы в районе Тигра, 1916 г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Вилена\Desktop\300px-TrenchesInMesopotamiaWWI--nsillustratedwar01londuof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834227"/>
            <a:ext cx="1568443" cy="14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Брестский договор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55575" y="695862"/>
            <a:ext cx="1716038" cy="254422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3 марта 1918 года Советская Россия подписала Брестский договор о мире с «Союзом четвёрки» на основе его требований. Условия договора были очень тяжелы для России.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Согласно договору</a:t>
            </a:r>
          </a:p>
          <a:p>
            <a:pPr>
              <a:buNone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AutoShape 4" descr="1912 год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1736717" y="576016"/>
            <a:ext cx="4022732" cy="2664072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marL="179388" indent="-179388">
              <a:lnSpc>
                <a:spcPct val="90000"/>
              </a:lnSpc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 должна была полностью демобилизовать свою армию, вернуть военный флот в порты.</a:t>
            </a:r>
          </a:p>
          <a:p>
            <a:pPr marL="179388" indent="-179388">
              <a:lnSpc>
                <a:spcPct val="90000"/>
              </a:lnSpc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 также отказывалась                     от Прибалтики, Польши, Финляндии                     и Украины. Украина и Финляндия были признаны независимыми государствами.</a:t>
            </a:r>
          </a:p>
          <a:p>
            <a:pPr marL="179388" indent="-179388">
              <a:lnSpc>
                <a:spcPct val="90000"/>
              </a:lnSpc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Кавказские Карс,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Ардаган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Батуми были переданы Турции.</a:t>
            </a:r>
          </a:p>
          <a:p>
            <a:pPr marL="179388" indent="-179388">
              <a:lnSpc>
                <a:spcPct val="90000"/>
              </a:lnSpc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Кроме того, Россия обязалась выплатить Германии репарацию                      в размере 6 млрд.марок.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Программа о мире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Вудро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Вильсона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236783" y="576016"/>
            <a:ext cx="3357586" cy="25442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январе 1918 года президент США В.Вильсон обнародовал Договор     о мире для подписания после окончания Первой мировой войны  и заново составленную политическую карту мира с точки зрения правительства США.         Это вошло в историю как «Программа мира Вильсона».       Эта программа позднее послужила основой мирного договора между победившей Антантой и проигравшим «Союзом четвёрки».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Томас Вудро Вильсон - цитаты | ANTRIO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Вилена\Desktop\tomas-vudro-vils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834226"/>
            <a:ext cx="208120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Наступление Германии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343940" y="2498725"/>
            <a:ext cx="785818" cy="50006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AutoShape 4" descr="1912 год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Табличка 12"/>
          <p:cNvSpPr/>
          <p:nvPr/>
        </p:nvSpPr>
        <p:spPr>
          <a:xfrm>
            <a:off x="155575" y="643730"/>
            <a:ext cx="2581275" cy="914400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Германия, сконцентрировавшая основную часть своих войск в марте 1918 г. снова перешла в наступление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3451229" y="643730"/>
            <a:ext cx="2143140" cy="914400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было её последним наступлением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3451229" y="1905796"/>
            <a:ext cx="2143140" cy="1000132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Однако оно                         не привело к сколько-нибудь значительному результату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Первая мировая война 1914-19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91483"/>
            <a:ext cx="2867027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66" y="0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Единое командование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>
            <a:off x="236519" y="576016"/>
            <a:ext cx="2500330" cy="1329781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этих условиях Англия             и Франция решили создать единое командование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3022601" y="576015"/>
            <a:ext cx="2500330" cy="1401220"/>
          </a:xfrm>
          <a:prstGeom prst="doubleWav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Французский генерал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Фош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был назначен командующим объединёнными силами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войная волна 14"/>
          <p:cNvSpPr/>
          <p:nvPr/>
        </p:nvSpPr>
        <p:spPr>
          <a:xfrm>
            <a:off x="2451097" y="1762920"/>
            <a:ext cx="2571768" cy="1357320"/>
          </a:xfrm>
          <a:prstGeom prst="doubleWav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Французские войска перешли в контрнаступление. Теперь остановить Антанту стало невозможно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Фердинанд фош: истории из жизни, советы, новости, юмор и картинки — Горячее  | Пикаб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47" y="1905797"/>
            <a:ext cx="1285884" cy="121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Соглашение о мире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236519" y="1691485"/>
            <a:ext cx="2643206" cy="1285885"/>
          </a:xfrm>
          <a:prstGeom prst="wedgeEllipseCallout">
            <a:avLst>
              <a:gd name="adj1" fmla="val -16548"/>
              <a:gd name="adj2" fmla="val 58483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Австро-Венгрия обратилась к Антанте с просьбой подписать соглашение о мире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0" y="477036"/>
            <a:ext cx="3714776" cy="1071570"/>
          </a:xfrm>
          <a:prstGeom prst="wedgeEllipseCallout">
            <a:avLst>
              <a:gd name="adj1" fmla="val -26584"/>
              <a:gd name="adj2" fmla="val 87740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сентябре был нанесён сокрушительный удар Болгарии. Болгария остановила военные действия и вышла из войны.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130538" y="477038"/>
            <a:ext cx="2628912" cy="1214446"/>
          </a:xfrm>
          <a:prstGeom prst="wedgeEllipseCallout">
            <a:avLst>
              <a:gd name="adj1" fmla="val -21809"/>
              <a:gd name="adj2" fmla="val 72009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ноября такое соглашение было подписано и Австро-Венгрия вышла                           из войны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2951163" y="1977234"/>
            <a:ext cx="2643206" cy="1143009"/>
          </a:xfrm>
          <a:prstGeom prst="wedgeEllipseCallout">
            <a:avLst>
              <a:gd name="adj1" fmla="val -16548"/>
              <a:gd name="adj2" fmla="val 58483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Турция тоже была вынуждена подписать                                      с Антантой соглашение о мире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" y="477036"/>
            <a:ext cx="5759451" cy="276305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07958" y="576016"/>
            <a:ext cx="5143536" cy="40108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Положение воюющих государств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307958" y="977102"/>
            <a:ext cx="5143536" cy="40108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Положение в России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307958" y="1378189"/>
            <a:ext cx="5143536" cy="392909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Положение на других фронтах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07958" y="1771098"/>
            <a:ext cx="5143536" cy="392909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Выход из войны Советской России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07958" y="2164006"/>
            <a:ext cx="5143536" cy="392909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Программа о мире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Вудро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Вильсона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07958" y="2556915"/>
            <a:ext cx="5143536" cy="392909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6) Последний этап войны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Революция в Германии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2522535" y="548475"/>
            <a:ext cx="2950682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Война создала в Германии революционную ситуацию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522535" y="1191416"/>
            <a:ext cx="3000396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 ноября Германская империя пала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Сунь Ятсе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2522535" y="1834358"/>
            <a:ext cx="3000396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Император Вильгельм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отрёкся от престола и бежал из страны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578" y="2814725"/>
            <a:ext cx="236695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2" rIns="91422" bIns="45712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Митинг в Берлине 9 ноября 1918 г.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522535" y="2448783"/>
            <a:ext cx="3000396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ноября было создано новое правительство во главе с социал-демократом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Эбертом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 descr="C:\Users\Вилена\Desktop\germ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7" y="619912"/>
            <a:ext cx="2228820" cy="219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Капитуляция Германии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55575" y="2405862"/>
            <a:ext cx="1652580" cy="7143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Представители союзников возле вагона в </a:t>
            </a:r>
            <a:r>
              <a:rPr lang="ru-RU" sz="11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Компьенском</a:t>
            </a:r>
            <a:r>
              <a:rPr lang="ru-RU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лесу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AutoShape 4" descr="1912 год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1951032" y="576016"/>
            <a:ext cx="3643338" cy="2472788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 ноября 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Компьенском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лесу     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штаб-вагоне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генерала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Фоша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было подписано соглашение      с Антантой о капитуляции Германии.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Таким образом, Первая мировая война закончилась полной победой Антанты.</a:t>
            </a:r>
          </a:p>
        </p:txBody>
      </p:sp>
      <p:sp>
        <p:nvSpPr>
          <p:cNvPr id="585730" name="AutoShape 2" descr="Компьенское перемирие (1918)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5731" name="Picture 3" descr="C:\Users\Вилена\Desktop\500px-Armisticetrain_(slight_crop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165258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Договор в Версале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179" y="2677503"/>
            <a:ext cx="2071702" cy="54847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1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одписание Версальского договора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Юань Шикай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12 декабря 1915 г. - Китайский президент Юань Шикай объявил себя императо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522535" y="405598"/>
            <a:ext cx="3071834" cy="271464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28 июня 1919 года в Версале был подписан Договор                              о примирении.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Государства германского блока были разграблены, лишились ряда территорий, обязались выплачивать                      132 млрд. марок репараций.</a:t>
            </a:r>
          </a:p>
        </p:txBody>
      </p:sp>
      <p:sp>
        <p:nvSpPr>
          <p:cNvPr id="586754" name="AutoShape 2" descr="C:\Users\%D0%92%D0%B8%D0%BB%D0%B5%D0%BD%D0%B0\Desktop\%D0%BF%D0%BE%D0%B4%D0%BF%D0%B8%D1%81%D0%B0%D0%BD%D0%B8%D0%B5 %D0%B2%D0%B5%D1%80%D1%81%D0%B0%D0%BB%D1%8C%D1%81%D0%BA%D0%BE%D0%B3%D0%BE %D0%B4%D0%BE%D0%B3%D0%BE%D0%B2%D0%BE%D1%80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6756" name="Picture 4" descr="Версальский договор: был ли он унизительным и кабальным для Германии? |  Культура и стиль жизни в Германии и Европе | DW | 28.06.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905664"/>
            <a:ext cx="222408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Последствия войны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19436" y="2140081"/>
            <a:ext cx="1674934" cy="100152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Всего было убито    10 млн.человек,              20 млн. было ранено, многие умерли от болезней и голода</a:t>
            </a:r>
          </a:p>
        </p:txBody>
      </p:sp>
      <p:sp>
        <p:nvSpPr>
          <p:cNvPr id="14340" name="AutoShape 4" descr="1912 год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Молния 10"/>
          <p:cNvSpPr/>
          <p:nvPr/>
        </p:nvSpPr>
        <p:spPr>
          <a:xfrm rot="3615751">
            <a:off x="1453174" y="1059110"/>
            <a:ext cx="914400" cy="914400"/>
          </a:xfrm>
          <a:prstGeom prst="lightningBol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2" name="Молния 11"/>
          <p:cNvSpPr/>
          <p:nvPr/>
        </p:nvSpPr>
        <p:spPr>
          <a:xfrm rot="3876045">
            <a:off x="1733053" y="843263"/>
            <a:ext cx="914400" cy="91440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3" name="Молния 12"/>
          <p:cNvSpPr/>
          <p:nvPr/>
        </p:nvSpPr>
        <p:spPr>
          <a:xfrm rot="3779114">
            <a:off x="751495" y="664146"/>
            <a:ext cx="914400" cy="91440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3737462">
            <a:off x="468114" y="736174"/>
            <a:ext cx="914400" cy="914400"/>
          </a:xfrm>
          <a:prstGeom prst="lightningBol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5575" y="1724584"/>
            <a:ext cx="1425567" cy="830997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Первой мировой войне участвовало    38 стран мира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2673" y="2140081"/>
            <a:ext cx="1428761" cy="830997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них проживало более 1,5 млрд.населения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3710" y="1724584"/>
            <a:ext cx="1319715" cy="830997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 74 млн. людей было призвано на войну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Молния 17"/>
          <p:cNvSpPr/>
          <p:nvPr/>
        </p:nvSpPr>
        <p:spPr>
          <a:xfrm rot="3876045">
            <a:off x="4528061" y="843263"/>
            <a:ext cx="914400" cy="91440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19" name="Молния 18"/>
          <p:cNvSpPr/>
          <p:nvPr/>
        </p:nvSpPr>
        <p:spPr>
          <a:xfrm rot="3876045">
            <a:off x="4195337" y="1044445"/>
            <a:ext cx="914400" cy="914400"/>
          </a:xfrm>
          <a:prstGeom prst="lightningBol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20" name="Молния 19"/>
          <p:cNvSpPr/>
          <p:nvPr/>
        </p:nvSpPr>
        <p:spPr>
          <a:xfrm rot="3615751">
            <a:off x="2838461" y="742590"/>
            <a:ext cx="914400" cy="914400"/>
          </a:xfrm>
          <a:prstGeom prst="lightningBol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  <p:sp>
        <p:nvSpPr>
          <p:cNvPr id="21" name="Молния 20"/>
          <p:cNvSpPr/>
          <p:nvPr/>
        </p:nvSpPr>
        <p:spPr>
          <a:xfrm rot="3876045">
            <a:off x="3123344" y="658274"/>
            <a:ext cx="914400" cy="91440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Выводы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55576" y="576264"/>
          <a:ext cx="5438793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07957" y="477035"/>
            <a:ext cx="5143536" cy="2763053"/>
          </a:xfrm>
          <a:prstGeom prst="horizontalScroll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Когда был открыт Кавказский фронт в ходе Первой мировой войны?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В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в 1915 году                             </a:t>
            </a:r>
          </a:p>
          <a:p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С) в 1916 году          Д) в 1917 году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1493" y="1750055"/>
            <a:ext cx="1475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в 1914 году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07957" y="477035"/>
            <a:ext cx="5143536" cy="2763053"/>
          </a:xfrm>
          <a:prstGeom prst="horizontalScroll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Войска каких стран принимали участие в сражении у реки Марна?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Австро-Венгрия   2) Англия   3) Россия                                  4) Франция   5) Германия   6) Италия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1, 3, 5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2, 4, 6       Д) 1, 3, 6</a:t>
            </a:r>
          </a:p>
          <a:p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7597" y="2052092"/>
            <a:ext cx="970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В) 2, 4, 5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14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271" y="691350"/>
            <a:ext cx="928694" cy="714381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271" y="1405731"/>
            <a:ext cx="928694" cy="1000131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2271" y="2405862"/>
            <a:ext cx="928694" cy="7263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9500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«Алфавит»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069" y="576016"/>
            <a:ext cx="3838228" cy="258628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23938" indent="-323938">
              <a:buNone/>
            </a:pP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 –</a:t>
            </a:r>
            <a:r>
              <a:rPr lang="ru-RU" sz="2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Антанта, Англия,…</a:t>
            </a: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23938" indent="-323938">
              <a:buNone/>
            </a:pP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…. 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938" indent="-323938">
              <a:buNone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….</a:t>
            </a:r>
            <a:endParaRPr lang="ru-RU" sz="3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938" indent="-323938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…. 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6981" y="1905796"/>
            <a:ext cx="16430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Каждая буква Алфавита – термин по теме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Положение воюющих стран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576016"/>
            <a:ext cx="2786082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165345" y="576015"/>
            <a:ext cx="3500462" cy="612648"/>
          </a:xfrm>
          <a:prstGeom prst="wedgeRoundRectCallout">
            <a:avLst>
              <a:gd name="adj1" fmla="val -20833"/>
              <a:gd name="adj2" fmla="val 78266"/>
              <a:gd name="adj3" fmla="val 16667"/>
            </a:avLst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Война оказала крайне негативное влияние на внутреннюю жизнь государств, участвовавших в ней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165345" y="1405731"/>
            <a:ext cx="3500462" cy="642942"/>
          </a:xfrm>
          <a:prstGeom prst="wedgeRoundRectCallout">
            <a:avLst>
              <a:gd name="adj1" fmla="val -20833"/>
              <a:gd name="adj2" fmla="val 78266"/>
              <a:gd name="adj3" fmla="val 16667"/>
            </a:avLst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Экономика была подчинена исключительно военным целям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165345" y="2262986"/>
            <a:ext cx="3500462" cy="612648"/>
          </a:xfrm>
          <a:prstGeom prst="wedgeRoundRectCallout">
            <a:avLst>
              <a:gd name="adj1" fmla="val -20833"/>
              <a:gd name="adj2" fmla="val 78266"/>
              <a:gd name="adj3" fmla="val 16667"/>
            </a:avLst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 примеру, основная часть тяжёлой             и лёгкой промышленности работала        для военных нужд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Экономика России в Первую Мировую войну | Евгений Трифонов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5"/>
            <a:ext cx="1866894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140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Положение в сельском хозяйстве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379660" y="477036"/>
            <a:ext cx="3214710" cy="2643206"/>
          </a:xfrm>
          <a:solidFill>
            <a:schemeClr val="bg1"/>
          </a:solidFill>
        </p:spPr>
        <p:txBody>
          <a:bodyPr anchor="ctr">
            <a:normAutofit fontScale="85000" lnSpcReduction="20000"/>
          </a:bodyPr>
          <a:lstStyle/>
          <a:p>
            <a:pPr marL="107950" indent="-10795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 же время война ввергла     в тяжёлое положение                     и сельское хозяйство.</a:t>
            </a:r>
          </a:p>
          <a:p>
            <a:pPr marL="107950" indent="-10795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Производство сельскохозяйственной продукции резко сократилось.</a:t>
            </a:r>
          </a:p>
          <a:p>
            <a:pPr marL="107950" indent="-10795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Почти во всех государствах возникла нехватка продовольствия.</a:t>
            </a:r>
          </a:p>
          <a:p>
            <a:pPr marL="107950" indent="-10795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 результате государства ввели карточный режим, т.е. строго ограниченную норму                   на продовольствие. </a:t>
            </a: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 descr="Гифка завод фабрика гиф картинка, скачать анимированный gif на GIF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Гифка завод фабрика гиф картинка, скачать анимированный gif на GIF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8" name="AutoShape 2" descr="https://upload.wikimedia.org/wikipedia/commons/thumb/e/e5/Molla2.jpg/220px-Moll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Женщины во время Первой Мировой войны (история +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477035"/>
            <a:ext cx="2152645" cy="257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Государства и парламент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0" y="477036"/>
            <a:ext cx="5759450" cy="2763052"/>
          </a:xfrm>
          <a:prstGeom prst="ellipseRibbon2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Среди населения пропагандировался шовинизм.   Война нанесла мощный удар по парламентской демократии.                  В течение всей войны ни один парламент не выступил против кровопролитной войны.              Теперь государства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налаживать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производство. Усилился государственный контроль над банками, распределением сырья        и военными заказами.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Выступление населения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022470" y="548474"/>
            <a:ext cx="3571899" cy="257176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Население устало и начало выступать против правительства с требованием скорейшего прекращения войны. 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Таким образом, нарушилось гражданское единство, установившееся в обществе в первые годы войны.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некоторых фронтах происходили братание солдат, отказ вражеских сторон стрелять друг в друга, потому что солдаты тоже устали от войны.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 descr="http://cn15.nevsedoma.com.ua/photo/15/1536/105_files/ibtjj1x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48475"/>
            <a:ext cx="1866894" cy="252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1"/>
            <a:ext cx="5759449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Положение в России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2522535" y="519957"/>
            <a:ext cx="2950682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Война обострила экономическое и политическое положение России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522535" y="1162898"/>
            <a:ext cx="3000396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результате в феврале 1917 года произошла революция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Сунь Ятсе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2522535" y="1805840"/>
            <a:ext cx="3000396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Император России отрёкся                              от престола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576" y="2834491"/>
            <a:ext cx="2366959" cy="246205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2" rIns="91422" bIns="45712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Император России Николай </a:t>
            </a:r>
            <a:r>
              <a:rPr lang="en-US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522535" y="2448783"/>
            <a:ext cx="3000396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Власть перешла в руки буржуазии, которая создала временное правительство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1634" name="Picture 2" descr="Русская революция | Месяц | Истор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57" y="519957"/>
            <a:ext cx="1857388" cy="2314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Причины переворота в России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55575" y="548474"/>
            <a:ext cx="5429288" cy="1000132"/>
          </a:xfrm>
          <a:prstGeom prst="downArrowCallou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Временное правительство решило продолжить войну и в том же году даже организовало наступление русской армии, закончившееся неудачей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65082" y="1548606"/>
            <a:ext cx="5429287" cy="785818"/>
          </a:xfrm>
          <a:prstGeom prst="downArrowCallou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 неудача ещё больше усложнила и без того сложную политическую обстановку в России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55574" y="2334425"/>
            <a:ext cx="5438794" cy="785817"/>
          </a:xfrm>
          <a:prstGeom prst="downArrowCallou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результате 7 ноября 1917 года произошёл государственный переворот. Временное правительство было свергнуто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Декрет о мире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576015"/>
            <a:ext cx="2786082" cy="2544228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Власть захватила партия большевиков под руководством В.И.Ленина, которая создала Советское правительство.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ноября 1917 года Советское правительство приняло Декрет о мире.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Декрет о мире резко осудил захватническую войну и объявил её величайшим преступлением против человечества.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Журнал Международная жизнь - Русская революция: ошибка или закономерность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5"/>
            <a:ext cx="2581274" cy="254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d41ce618bd4103fb9fe4f1b2ea333ed49dd9911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158145</TotalTime>
  <Words>1220</Words>
  <Application>Microsoft Office PowerPoint</Application>
  <PresentationFormat>Произвольный</PresentationFormat>
  <Paragraphs>143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Arial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Положение воюющих стран</vt:lpstr>
      <vt:lpstr> Положение в сельском хозяйстве</vt:lpstr>
      <vt:lpstr>Государства и парламент </vt:lpstr>
      <vt:lpstr>Выступление населения </vt:lpstr>
      <vt:lpstr>Положение в России</vt:lpstr>
      <vt:lpstr>Причины переворота в России</vt:lpstr>
      <vt:lpstr>Декрет о мире</vt:lpstr>
      <vt:lpstr> Причины сепаратного мира</vt:lpstr>
      <vt:lpstr>Договор о мире</vt:lpstr>
      <vt:lpstr>«Нивельская бойня»</vt:lpstr>
      <vt:lpstr>Итальянский фронт</vt:lpstr>
      <vt:lpstr>Действия англичан</vt:lpstr>
      <vt:lpstr>Брестский договор </vt:lpstr>
      <vt:lpstr>Программа о мире Вудро Вильсона</vt:lpstr>
      <vt:lpstr>Наступление Германии</vt:lpstr>
      <vt:lpstr>Единое командование </vt:lpstr>
      <vt:lpstr>Соглашение о мире</vt:lpstr>
      <vt:lpstr>Революция в Германии</vt:lpstr>
      <vt:lpstr>Капитуляция Германии</vt:lpstr>
      <vt:lpstr>Договор в Версале</vt:lpstr>
      <vt:lpstr>Последствия войны</vt:lpstr>
      <vt:lpstr>Выводы </vt:lpstr>
      <vt:lpstr> Решите тест!</vt:lpstr>
      <vt:lpstr> Решите тест!</vt:lpstr>
      <vt:lpstr> ЗАДАНИЯ ДЛЯ САМОСТОЯТЕЛЬНОЙ РАБОТЫ</vt:lpstr>
      <vt:lpstr>МЕТОД «Алфавит»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2141</cp:revision>
  <dcterms:created xsi:type="dcterms:W3CDTF">2014-10-08T23:03:32Z</dcterms:created>
  <dcterms:modified xsi:type="dcterms:W3CDTF">2021-03-04T08:35:18Z</dcterms:modified>
</cp:coreProperties>
</file>