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41"/>
  </p:notesMasterIdLst>
  <p:sldIdLst>
    <p:sldId id="1356" r:id="rId10"/>
    <p:sldId id="1414" r:id="rId11"/>
    <p:sldId id="1486" r:id="rId12"/>
    <p:sldId id="1532" r:id="rId13"/>
    <p:sldId id="1415" r:id="rId14"/>
    <p:sldId id="1492" r:id="rId15"/>
    <p:sldId id="1510" r:id="rId16"/>
    <p:sldId id="1533" r:id="rId17"/>
    <p:sldId id="1523" r:id="rId18"/>
    <p:sldId id="1448" r:id="rId19"/>
    <p:sldId id="1534" r:id="rId20"/>
    <p:sldId id="1524" r:id="rId21"/>
    <p:sldId id="1511" r:id="rId22"/>
    <p:sldId id="1517" r:id="rId23"/>
    <p:sldId id="1475" r:id="rId24"/>
    <p:sldId id="1535" r:id="rId25"/>
    <p:sldId id="1536" r:id="rId26"/>
    <p:sldId id="1493" r:id="rId27"/>
    <p:sldId id="1449" r:id="rId28"/>
    <p:sldId id="1518" r:id="rId29"/>
    <p:sldId id="1537" r:id="rId30"/>
    <p:sldId id="1519" r:id="rId31"/>
    <p:sldId id="1538" r:id="rId32"/>
    <p:sldId id="1539" r:id="rId33"/>
    <p:sldId id="1540" r:id="rId34"/>
    <p:sldId id="1541" r:id="rId35"/>
    <p:sldId id="1542" r:id="rId36"/>
    <p:sldId id="1543" r:id="rId37"/>
    <p:sldId id="1417" r:id="rId38"/>
    <p:sldId id="1499" r:id="rId39"/>
    <p:sldId id="1544" r:id="rId40"/>
  </p:sldIdLst>
  <p:sldSz cx="5759450" cy="3240088"/>
  <p:notesSz cx="6858000" cy="9144000"/>
  <p:custDataLst>
    <p:tags r:id="rId42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86"/>
            <p14:sldId id="1532"/>
            <p14:sldId id="1415"/>
            <p14:sldId id="1492"/>
            <p14:sldId id="1510"/>
            <p14:sldId id="1533"/>
            <p14:sldId id="1523"/>
            <p14:sldId id="1448"/>
            <p14:sldId id="1534"/>
            <p14:sldId id="1524"/>
            <p14:sldId id="1511"/>
            <p14:sldId id="1517"/>
            <p14:sldId id="1475"/>
            <p14:sldId id="1535"/>
            <p14:sldId id="1536"/>
            <p14:sldId id="1493"/>
            <p14:sldId id="1449"/>
            <p14:sldId id="1518"/>
            <p14:sldId id="1537"/>
            <p14:sldId id="1519"/>
            <p14:sldId id="1538"/>
            <p14:sldId id="1539"/>
            <p14:sldId id="1540"/>
            <p14:sldId id="1541"/>
            <p14:sldId id="1542"/>
            <p14:sldId id="1543"/>
            <p14:sldId id="1417"/>
            <p14:sldId id="1499"/>
            <p14:sldId id="154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89670"/>
    <a:srgbClr val="328682"/>
    <a:srgbClr val="5F5F5F"/>
    <a:srgbClr val="8A104D"/>
    <a:srgbClr val="969086"/>
    <a:srgbClr val="7F7F7F"/>
    <a:srgbClr val="327880"/>
    <a:srgbClr val="DDDDDD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792" y="8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ADEDAD-8E0F-472E-A2AC-9F6D3B4B267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B06571-D8C4-48FB-887B-75B14D869196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Генерал немецкой армии фон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Шлиффен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разработал план молниеносной победы,     по которому армия Германии должна была   с территории нейтральной Бельгии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76A6460-53EB-478A-9560-60DC776AB0FF}" type="parTrans" cxnId="{1E64E587-FDE5-4C25-92C0-085BC4D47C7D}">
      <dgm:prSet/>
      <dgm:spPr/>
      <dgm:t>
        <a:bodyPr/>
        <a:lstStyle/>
        <a:p>
          <a:endParaRPr lang="ru-RU"/>
        </a:p>
      </dgm:t>
    </dgm:pt>
    <dgm:pt modelId="{725E43C7-2270-4E86-B8FF-CB942C64D557}" type="sibTrans" cxnId="{1E64E587-FDE5-4C25-92C0-085BC4D47C7D}">
      <dgm:prSet/>
      <dgm:spPr/>
      <dgm:t>
        <a:bodyPr/>
        <a:lstStyle/>
        <a:p>
          <a:endParaRPr lang="ru-RU"/>
        </a:p>
      </dgm:t>
    </dgm:pt>
    <dgm:pt modelId="{1D8D94E1-095A-43FE-BB7B-151980D50593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</a:rPr>
            <a:t>Напасть на Францию, окружить французскую армию, сконцентрировавшуюся у немецко-французской границы</a:t>
          </a:r>
          <a:endParaRPr lang="ru-RU" sz="1200" b="1" dirty="0">
            <a:solidFill>
              <a:srgbClr val="000000"/>
            </a:solidFill>
          </a:endParaRPr>
        </a:p>
      </dgm:t>
    </dgm:pt>
    <dgm:pt modelId="{3BE8EAF1-7228-4EF6-8BE6-6503D99046C1}" type="parTrans" cxnId="{E9216DA5-E441-46E5-A67D-1FE581C18A02}">
      <dgm:prSet/>
      <dgm:spPr/>
      <dgm:t>
        <a:bodyPr/>
        <a:lstStyle/>
        <a:p>
          <a:endParaRPr lang="ru-RU"/>
        </a:p>
      </dgm:t>
    </dgm:pt>
    <dgm:pt modelId="{1CE25AB2-1333-465E-9554-AD4DCFE91437}" type="sibTrans" cxnId="{E9216DA5-E441-46E5-A67D-1FE581C18A02}">
      <dgm:prSet/>
      <dgm:spPr/>
      <dgm:t>
        <a:bodyPr/>
        <a:lstStyle/>
        <a:p>
          <a:endParaRPr lang="ru-RU"/>
        </a:p>
      </dgm:t>
    </dgm:pt>
    <dgm:pt modelId="{660610B4-06DD-4581-B1D4-0A85DDB0D8F8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Разбить её до осени и таким образом заставить Францию капитулировать. Затем через короткое время планировалось разбить Россию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87BF34-B370-4981-AFF0-B2EA1597456A}" type="parTrans" cxnId="{62382753-5159-4EBC-83D2-B09FE479C7E5}">
      <dgm:prSet/>
      <dgm:spPr/>
      <dgm:t>
        <a:bodyPr/>
        <a:lstStyle/>
        <a:p>
          <a:endParaRPr lang="ru-RU"/>
        </a:p>
      </dgm:t>
    </dgm:pt>
    <dgm:pt modelId="{8300A31D-FEA9-469B-A97D-C52A8FCFF3F0}" type="sibTrans" cxnId="{62382753-5159-4EBC-83D2-B09FE479C7E5}">
      <dgm:prSet/>
      <dgm:spPr/>
      <dgm:t>
        <a:bodyPr/>
        <a:lstStyle/>
        <a:p>
          <a:endParaRPr lang="ru-RU"/>
        </a:p>
      </dgm:t>
    </dgm:pt>
    <dgm:pt modelId="{D4D75941-7828-4AB4-BD0D-7312E0475DC6}" type="pres">
      <dgm:prSet presAssocID="{D9ADEDAD-8E0F-472E-A2AC-9F6D3B4B267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5D3CC3-D585-440B-8509-82D690152CC5}" type="pres">
      <dgm:prSet presAssocID="{7EB06571-D8C4-48FB-887B-75B14D869196}" presName="parentText" presStyleLbl="node1" presStyleIdx="0" presStyleCnt="3" custLinFactY="-725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119D91-DDBD-4B04-9040-F5BEB117076B}" type="pres">
      <dgm:prSet presAssocID="{725E43C7-2270-4E86-B8FF-CB942C64D557}" presName="spacer" presStyleCnt="0"/>
      <dgm:spPr/>
    </dgm:pt>
    <dgm:pt modelId="{C3C0924E-F287-4876-8416-71EEC6808DB4}" type="pres">
      <dgm:prSet presAssocID="{1D8D94E1-095A-43FE-BB7B-151980D50593}" presName="parentText" presStyleLbl="node1" presStyleIdx="1" presStyleCnt="3" custLinFactNeighborY="-160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9FEEA5-19F5-49B6-8BC1-D46507CBE270}" type="pres">
      <dgm:prSet presAssocID="{1CE25AB2-1333-465E-9554-AD4DCFE91437}" presName="spacer" presStyleCnt="0"/>
      <dgm:spPr/>
    </dgm:pt>
    <dgm:pt modelId="{ABE5AA13-53AA-4662-9E11-41C7D9724266}" type="pres">
      <dgm:prSet presAssocID="{660610B4-06DD-4581-B1D4-0A85DDB0D8F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382753-5159-4EBC-83D2-B09FE479C7E5}" srcId="{D9ADEDAD-8E0F-472E-A2AC-9F6D3B4B267B}" destId="{660610B4-06DD-4581-B1D4-0A85DDB0D8F8}" srcOrd="2" destOrd="0" parTransId="{5287BF34-B370-4981-AFF0-B2EA1597456A}" sibTransId="{8300A31D-FEA9-469B-A97D-C52A8FCFF3F0}"/>
    <dgm:cxn modelId="{9854995C-1E57-4FE2-B4D0-96E9CD13D048}" type="presOf" srcId="{D9ADEDAD-8E0F-472E-A2AC-9F6D3B4B267B}" destId="{D4D75941-7828-4AB4-BD0D-7312E0475DC6}" srcOrd="0" destOrd="0" presId="urn:microsoft.com/office/officeart/2005/8/layout/vList2"/>
    <dgm:cxn modelId="{E9216DA5-E441-46E5-A67D-1FE581C18A02}" srcId="{D9ADEDAD-8E0F-472E-A2AC-9F6D3B4B267B}" destId="{1D8D94E1-095A-43FE-BB7B-151980D50593}" srcOrd="1" destOrd="0" parTransId="{3BE8EAF1-7228-4EF6-8BE6-6503D99046C1}" sibTransId="{1CE25AB2-1333-465E-9554-AD4DCFE91437}"/>
    <dgm:cxn modelId="{1E64E587-FDE5-4C25-92C0-085BC4D47C7D}" srcId="{D9ADEDAD-8E0F-472E-A2AC-9F6D3B4B267B}" destId="{7EB06571-D8C4-48FB-887B-75B14D869196}" srcOrd="0" destOrd="0" parTransId="{176A6460-53EB-478A-9560-60DC776AB0FF}" sibTransId="{725E43C7-2270-4E86-B8FF-CB942C64D557}"/>
    <dgm:cxn modelId="{5D297982-FE71-487C-A715-2A82F8AB5927}" type="presOf" srcId="{7EB06571-D8C4-48FB-887B-75B14D869196}" destId="{EF5D3CC3-D585-440B-8509-82D690152CC5}" srcOrd="0" destOrd="0" presId="urn:microsoft.com/office/officeart/2005/8/layout/vList2"/>
    <dgm:cxn modelId="{91F96E70-4B87-4356-861D-EBA9311BDC65}" type="presOf" srcId="{660610B4-06DD-4581-B1D4-0A85DDB0D8F8}" destId="{ABE5AA13-53AA-4662-9E11-41C7D9724266}" srcOrd="0" destOrd="0" presId="urn:microsoft.com/office/officeart/2005/8/layout/vList2"/>
    <dgm:cxn modelId="{E730B457-F58A-4AD0-9D48-9D204C2BA9DE}" type="presOf" srcId="{1D8D94E1-095A-43FE-BB7B-151980D50593}" destId="{C3C0924E-F287-4876-8416-71EEC6808DB4}" srcOrd="0" destOrd="0" presId="urn:microsoft.com/office/officeart/2005/8/layout/vList2"/>
    <dgm:cxn modelId="{34D7FF9A-B5AB-4AE7-BB73-7655669B6113}" type="presParOf" srcId="{D4D75941-7828-4AB4-BD0D-7312E0475DC6}" destId="{EF5D3CC3-D585-440B-8509-82D690152CC5}" srcOrd="0" destOrd="0" presId="urn:microsoft.com/office/officeart/2005/8/layout/vList2"/>
    <dgm:cxn modelId="{C7A40894-FDFF-4D48-9BDA-AFDD9DB23B06}" type="presParOf" srcId="{D4D75941-7828-4AB4-BD0D-7312E0475DC6}" destId="{42119D91-DDBD-4B04-9040-F5BEB117076B}" srcOrd="1" destOrd="0" presId="urn:microsoft.com/office/officeart/2005/8/layout/vList2"/>
    <dgm:cxn modelId="{6AA5ABBF-59F1-4C03-AEED-3F4F2D992BF8}" type="presParOf" srcId="{D4D75941-7828-4AB4-BD0D-7312E0475DC6}" destId="{C3C0924E-F287-4876-8416-71EEC6808DB4}" srcOrd="2" destOrd="0" presId="urn:microsoft.com/office/officeart/2005/8/layout/vList2"/>
    <dgm:cxn modelId="{069C310A-10DC-4E46-B9E4-93D27B0310C7}" type="presParOf" srcId="{D4D75941-7828-4AB4-BD0D-7312E0475DC6}" destId="{349FEEA5-19F5-49B6-8BC1-D46507CBE270}" srcOrd="3" destOrd="0" presId="urn:microsoft.com/office/officeart/2005/8/layout/vList2"/>
    <dgm:cxn modelId="{7BFEDEC2-719D-4C56-916D-B88267D0F83F}" type="presParOf" srcId="{D4D75941-7828-4AB4-BD0D-7312E0475DC6}" destId="{ABE5AA13-53AA-4662-9E11-41C7D972426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95FFDA-7526-41ED-A229-953DE6B8F4B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FE8D87-39CE-41F1-87D9-392A1C255D46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сентябре 1914 года возле реки Марна англо-французская армия перешла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наступление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против войск Германии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93948C-8E2F-439F-9B55-8E1690E3C0F3}" type="parTrans" cxnId="{C0306275-CCE6-497F-9D7D-32A9D6607DA4}">
      <dgm:prSet/>
      <dgm:spPr/>
      <dgm:t>
        <a:bodyPr/>
        <a:lstStyle/>
        <a:p>
          <a:endParaRPr lang="ru-RU"/>
        </a:p>
      </dgm:t>
    </dgm:pt>
    <dgm:pt modelId="{A6EC1901-BC33-4332-B69B-83F8E964FBAF}" type="sibTrans" cxnId="{C0306275-CCE6-497F-9D7D-32A9D6607DA4}">
      <dgm:prSet/>
      <dgm:spPr>
        <a:solidFill>
          <a:schemeClr val="bg1"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A331B21F-936C-4B3B-9515-78C68104356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бою у Марны участвовало            с обеих сторон около 2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млн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.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бойцов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F2809F-70F7-4E01-8423-5D1ABF11C25E}" type="parTrans" cxnId="{14A93E46-AD67-4CAC-A6F7-EF4FA9ACDCA5}">
      <dgm:prSet/>
      <dgm:spPr/>
      <dgm:t>
        <a:bodyPr/>
        <a:lstStyle/>
        <a:p>
          <a:endParaRPr lang="ru-RU"/>
        </a:p>
      </dgm:t>
    </dgm:pt>
    <dgm:pt modelId="{443CC7DD-02EC-4C49-9134-623D7D6A6DC1}" type="sibTrans" cxnId="{14A93E46-AD67-4CAC-A6F7-EF4FA9ACDCA5}">
      <dgm:prSet/>
      <dgm:spPr>
        <a:solidFill>
          <a:schemeClr val="bg1"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883DE7BE-3C68-4D55-BEC4-B941D7846B4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этом бою победила объединённая англо-французская армия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D3F82A4-CF3E-4791-8043-A0164BD7C55A}" type="parTrans" cxnId="{C653F580-FFCC-4186-BD70-FD718F20CF6E}">
      <dgm:prSet/>
      <dgm:spPr/>
      <dgm:t>
        <a:bodyPr/>
        <a:lstStyle/>
        <a:p>
          <a:endParaRPr lang="ru-RU"/>
        </a:p>
      </dgm:t>
    </dgm:pt>
    <dgm:pt modelId="{A9BF6F0F-F028-4407-A417-04324910284E}" type="sibTrans" cxnId="{C653F580-FFCC-4186-BD70-FD718F20CF6E}">
      <dgm:prSet/>
      <dgm:spPr/>
      <dgm:t>
        <a:bodyPr/>
        <a:lstStyle/>
        <a:p>
          <a:endParaRPr lang="ru-RU"/>
        </a:p>
      </dgm:t>
    </dgm:pt>
    <dgm:pt modelId="{17CF5FD0-0B3A-460E-93AF-F57C5B28AABD}" type="pres">
      <dgm:prSet presAssocID="{8395FFDA-7526-41ED-A229-953DE6B8F4B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305C64-0B5E-4F05-96C1-80CDB5C85C21}" type="pres">
      <dgm:prSet presAssocID="{8395FFDA-7526-41ED-A229-953DE6B8F4B1}" presName="dummyMaxCanvas" presStyleCnt="0">
        <dgm:presLayoutVars/>
      </dgm:prSet>
      <dgm:spPr/>
    </dgm:pt>
    <dgm:pt modelId="{A67FB371-D90D-4BF3-9A8C-F30C7D0BC8DB}" type="pres">
      <dgm:prSet presAssocID="{8395FFDA-7526-41ED-A229-953DE6B8F4B1}" presName="ThreeNodes_1" presStyleLbl="node1" presStyleIdx="0" presStyleCnt="3" custScaleX="117647" custScaleY="123810" custLinFactNeighborX="8823" custLinFactNeighborY="2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4CC58-8EB2-4CA5-8D9F-CCA16F0276E8}" type="pres">
      <dgm:prSet presAssocID="{8395FFDA-7526-41ED-A229-953DE6B8F4B1}" presName="ThreeNodes_2" presStyleLbl="node1" presStyleIdx="1" presStyleCnt="3" custScaleX="117647" custScaleY="95239" custLinFactNeighborY="8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65B5-07D2-4A2F-B23D-A2A308A7475A}" type="pres">
      <dgm:prSet presAssocID="{8395FFDA-7526-41ED-A229-953DE6B8F4B1}" presName="ThreeNodes_3" presStyleLbl="node1" presStyleIdx="2" presStyleCnt="3" custScaleX="117647" custScaleY="83333" custLinFactNeighborX="-19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E4E9C-EC7E-4058-B53F-BF0DFB37E027}" type="pres">
      <dgm:prSet presAssocID="{8395FFDA-7526-41ED-A229-953DE6B8F4B1}" presName="ThreeConn_1-2" presStyleLbl="fgAccFollowNode1" presStyleIdx="0" presStyleCnt="2" custLinFactNeighborX="60932" custLinFactNeighborY="5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148DB-CF44-443A-9593-2AE3731C77B2}" type="pres">
      <dgm:prSet presAssocID="{8395FFDA-7526-41ED-A229-953DE6B8F4B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E5B84-9FF0-41CC-BA67-3EDC4D94B65B}" type="pres">
      <dgm:prSet presAssocID="{8395FFDA-7526-41ED-A229-953DE6B8F4B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5114F-1CB0-49C7-90DD-8B1B55403AB0}" type="pres">
      <dgm:prSet presAssocID="{8395FFDA-7526-41ED-A229-953DE6B8F4B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3BA5E-8475-4697-811E-3F644C2E0E6C}" type="pres">
      <dgm:prSet presAssocID="{8395FFDA-7526-41ED-A229-953DE6B8F4B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4F5819-C4B8-493B-A460-5C2DD4C45CF0}" type="presOf" srcId="{883DE7BE-3C68-4D55-BEC4-B941D7846B48}" destId="{C1DB65B5-07D2-4A2F-B23D-A2A308A7475A}" srcOrd="0" destOrd="0" presId="urn:microsoft.com/office/officeart/2005/8/layout/vProcess5"/>
    <dgm:cxn modelId="{0A7F7091-77B3-4027-BBEB-CBD7A55797BA}" type="presOf" srcId="{A331B21F-936C-4B3B-9515-78C681043560}" destId="{E214CC58-8EB2-4CA5-8D9F-CCA16F0276E8}" srcOrd="0" destOrd="0" presId="urn:microsoft.com/office/officeart/2005/8/layout/vProcess5"/>
    <dgm:cxn modelId="{7438DF51-473E-42C2-AB53-82821095626E}" type="presOf" srcId="{56FE8D87-39CE-41F1-87D9-392A1C255D46}" destId="{8EAE5B84-9FF0-41CC-BA67-3EDC4D94B65B}" srcOrd="1" destOrd="0" presId="urn:microsoft.com/office/officeart/2005/8/layout/vProcess5"/>
    <dgm:cxn modelId="{9019BF6F-088D-4AB8-9741-5DCE9AF4D291}" type="presOf" srcId="{883DE7BE-3C68-4D55-BEC4-B941D7846B48}" destId="{CCE3BA5E-8475-4697-811E-3F644C2E0E6C}" srcOrd="1" destOrd="0" presId="urn:microsoft.com/office/officeart/2005/8/layout/vProcess5"/>
    <dgm:cxn modelId="{C653F580-FFCC-4186-BD70-FD718F20CF6E}" srcId="{8395FFDA-7526-41ED-A229-953DE6B8F4B1}" destId="{883DE7BE-3C68-4D55-BEC4-B941D7846B48}" srcOrd="2" destOrd="0" parTransId="{9D3F82A4-CF3E-4791-8043-A0164BD7C55A}" sibTransId="{A9BF6F0F-F028-4407-A417-04324910284E}"/>
    <dgm:cxn modelId="{9FB0A338-CA57-4F56-83D1-9EC70818422B}" type="presOf" srcId="{A331B21F-936C-4B3B-9515-78C681043560}" destId="{7A15114F-1CB0-49C7-90DD-8B1B55403AB0}" srcOrd="1" destOrd="0" presId="urn:microsoft.com/office/officeart/2005/8/layout/vProcess5"/>
    <dgm:cxn modelId="{175C3C5E-B53D-4A62-8F2F-78AF326B4426}" type="presOf" srcId="{56FE8D87-39CE-41F1-87D9-392A1C255D46}" destId="{A67FB371-D90D-4BF3-9A8C-F30C7D0BC8DB}" srcOrd="0" destOrd="0" presId="urn:microsoft.com/office/officeart/2005/8/layout/vProcess5"/>
    <dgm:cxn modelId="{14A93E46-AD67-4CAC-A6F7-EF4FA9ACDCA5}" srcId="{8395FFDA-7526-41ED-A229-953DE6B8F4B1}" destId="{A331B21F-936C-4B3B-9515-78C681043560}" srcOrd="1" destOrd="0" parTransId="{FAF2809F-70F7-4E01-8423-5D1ABF11C25E}" sibTransId="{443CC7DD-02EC-4C49-9134-623D7D6A6DC1}"/>
    <dgm:cxn modelId="{6496DBF5-A6A8-4DCB-AC54-662D7D77366C}" type="presOf" srcId="{8395FFDA-7526-41ED-A229-953DE6B8F4B1}" destId="{17CF5FD0-0B3A-460E-93AF-F57C5B28AABD}" srcOrd="0" destOrd="0" presId="urn:microsoft.com/office/officeart/2005/8/layout/vProcess5"/>
    <dgm:cxn modelId="{5DAA950D-ED32-4300-8D29-22F419DD191C}" type="presOf" srcId="{443CC7DD-02EC-4C49-9134-623D7D6A6DC1}" destId="{937148DB-CF44-443A-9593-2AE3731C77B2}" srcOrd="0" destOrd="0" presId="urn:microsoft.com/office/officeart/2005/8/layout/vProcess5"/>
    <dgm:cxn modelId="{C0306275-CCE6-497F-9D7D-32A9D6607DA4}" srcId="{8395FFDA-7526-41ED-A229-953DE6B8F4B1}" destId="{56FE8D87-39CE-41F1-87D9-392A1C255D46}" srcOrd="0" destOrd="0" parTransId="{2A93948C-8E2F-439F-9B55-8E1690E3C0F3}" sibTransId="{A6EC1901-BC33-4332-B69B-83F8E964FBAF}"/>
    <dgm:cxn modelId="{1D83E3F5-91E5-4852-9834-7BD20EF2C51D}" type="presOf" srcId="{A6EC1901-BC33-4332-B69B-83F8E964FBAF}" destId="{7F9E4E9C-EC7E-4058-B53F-BF0DFB37E027}" srcOrd="0" destOrd="0" presId="urn:microsoft.com/office/officeart/2005/8/layout/vProcess5"/>
    <dgm:cxn modelId="{D9AB0F79-C750-43BF-8A92-043CF07CA5E3}" type="presParOf" srcId="{17CF5FD0-0B3A-460E-93AF-F57C5B28AABD}" destId="{03305C64-0B5E-4F05-96C1-80CDB5C85C21}" srcOrd="0" destOrd="0" presId="urn:microsoft.com/office/officeart/2005/8/layout/vProcess5"/>
    <dgm:cxn modelId="{6AD89C27-108D-4599-ACB9-B06C669B1BB0}" type="presParOf" srcId="{17CF5FD0-0B3A-460E-93AF-F57C5B28AABD}" destId="{A67FB371-D90D-4BF3-9A8C-F30C7D0BC8DB}" srcOrd="1" destOrd="0" presId="urn:microsoft.com/office/officeart/2005/8/layout/vProcess5"/>
    <dgm:cxn modelId="{5695F2AA-11D3-4F20-BEA5-15E76A5F6B67}" type="presParOf" srcId="{17CF5FD0-0B3A-460E-93AF-F57C5B28AABD}" destId="{E214CC58-8EB2-4CA5-8D9F-CCA16F0276E8}" srcOrd="2" destOrd="0" presId="urn:microsoft.com/office/officeart/2005/8/layout/vProcess5"/>
    <dgm:cxn modelId="{1F252DE3-580E-49F2-BAE6-2FBE9E217ABE}" type="presParOf" srcId="{17CF5FD0-0B3A-460E-93AF-F57C5B28AABD}" destId="{C1DB65B5-07D2-4A2F-B23D-A2A308A7475A}" srcOrd="3" destOrd="0" presId="urn:microsoft.com/office/officeart/2005/8/layout/vProcess5"/>
    <dgm:cxn modelId="{7EEE8A6D-504B-4EC5-AB34-7A3F5259D53B}" type="presParOf" srcId="{17CF5FD0-0B3A-460E-93AF-F57C5B28AABD}" destId="{7F9E4E9C-EC7E-4058-B53F-BF0DFB37E027}" srcOrd="4" destOrd="0" presId="urn:microsoft.com/office/officeart/2005/8/layout/vProcess5"/>
    <dgm:cxn modelId="{115ED2E8-5A1D-4771-AEF5-A63A8E32FD60}" type="presParOf" srcId="{17CF5FD0-0B3A-460E-93AF-F57C5B28AABD}" destId="{937148DB-CF44-443A-9593-2AE3731C77B2}" srcOrd="5" destOrd="0" presId="urn:microsoft.com/office/officeart/2005/8/layout/vProcess5"/>
    <dgm:cxn modelId="{F4BB52D5-DA8D-42E8-956E-61488F560DD9}" type="presParOf" srcId="{17CF5FD0-0B3A-460E-93AF-F57C5B28AABD}" destId="{8EAE5B84-9FF0-41CC-BA67-3EDC4D94B65B}" srcOrd="6" destOrd="0" presId="urn:microsoft.com/office/officeart/2005/8/layout/vProcess5"/>
    <dgm:cxn modelId="{4D1A46D0-EEE5-4B94-8A60-76657CBB1A4D}" type="presParOf" srcId="{17CF5FD0-0B3A-460E-93AF-F57C5B28AABD}" destId="{7A15114F-1CB0-49C7-90DD-8B1B55403AB0}" srcOrd="7" destOrd="0" presId="urn:microsoft.com/office/officeart/2005/8/layout/vProcess5"/>
    <dgm:cxn modelId="{AACBED71-F8F4-4432-A5FE-C581435DCC42}" type="presParOf" srcId="{17CF5FD0-0B3A-460E-93AF-F57C5B28AABD}" destId="{CCE3BA5E-8475-4697-811E-3F644C2E0E6C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65E951-C0C1-48C4-BD38-20FCF70BFFE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661951-0DFB-4EF0-A0FC-3CB0B688032A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Большинство правящих кругов Турции считало целесообразным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6B43E03-A06E-40BD-AF78-00B291590F89}" type="parTrans" cxnId="{8C8515F4-9361-40C0-8CC5-DB61D18C3A33}">
      <dgm:prSet/>
      <dgm:spPr/>
      <dgm:t>
        <a:bodyPr/>
        <a:lstStyle/>
        <a:p>
          <a:endParaRPr lang="ru-RU"/>
        </a:p>
      </dgm:t>
    </dgm:pt>
    <dgm:pt modelId="{F6AFD28B-B0E3-4C9D-BEF7-B50F14F1B92F}" type="sibTrans" cxnId="{8C8515F4-9361-40C0-8CC5-DB61D18C3A33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3B6E7A80-EED3-4FA8-8363-A4A32D201324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Участвовать в войне на стороне Германии, так как,   по их мнению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62B4032-748C-48EB-BFFB-48FC44314921}" type="parTrans" cxnId="{C8266EF4-C023-4DE2-92F9-1BA1C0FD8037}">
      <dgm:prSet/>
      <dgm:spPr/>
      <dgm:t>
        <a:bodyPr/>
        <a:lstStyle/>
        <a:p>
          <a:endParaRPr lang="ru-RU"/>
        </a:p>
      </dgm:t>
    </dgm:pt>
    <dgm:pt modelId="{A83AF2D9-ADD1-43C2-845B-F7BFF2BC2F6D}" type="sibTrans" cxnId="{C8266EF4-C023-4DE2-92F9-1BA1C0FD8037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1C100149-A484-4F65-ACE6-4C6A0E29669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Земли, которые намеревалась захватить Турция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93BAE74-B1C9-43FF-9AC4-E5DD0EA57897}" type="parTrans" cxnId="{F6EB72AF-65C9-4DD8-9279-8582E0300854}">
      <dgm:prSet/>
      <dgm:spPr/>
      <dgm:t>
        <a:bodyPr/>
        <a:lstStyle/>
        <a:p>
          <a:endParaRPr lang="ru-RU"/>
        </a:p>
      </dgm:t>
    </dgm:pt>
    <dgm:pt modelId="{ED425082-28CC-491D-936E-FD26DCC04496}" type="sibTrans" cxnId="{F6EB72AF-65C9-4DD8-9279-8582E0300854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8115E337-AEDD-4BF0-91F1-FFCC8A55931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Находилась во власти России и Англии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76205FD-7FB0-44FC-A926-1B0831ADBFDF}" type="parTrans" cxnId="{F57D1DB4-4F9B-422A-8ABF-C33CCFAEC634}">
      <dgm:prSet/>
      <dgm:spPr/>
      <dgm:t>
        <a:bodyPr/>
        <a:lstStyle/>
        <a:p>
          <a:endParaRPr lang="ru-RU"/>
        </a:p>
      </dgm:t>
    </dgm:pt>
    <dgm:pt modelId="{42B62E80-1036-4895-9E51-7F8C2A99D396}" type="sibTrans" cxnId="{F57D1DB4-4F9B-422A-8ABF-C33CCFAEC634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C2E6466B-1398-4B78-BCDA-A5000D807583}" type="pres">
      <dgm:prSet presAssocID="{C765E951-C0C1-48C4-BD38-20FCF70BFF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5E566C-2617-451B-85E6-FA2C1A507A58}" type="pres">
      <dgm:prSet presAssocID="{C9661951-0DFB-4EF0-A0FC-3CB0B688032A}" presName="node" presStyleLbl="node1" presStyleIdx="0" presStyleCnt="4" custScaleX="170615" custScaleY="152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D78F0-7AFC-4387-8F71-4E1EBD8F9526}" type="pres">
      <dgm:prSet presAssocID="{F6AFD28B-B0E3-4C9D-BEF7-B50F14F1B92F}" presName="sibTrans" presStyleLbl="sibTrans2D1" presStyleIdx="0" presStyleCnt="3"/>
      <dgm:spPr/>
      <dgm:t>
        <a:bodyPr/>
        <a:lstStyle/>
        <a:p>
          <a:endParaRPr lang="ru-RU"/>
        </a:p>
      </dgm:t>
    </dgm:pt>
    <dgm:pt modelId="{EA5F40B7-D78B-4EBF-A631-C220C2DFBFCA}" type="pres">
      <dgm:prSet presAssocID="{F6AFD28B-B0E3-4C9D-BEF7-B50F14F1B92F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541E2A69-37B4-465F-A4EE-9F0D476E22C6}" type="pres">
      <dgm:prSet presAssocID="{3B6E7A80-EED3-4FA8-8363-A4A32D201324}" presName="node" presStyleLbl="node1" presStyleIdx="1" presStyleCnt="4" custScaleX="159460" custScaleY="15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DC096-77B1-45D5-999D-28AD41CFECF6}" type="pres">
      <dgm:prSet presAssocID="{A83AF2D9-ADD1-43C2-845B-F7BFF2BC2F6D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B84A8F2-1613-4F9C-8C97-2812BDFDF05F}" type="pres">
      <dgm:prSet presAssocID="{A83AF2D9-ADD1-43C2-845B-F7BFF2BC2F6D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99B642D-8DE1-4161-9260-12BFAA733F89}" type="pres">
      <dgm:prSet presAssocID="{1C100149-A484-4F65-ACE6-4C6A0E29669D}" presName="node" presStyleLbl="node1" presStyleIdx="2" presStyleCnt="4" custScaleX="153527" custScaleY="156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1A452-1F4B-4080-8D60-EA4961106AD2}" type="pres">
      <dgm:prSet presAssocID="{ED425082-28CC-491D-936E-FD26DCC04496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91BFF16-EC2D-4DF8-A2A3-21BEB8B0A45E}" type="pres">
      <dgm:prSet presAssocID="{ED425082-28CC-491D-936E-FD26DCC04496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109C2627-E925-4B9E-AC03-10E872964E6B}" type="pres">
      <dgm:prSet presAssocID="{8115E337-AEDD-4BF0-91F1-FFCC8A55931D}" presName="node" presStyleLbl="node1" presStyleIdx="3" presStyleCnt="4" custScaleX="174698" custScaleY="156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033F22-9808-44DE-BE49-85BCEFA6DFFE}" type="presOf" srcId="{ED425082-28CC-491D-936E-FD26DCC04496}" destId="{FE21A452-1F4B-4080-8D60-EA4961106AD2}" srcOrd="0" destOrd="0" presId="urn:microsoft.com/office/officeart/2005/8/layout/process5"/>
    <dgm:cxn modelId="{8C8515F4-9361-40C0-8CC5-DB61D18C3A33}" srcId="{C765E951-C0C1-48C4-BD38-20FCF70BFFEE}" destId="{C9661951-0DFB-4EF0-A0FC-3CB0B688032A}" srcOrd="0" destOrd="0" parTransId="{26B43E03-A06E-40BD-AF78-00B291590F89}" sibTransId="{F6AFD28B-B0E3-4C9D-BEF7-B50F14F1B92F}"/>
    <dgm:cxn modelId="{48FE1580-37DE-4C50-96C8-5A92633619EA}" type="presOf" srcId="{ED425082-28CC-491D-936E-FD26DCC04496}" destId="{E91BFF16-EC2D-4DF8-A2A3-21BEB8B0A45E}" srcOrd="1" destOrd="0" presId="urn:microsoft.com/office/officeart/2005/8/layout/process5"/>
    <dgm:cxn modelId="{39342E31-B47C-47B7-B329-F6880560DB70}" type="presOf" srcId="{F6AFD28B-B0E3-4C9D-BEF7-B50F14F1B92F}" destId="{9C7D78F0-7AFC-4387-8F71-4E1EBD8F9526}" srcOrd="0" destOrd="0" presId="urn:microsoft.com/office/officeart/2005/8/layout/process5"/>
    <dgm:cxn modelId="{FEC5EEB7-51F4-4E70-B711-FACA06328619}" type="presOf" srcId="{A83AF2D9-ADD1-43C2-845B-F7BFF2BC2F6D}" destId="{FFCDC096-77B1-45D5-999D-28AD41CFECF6}" srcOrd="0" destOrd="0" presId="urn:microsoft.com/office/officeart/2005/8/layout/process5"/>
    <dgm:cxn modelId="{E80E430C-8528-49F2-AF79-6BA6157C56D4}" type="presOf" srcId="{C765E951-C0C1-48C4-BD38-20FCF70BFFEE}" destId="{C2E6466B-1398-4B78-BCDA-A5000D807583}" srcOrd="0" destOrd="0" presId="urn:microsoft.com/office/officeart/2005/8/layout/process5"/>
    <dgm:cxn modelId="{23AEAC47-D7E9-455D-B668-C49AD1D24FB3}" type="presOf" srcId="{3B6E7A80-EED3-4FA8-8363-A4A32D201324}" destId="{541E2A69-37B4-465F-A4EE-9F0D476E22C6}" srcOrd="0" destOrd="0" presId="urn:microsoft.com/office/officeart/2005/8/layout/process5"/>
    <dgm:cxn modelId="{434530C7-AFB0-4516-8E28-025459B02A36}" type="presOf" srcId="{1C100149-A484-4F65-ACE6-4C6A0E29669D}" destId="{299B642D-8DE1-4161-9260-12BFAA733F89}" srcOrd="0" destOrd="0" presId="urn:microsoft.com/office/officeart/2005/8/layout/process5"/>
    <dgm:cxn modelId="{610C013E-8C10-483E-B3E4-36643FC0A14F}" type="presOf" srcId="{A83AF2D9-ADD1-43C2-845B-F7BFF2BC2F6D}" destId="{CB84A8F2-1613-4F9C-8C97-2812BDFDF05F}" srcOrd="1" destOrd="0" presId="urn:microsoft.com/office/officeart/2005/8/layout/process5"/>
    <dgm:cxn modelId="{6B659732-C904-4671-B567-61F31B00A838}" type="presOf" srcId="{C9661951-0DFB-4EF0-A0FC-3CB0B688032A}" destId="{935E566C-2617-451B-85E6-FA2C1A507A58}" srcOrd="0" destOrd="0" presId="urn:microsoft.com/office/officeart/2005/8/layout/process5"/>
    <dgm:cxn modelId="{51D9B14F-8A08-4DA6-8C37-D29456213B8F}" type="presOf" srcId="{F6AFD28B-B0E3-4C9D-BEF7-B50F14F1B92F}" destId="{EA5F40B7-D78B-4EBF-A631-C220C2DFBFCA}" srcOrd="1" destOrd="0" presId="urn:microsoft.com/office/officeart/2005/8/layout/process5"/>
    <dgm:cxn modelId="{24BD1D8E-2C96-4D2F-9938-ED4962CB375D}" type="presOf" srcId="{8115E337-AEDD-4BF0-91F1-FFCC8A55931D}" destId="{109C2627-E925-4B9E-AC03-10E872964E6B}" srcOrd="0" destOrd="0" presId="urn:microsoft.com/office/officeart/2005/8/layout/process5"/>
    <dgm:cxn modelId="{F6EB72AF-65C9-4DD8-9279-8582E0300854}" srcId="{C765E951-C0C1-48C4-BD38-20FCF70BFFEE}" destId="{1C100149-A484-4F65-ACE6-4C6A0E29669D}" srcOrd="2" destOrd="0" parTransId="{393BAE74-B1C9-43FF-9AC4-E5DD0EA57897}" sibTransId="{ED425082-28CC-491D-936E-FD26DCC04496}"/>
    <dgm:cxn modelId="{F57D1DB4-4F9B-422A-8ABF-C33CCFAEC634}" srcId="{C765E951-C0C1-48C4-BD38-20FCF70BFFEE}" destId="{8115E337-AEDD-4BF0-91F1-FFCC8A55931D}" srcOrd="3" destOrd="0" parTransId="{C76205FD-7FB0-44FC-A926-1B0831ADBFDF}" sibTransId="{42B62E80-1036-4895-9E51-7F8C2A99D396}"/>
    <dgm:cxn modelId="{C8266EF4-C023-4DE2-92F9-1BA1C0FD8037}" srcId="{C765E951-C0C1-48C4-BD38-20FCF70BFFEE}" destId="{3B6E7A80-EED3-4FA8-8363-A4A32D201324}" srcOrd="1" destOrd="0" parTransId="{C62B4032-748C-48EB-BFFB-48FC44314921}" sibTransId="{A83AF2D9-ADD1-43C2-845B-F7BFF2BC2F6D}"/>
    <dgm:cxn modelId="{E60B456B-E212-495C-B351-08374BF5B4D1}" type="presParOf" srcId="{C2E6466B-1398-4B78-BCDA-A5000D807583}" destId="{935E566C-2617-451B-85E6-FA2C1A507A58}" srcOrd="0" destOrd="0" presId="urn:microsoft.com/office/officeart/2005/8/layout/process5"/>
    <dgm:cxn modelId="{8BF44262-8B13-4164-AD0E-851D62A93583}" type="presParOf" srcId="{C2E6466B-1398-4B78-BCDA-A5000D807583}" destId="{9C7D78F0-7AFC-4387-8F71-4E1EBD8F9526}" srcOrd="1" destOrd="0" presId="urn:microsoft.com/office/officeart/2005/8/layout/process5"/>
    <dgm:cxn modelId="{6A6177A3-0CFE-4179-8EBA-986BA63AD634}" type="presParOf" srcId="{9C7D78F0-7AFC-4387-8F71-4E1EBD8F9526}" destId="{EA5F40B7-D78B-4EBF-A631-C220C2DFBFCA}" srcOrd="0" destOrd="0" presId="urn:microsoft.com/office/officeart/2005/8/layout/process5"/>
    <dgm:cxn modelId="{9BB13C1F-C3EF-414B-A273-50E691C48F56}" type="presParOf" srcId="{C2E6466B-1398-4B78-BCDA-A5000D807583}" destId="{541E2A69-37B4-465F-A4EE-9F0D476E22C6}" srcOrd="2" destOrd="0" presId="urn:microsoft.com/office/officeart/2005/8/layout/process5"/>
    <dgm:cxn modelId="{365B2F73-B104-44F1-808B-683877E7CF9A}" type="presParOf" srcId="{C2E6466B-1398-4B78-BCDA-A5000D807583}" destId="{FFCDC096-77B1-45D5-999D-28AD41CFECF6}" srcOrd="3" destOrd="0" presId="urn:microsoft.com/office/officeart/2005/8/layout/process5"/>
    <dgm:cxn modelId="{C85E6474-AA2B-427F-91C5-688F3CB1953F}" type="presParOf" srcId="{FFCDC096-77B1-45D5-999D-28AD41CFECF6}" destId="{CB84A8F2-1613-4F9C-8C97-2812BDFDF05F}" srcOrd="0" destOrd="0" presId="urn:microsoft.com/office/officeart/2005/8/layout/process5"/>
    <dgm:cxn modelId="{DD4B8182-B9AC-4BCA-B119-252AF1E4BCC7}" type="presParOf" srcId="{C2E6466B-1398-4B78-BCDA-A5000D807583}" destId="{299B642D-8DE1-4161-9260-12BFAA733F89}" srcOrd="4" destOrd="0" presId="urn:microsoft.com/office/officeart/2005/8/layout/process5"/>
    <dgm:cxn modelId="{345EEB42-B92C-4DA0-933F-27ECD229DF2F}" type="presParOf" srcId="{C2E6466B-1398-4B78-BCDA-A5000D807583}" destId="{FE21A452-1F4B-4080-8D60-EA4961106AD2}" srcOrd="5" destOrd="0" presId="urn:microsoft.com/office/officeart/2005/8/layout/process5"/>
    <dgm:cxn modelId="{51A3D4C9-1668-428F-AEA8-17398B3A0FC7}" type="presParOf" srcId="{FE21A452-1F4B-4080-8D60-EA4961106AD2}" destId="{E91BFF16-EC2D-4DF8-A2A3-21BEB8B0A45E}" srcOrd="0" destOrd="0" presId="urn:microsoft.com/office/officeart/2005/8/layout/process5"/>
    <dgm:cxn modelId="{01DAD996-8997-44B6-8FC1-5777C92A3798}" type="presParOf" srcId="{C2E6466B-1398-4B78-BCDA-A5000D807583}" destId="{109C2627-E925-4B9E-AC03-10E872964E6B}" srcOrd="6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7D01AB-C7DE-4B34-B80D-ED371438BF0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646BB6-1C2E-48D4-9C87-BD2B42BA2F63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Военно-морские силы Антанты начали военную операцию против Турции в проливе Дарданеллы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8382CF5-9D56-4E14-917C-34E0E6FDB21D}" type="parTrans" cxnId="{E612CF96-B9E5-4464-A10E-EDAF96840B20}">
      <dgm:prSet/>
      <dgm:spPr/>
      <dgm:t>
        <a:bodyPr/>
        <a:lstStyle/>
        <a:p>
          <a:endParaRPr lang="ru-RU"/>
        </a:p>
      </dgm:t>
    </dgm:pt>
    <dgm:pt modelId="{B7B667F9-CC20-4739-A2F6-4BE86B678D40}" type="sibTrans" cxnId="{E612CF96-B9E5-4464-A10E-EDAF96840B20}">
      <dgm:prSet/>
      <dgm:spPr/>
      <dgm:t>
        <a:bodyPr/>
        <a:lstStyle/>
        <a:p>
          <a:endParaRPr lang="ru-RU"/>
        </a:p>
      </dgm:t>
    </dgm:pt>
    <dgm:pt modelId="{75575314-6F62-4EE2-9E89-31F25CE2FB9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Германия оказала Турции большую помощь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9FB76EA-0E67-4E8F-8599-56BBB0F402D0}" type="parTrans" cxnId="{B8C9CC3C-42F7-439E-88E4-3DF2DD0D9E17}">
      <dgm:prSet/>
      <dgm:spPr/>
      <dgm:t>
        <a:bodyPr/>
        <a:lstStyle/>
        <a:p>
          <a:endParaRPr lang="ru-RU"/>
        </a:p>
      </dgm:t>
    </dgm:pt>
    <dgm:pt modelId="{CC80D77C-38C2-4D1E-8C01-BA05B2B4146D}" type="sibTrans" cxnId="{B8C9CC3C-42F7-439E-88E4-3DF2DD0D9E17}">
      <dgm:prSet/>
      <dgm:spPr/>
      <dgm:t>
        <a:bodyPr/>
        <a:lstStyle/>
        <a:p>
          <a:endParaRPr lang="ru-RU"/>
        </a:p>
      </dgm:t>
    </dgm:pt>
    <dgm:pt modelId="{52338DF0-C7F4-4EB4-B1F6-92ABA043B158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результате военному флоту Англии был нанесён сокрушительный урон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AEAF9EE-473B-4960-8691-F0481671069E}" type="parTrans" cxnId="{2FAEFCC7-60CB-4B64-A556-A9BAD040E1FB}">
      <dgm:prSet/>
      <dgm:spPr/>
      <dgm:t>
        <a:bodyPr/>
        <a:lstStyle/>
        <a:p>
          <a:endParaRPr lang="ru-RU"/>
        </a:p>
      </dgm:t>
    </dgm:pt>
    <dgm:pt modelId="{31FAF9C6-5B73-4985-9908-8E3C6AC9C647}" type="sibTrans" cxnId="{2FAEFCC7-60CB-4B64-A556-A9BAD040E1FB}">
      <dgm:prSet/>
      <dgm:spPr/>
      <dgm:t>
        <a:bodyPr/>
        <a:lstStyle/>
        <a:p>
          <a:endParaRPr lang="ru-RU"/>
        </a:p>
      </dgm:t>
    </dgm:pt>
    <dgm:pt modelId="{E1735A15-AB2E-454A-A93D-2A9598699319}" type="pres">
      <dgm:prSet presAssocID="{377D01AB-C7DE-4B34-B80D-ED371438BF0C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B47971-D840-4BEF-9553-200F68CF037B}" type="pres">
      <dgm:prSet presAssocID="{377D01AB-C7DE-4B34-B80D-ED371438BF0C}" presName="arrow" presStyleLbl="bgShp" presStyleIdx="0" presStyleCnt="1"/>
      <dgm:spPr>
        <a:ln>
          <a:solidFill>
            <a:srgbClr val="0070C0"/>
          </a:solidFill>
        </a:ln>
      </dgm:spPr>
      <dgm:t>
        <a:bodyPr/>
        <a:lstStyle/>
        <a:p>
          <a:endParaRPr lang="ru-RU"/>
        </a:p>
      </dgm:t>
    </dgm:pt>
    <dgm:pt modelId="{F8D3D3B6-86AE-4D85-B30F-E99355000AA8}" type="pres">
      <dgm:prSet presAssocID="{377D01AB-C7DE-4B34-B80D-ED371438BF0C}" presName="linearProcess" presStyleCnt="0"/>
      <dgm:spPr/>
    </dgm:pt>
    <dgm:pt modelId="{16311E0E-B652-473F-AF7C-45EFB8FC6A82}" type="pres">
      <dgm:prSet presAssocID="{1A646BB6-1C2E-48D4-9C87-BD2B42BA2F63}" presName="textNode" presStyleLbl="node1" presStyleIdx="0" presStyleCnt="3" custScaleY="115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41504-631C-4BFD-BAAE-3258B55081D0}" type="pres">
      <dgm:prSet presAssocID="{B7B667F9-CC20-4739-A2F6-4BE86B678D40}" presName="sibTrans" presStyleCnt="0"/>
      <dgm:spPr/>
    </dgm:pt>
    <dgm:pt modelId="{53C1E76F-F6FB-4B5D-B011-D0CE55B6AB49}" type="pres">
      <dgm:prSet presAssocID="{75575314-6F62-4EE2-9E89-31F25CE2FB9F}" presName="textNode" presStyleLbl="node1" presStyleIdx="1" presStyleCnt="3" custScaleX="108256" custScaleY="115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BB0FF-DC4D-4B33-9F7B-6FC981F074AE}" type="pres">
      <dgm:prSet presAssocID="{CC80D77C-38C2-4D1E-8C01-BA05B2B4146D}" presName="sibTrans" presStyleCnt="0"/>
      <dgm:spPr/>
    </dgm:pt>
    <dgm:pt modelId="{06DD3DE3-ADE4-4C24-AA80-1DF30AB33F11}" type="pres">
      <dgm:prSet presAssocID="{52338DF0-C7F4-4EB4-B1F6-92ABA043B158}" presName="textNode" presStyleLbl="node1" presStyleIdx="2" presStyleCnt="3" custScaleY="115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C9CC3C-42F7-439E-88E4-3DF2DD0D9E17}" srcId="{377D01AB-C7DE-4B34-B80D-ED371438BF0C}" destId="{75575314-6F62-4EE2-9E89-31F25CE2FB9F}" srcOrd="1" destOrd="0" parTransId="{99FB76EA-0E67-4E8F-8599-56BBB0F402D0}" sibTransId="{CC80D77C-38C2-4D1E-8C01-BA05B2B4146D}"/>
    <dgm:cxn modelId="{B3FCB9F2-0FCC-4064-AA2C-C4FA3BD22C4D}" type="presOf" srcId="{75575314-6F62-4EE2-9E89-31F25CE2FB9F}" destId="{53C1E76F-F6FB-4B5D-B011-D0CE55B6AB49}" srcOrd="0" destOrd="0" presId="urn:microsoft.com/office/officeart/2005/8/layout/hProcess9"/>
    <dgm:cxn modelId="{E612CF96-B9E5-4464-A10E-EDAF96840B20}" srcId="{377D01AB-C7DE-4B34-B80D-ED371438BF0C}" destId="{1A646BB6-1C2E-48D4-9C87-BD2B42BA2F63}" srcOrd="0" destOrd="0" parTransId="{98382CF5-9D56-4E14-917C-34E0E6FDB21D}" sibTransId="{B7B667F9-CC20-4739-A2F6-4BE86B678D40}"/>
    <dgm:cxn modelId="{B1D27B36-5218-4971-A82E-B150B961E104}" type="presOf" srcId="{377D01AB-C7DE-4B34-B80D-ED371438BF0C}" destId="{E1735A15-AB2E-454A-A93D-2A9598699319}" srcOrd="0" destOrd="0" presId="urn:microsoft.com/office/officeart/2005/8/layout/hProcess9"/>
    <dgm:cxn modelId="{9AB1B768-3884-47E3-A98D-C2A5A3775CCE}" type="presOf" srcId="{52338DF0-C7F4-4EB4-B1F6-92ABA043B158}" destId="{06DD3DE3-ADE4-4C24-AA80-1DF30AB33F11}" srcOrd="0" destOrd="0" presId="urn:microsoft.com/office/officeart/2005/8/layout/hProcess9"/>
    <dgm:cxn modelId="{2FAEFCC7-60CB-4B64-A556-A9BAD040E1FB}" srcId="{377D01AB-C7DE-4B34-B80D-ED371438BF0C}" destId="{52338DF0-C7F4-4EB4-B1F6-92ABA043B158}" srcOrd="2" destOrd="0" parTransId="{1AEAF9EE-473B-4960-8691-F0481671069E}" sibTransId="{31FAF9C6-5B73-4985-9908-8E3C6AC9C647}"/>
    <dgm:cxn modelId="{5B87746E-416D-421E-AC9B-D00802C91983}" type="presOf" srcId="{1A646BB6-1C2E-48D4-9C87-BD2B42BA2F63}" destId="{16311E0E-B652-473F-AF7C-45EFB8FC6A82}" srcOrd="0" destOrd="0" presId="urn:microsoft.com/office/officeart/2005/8/layout/hProcess9"/>
    <dgm:cxn modelId="{BBF74703-09A6-4603-BBBC-5807021416B9}" type="presParOf" srcId="{E1735A15-AB2E-454A-A93D-2A9598699319}" destId="{33B47971-D840-4BEF-9553-200F68CF037B}" srcOrd="0" destOrd="0" presId="urn:microsoft.com/office/officeart/2005/8/layout/hProcess9"/>
    <dgm:cxn modelId="{A763E593-4328-4989-8F9D-0B7403AF32E7}" type="presParOf" srcId="{E1735A15-AB2E-454A-A93D-2A9598699319}" destId="{F8D3D3B6-86AE-4D85-B30F-E99355000AA8}" srcOrd="1" destOrd="0" presId="urn:microsoft.com/office/officeart/2005/8/layout/hProcess9"/>
    <dgm:cxn modelId="{DCC6EE00-CED2-4F52-AFC6-015750A458F5}" type="presParOf" srcId="{F8D3D3B6-86AE-4D85-B30F-E99355000AA8}" destId="{16311E0E-B652-473F-AF7C-45EFB8FC6A82}" srcOrd="0" destOrd="0" presId="urn:microsoft.com/office/officeart/2005/8/layout/hProcess9"/>
    <dgm:cxn modelId="{09F7BD59-60B5-4F72-8CA6-9011F7829164}" type="presParOf" srcId="{F8D3D3B6-86AE-4D85-B30F-E99355000AA8}" destId="{BD741504-631C-4BFD-BAAE-3258B55081D0}" srcOrd="1" destOrd="0" presId="urn:microsoft.com/office/officeart/2005/8/layout/hProcess9"/>
    <dgm:cxn modelId="{ABC31B5A-4E8A-4514-8288-41D1681A98D4}" type="presParOf" srcId="{F8D3D3B6-86AE-4D85-B30F-E99355000AA8}" destId="{53C1E76F-F6FB-4B5D-B011-D0CE55B6AB49}" srcOrd="2" destOrd="0" presId="urn:microsoft.com/office/officeart/2005/8/layout/hProcess9"/>
    <dgm:cxn modelId="{350B6BB9-A89B-4886-9560-651331C85703}" type="presParOf" srcId="{F8D3D3B6-86AE-4D85-B30F-E99355000AA8}" destId="{42DBB0FF-DC4D-4B33-9F7B-6FC981F074AE}" srcOrd="3" destOrd="0" presId="urn:microsoft.com/office/officeart/2005/8/layout/hProcess9"/>
    <dgm:cxn modelId="{EA019DEA-B376-4E6E-8402-FC9317807343}" type="presParOf" srcId="{F8D3D3B6-86AE-4D85-B30F-E99355000AA8}" destId="{06DD3DE3-ADE4-4C24-AA80-1DF30AB33F11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35</a:t>
          </a:r>
          <a:endParaRPr lang="ru-RU" sz="20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в тетрадь даты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Заполните схему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3" custScaleX="98052" custScaleY="89232" custLinFactNeighborX="1772" custLinFactNeighborY="-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solidFill>
          <a:schemeClr val="bg1"/>
        </a:solidFill>
      </dgm:spPr>
    </dgm:pt>
    <dgm:pt modelId="{8C0F39A9-601B-4C81-B0FF-9C5C457FF622}" type="pres">
      <dgm:prSet presAssocID="{44E3FC1D-C315-4BA4-B570-B5332F26C1D8}" presName="txShp" presStyleLbl="node1" presStyleIdx="2" presStyleCnt="3" custScaleX="101820" custScaleY="120698" custLinFactNeighborX="52" custLinFactNeighborY="-14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1E58AE-75DC-45BC-996A-6A5A081B6872}" type="presOf" srcId="{8C92F594-D24C-4044-879D-F0D30C1B3265}" destId="{6B43DADA-43F7-4619-8643-0DEFA7A9F75B}" srcOrd="0" destOrd="0" presId="urn:microsoft.com/office/officeart/2005/8/layout/vList3#1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1DA5DD9D-4A6E-4270-BEA4-828A68188F17}" type="presOf" srcId="{44E3FC1D-C315-4BA4-B570-B5332F26C1D8}" destId="{8C0F39A9-601B-4C81-B0FF-9C5C457FF622}" srcOrd="0" destOrd="0" presId="urn:microsoft.com/office/officeart/2005/8/layout/vList3#1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486141C3-EDB7-4A5F-AB9B-7FA07FBBE392}" type="presOf" srcId="{466DA2BE-BBF6-44C3-A153-50520A51E0DF}" destId="{3B94F073-D742-4212-A2A0-85C74E3E3138}" srcOrd="0" destOrd="0" presId="urn:microsoft.com/office/officeart/2005/8/layout/vList3#1"/>
    <dgm:cxn modelId="{A63402C8-7DDD-4E47-9770-3849D6AB5880}" type="presOf" srcId="{57DC7BA1-B86A-490E-87A7-761B012E2B1B}" destId="{66C96DF3-B4EF-4630-AC8E-09B095856621}" srcOrd="0" destOrd="0" presId="urn:microsoft.com/office/officeart/2005/8/layout/vList3#1"/>
    <dgm:cxn modelId="{BB5B9FB0-2604-4BDE-86FE-B6DD2F6D7214}" type="presParOf" srcId="{3B94F073-D742-4212-A2A0-85C74E3E3138}" destId="{B64A81EE-FFED-4F11-AA7C-1C803141FE85}" srcOrd="0" destOrd="0" presId="urn:microsoft.com/office/officeart/2005/8/layout/vList3#1"/>
    <dgm:cxn modelId="{59C70407-D7A6-402D-B06B-BF7F68324AB0}" type="presParOf" srcId="{B64A81EE-FFED-4F11-AA7C-1C803141FE85}" destId="{0695C490-E4F3-44F9-95D3-DCB4ADA8C6F8}" srcOrd="0" destOrd="0" presId="urn:microsoft.com/office/officeart/2005/8/layout/vList3#1"/>
    <dgm:cxn modelId="{D8988755-E255-40C5-92D5-2E9389A2B05B}" type="presParOf" srcId="{B64A81EE-FFED-4F11-AA7C-1C803141FE85}" destId="{6B43DADA-43F7-4619-8643-0DEFA7A9F75B}" srcOrd="1" destOrd="0" presId="urn:microsoft.com/office/officeart/2005/8/layout/vList3#1"/>
    <dgm:cxn modelId="{5CAF12D2-7AD6-45F5-880D-0B631D683946}" type="presParOf" srcId="{3B94F073-D742-4212-A2A0-85C74E3E3138}" destId="{A06DDE74-47D4-4B6E-8BDF-59D45391C74B}" srcOrd="1" destOrd="0" presId="urn:microsoft.com/office/officeart/2005/8/layout/vList3#1"/>
    <dgm:cxn modelId="{99E4FC46-B659-4BA5-B818-47C5068D826E}" type="presParOf" srcId="{3B94F073-D742-4212-A2A0-85C74E3E3138}" destId="{F15048E4-E7F1-476C-9ABA-3210777AB54F}" srcOrd="2" destOrd="0" presId="urn:microsoft.com/office/officeart/2005/8/layout/vList3#1"/>
    <dgm:cxn modelId="{164FAA25-E349-4B43-B8CA-0E673F32D000}" type="presParOf" srcId="{F15048E4-E7F1-476C-9ABA-3210777AB54F}" destId="{0A426044-E8F7-487B-91EF-34DFC983F853}" srcOrd="0" destOrd="0" presId="urn:microsoft.com/office/officeart/2005/8/layout/vList3#1"/>
    <dgm:cxn modelId="{F32BF879-8152-46CE-B2D7-F5B54D4ED5F8}" type="presParOf" srcId="{F15048E4-E7F1-476C-9ABA-3210777AB54F}" destId="{66C96DF3-B4EF-4630-AC8E-09B095856621}" srcOrd="1" destOrd="0" presId="urn:microsoft.com/office/officeart/2005/8/layout/vList3#1"/>
    <dgm:cxn modelId="{BF2FE49C-3D32-479C-8F26-B8667998C5C9}" type="presParOf" srcId="{3B94F073-D742-4212-A2A0-85C74E3E3138}" destId="{F3809121-478C-4D77-85BA-087F8D1F8BE1}" srcOrd="3" destOrd="0" presId="urn:microsoft.com/office/officeart/2005/8/layout/vList3#1"/>
    <dgm:cxn modelId="{F1F3B0DB-83A0-402D-BED3-715743EC11B0}" type="presParOf" srcId="{3B94F073-D742-4212-A2A0-85C74E3E3138}" destId="{0A5FDA91-6757-491B-9C9D-6B65379851F0}" srcOrd="4" destOrd="0" presId="urn:microsoft.com/office/officeart/2005/8/layout/vList3#1"/>
    <dgm:cxn modelId="{7E232FA0-07B1-4C03-80F6-643EB5AC0B9B}" type="presParOf" srcId="{0A5FDA91-6757-491B-9C9D-6B65379851F0}" destId="{0CB44D7F-0C66-4497-B9EB-5134FE96849A}" srcOrd="0" destOrd="0" presId="urn:microsoft.com/office/officeart/2005/8/layout/vList3#1"/>
    <dgm:cxn modelId="{83782308-C02D-443C-8854-4A25A78EA3CC}" type="presParOf" srcId="{0A5FDA91-6757-491B-9C9D-6B65379851F0}" destId="{8C0F39A9-601B-4C81-B0FF-9C5C457FF622}" srcOrd="1" destOrd="0" presId="urn:microsoft.com/office/officeart/2005/8/layout/vList3#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5D3CC3-D585-440B-8509-82D690152CC5}">
      <dsp:nvSpPr>
        <dsp:cNvPr id="0" name=""/>
        <dsp:cNvSpPr/>
      </dsp:nvSpPr>
      <dsp:spPr>
        <a:xfrm>
          <a:off x="0" y="0"/>
          <a:ext cx="3643338" cy="80262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Генерал немецкой армии фон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Шлиффен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разработал план молниеносной победы,     по которому армия Германии должна была   с территории нейтральной Бельгии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181" y="39181"/>
        <a:ext cx="3564976" cy="724258"/>
      </dsp:txXfrm>
    </dsp:sp>
    <dsp:sp modelId="{C3C0924E-F287-4876-8416-71EEC6808DB4}">
      <dsp:nvSpPr>
        <dsp:cNvPr id="0" name=""/>
        <dsp:cNvSpPr/>
      </dsp:nvSpPr>
      <dsp:spPr>
        <a:xfrm>
          <a:off x="0" y="842376"/>
          <a:ext cx="3643338" cy="80262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</a:rPr>
            <a:t>Напасть на Францию, окружить французскую армию, сконцентрировавшуюся у немецко-французской границы</a:t>
          </a:r>
          <a:endParaRPr lang="ru-RU" sz="1200" b="1" kern="1200" dirty="0">
            <a:solidFill>
              <a:srgbClr val="000000"/>
            </a:solidFill>
          </a:endParaRPr>
        </a:p>
      </dsp:txBody>
      <dsp:txXfrm>
        <a:off x="39181" y="881557"/>
        <a:ext cx="3564976" cy="724258"/>
      </dsp:txXfrm>
    </dsp:sp>
    <dsp:sp modelId="{ABE5AA13-53AA-4662-9E11-41C7D9724266}">
      <dsp:nvSpPr>
        <dsp:cNvPr id="0" name=""/>
        <dsp:cNvSpPr/>
      </dsp:nvSpPr>
      <dsp:spPr>
        <a:xfrm>
          <a:off x="0" y="1691794"/>
          <a:ext cx="3643338" cy="80262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Разбить её до осени и таким образом заставить Францию капитулировать. Затем через короткое время планировалось разбить Россию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181" y="1730975"/>
        <a:ext cx="3564976" cy="7242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FB371-D90D-4BF3-9A8C-F30C7D0BC8DB}">
      <dsp:nvSpPr>
        <dsp:cNvPr id="0" name=""/>
        <dsp:cNvSpPr/>
      </dsp:nvSpPr>
      <dsp:spPr>
        <a:xfrm>
          <a:off x="-15" y="-26789"/>
          <a:ext cx="3571898" cy="92869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сентябре 1914 года возле реки Марна англо-французская армия перешла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наступление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против войск Германии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7186" y="412"/>
        <a:ext cx="2616936" cy="874295"/>
      </dsp:txXfrm>
    </dsp:sp>
    <dsp:sp modelId="{E214CC58-8EB2-4CA5-8D9F-CCA16F0276E8}">
      <dsp:nvSpPr>
        <dsp:cNvPr id="0" name=""/>
        <dsp:cNvSpPr/>
      </dsp:nvSpPr>
      <dsp:spPr>
        <a:xfrm>
          <a:off x="0" y="1000126"/>
          <a:ext cx="3571898" cy="71438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бою у Марны участвовало            с обеих сторон около 2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млн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.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бойцов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0924" y="1021050"/>
        <a:ext cx="2641277" cy="672538"/>
      </dsp:txXfrm>
    </dsp:sp>
    <dsp:sp modelId="{C1DB65B5-07D2-4A2F-B23D-A2A308A7475A}">
      <dsp:nvSpPr>
        <dsp:cNvPr id="0" name=""/>
        <dsp:cNvSpPr/>
      </dsp:nvSpPr>
      <dsp:spPr>
        <a:xfrm>
          <a:off x="0" y="1857390"/>
          <a:ext cx="3571898" cy="62507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этом бою победила объединённая англо-французская армия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8308" y="1875698"/>
        <a:ext cx="2646509" cy="588463"/>
      </dsp:txXfrm>
    </dsp:sp>
    <dsp:sp modelId="{7F9E4E9C-EC7E-4058-B53F-BF0DFB37E027}">
      <dsp:nvSpPr>
        <dsp:cNvPr id="0" name=""/>
        <dsp:cNvSpPr/>
      </dsp:nvSpPr>
      <dsp:spPr>
        <a:xfrm>
          <a:off x="2845633" y="616156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2955335" y="616156"/>
        <a:ext cx="268160" cy="366892"/>
      </dsp:txXfrm>
    </dsp:sp>
    <dsp:sp modelId="{937148DB-CF44-443A-9593-2AE3731C77B2}">
      <dsp:nvSpPr>
        <dsp:cNvPr id="0" name=""/>
        <dsp:cNvSpPr/>
      </dsp:nvSpPr>
      <dsp:spPr>
        <a:xfrm>
          <a:off x="2816443" y="1483589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2926145" y="1483589"/>
        <a:ext cx="268160" cy="3668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5E566C-2617-451B-85E6-FA2C1A507A58}">
      <dsp:nvSpPr>
        <dsp:cNvPr id="0" name=""/>
        <dsp:cNvSpPr/>
      </dsp:nvSpPr>
      <dsp:spPr>
        <a:xfrm>
          <a:off x="680099" y="7100"/>
          <a:ext cx="1880346" cy="100963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Большинство правящих кругов Турции считало целесообразным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09670" y="36671"/>
        <a:ext cx="1821204" cy="950489"/>
      </dsp:txXfrm>
    </dsp:sp>
    <dsp:sp modelId="{9C7D78F0-7AFC-4387-8F71-4E1EBD8F9526}">
      <dsp:nvSpPr>
        <dsp:cNvPr id="0" name=""/>
        <dsp:cNvSpPr/>
      </dsp:nvSpPr>
      <dsp:spPr>
        <a:xfrm>
          <a:off x="2657431" y="375255"/>
          <a:ext cx="233645" cy="273320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2657431" y="429919"/>
        <a:ext cx="163552" cy="163992"/>
      </dsp:txXfrm>
    </dsp:sp>
    <dsp:sp modelId="{541E2A69-37B4-465F-A4EE-9F0D476E22C6}">
      <dsp:nvSpPr>
        <dsp:cNvPr id="0" name=""/>
        <dsp:cNvSpPr/>
      </dsp:nvSpPr>
      <dsp:spPr>
        <a:xfrm>
          <a:off x="3001286" y="1364"/>
          <a:ext cx="1757407" cy="102110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Участвовать в войне на стороне Германии, так как,   по их мнению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031193" y="31271"/>
        <a:ext cx="1697593" cy="961289"/>
      </dsp:txXfrm>
    </dsp:sp>
    <dsp:sp modelId="{FFCDC096-77B1-45D5-999D-28AD41CFECF6}">
      <dsp:nvSpPr>
        <dsp:cNvPr id="0" name=""/>
        <dsp:cNvSpPr/>
      </dsp:nvSpPr>
      <dsp:spPr>
        <a:xfrm rot="5323514">
          <a:off x="3779257" y="1099614"/>
          <a:ext cx="233702" cy="273320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3813333" y="1119431"/>
        <a:ext cx="163992" cy="163591"/>
      </dsp:txXfrm>
    </dsp:sp>
    <dsp:sp modelId="{299B642D-8DE1-4161-9260-12BFAA733F89}">
      <dsp:nvSpPr>
        <dsp:cNvPr id="0" name=""/>
        <dsp:cNvSpPr/>
      </dsp:nvSpPr>
      <dsp:spPr>
        <a:xfrm>
          <a:off x="3066674" y="1463307"/>
          <a:ext cx="1692020" cy="103565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Земли, которые намеревалась захватить Турция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097007" y="1493640"/>
        <a:ext cx="1631354" cy="974992"/>
      </dsp:txXfrm>
    </dsp:sp>
    <dsp:sp modelId="{FE21A452-1F4B-4080-8D60-EA4961106AD2}">
      <dsp:nvSpPr>
        <dsp:cNvPr id="0" name=""/>
        <dsp:cNvSpPr/>
      </dsp:nvSpPr>
      <dsp:spPr>
        <a:xfrm rot="10800000">
          <a:off x="2736044" y="1844476"/>
          <a:ext cx="233645" cy="273320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2806137" y="1899140"/>
        <a:ext cx="163552" cy="163992"/>
      </dsp:txXfrm>
    </dsp:sp>
    <dsp:sp modelId="{109C2627-E925-4B9E-AC03-10E872964E6B}">
      <dsp:nvSpPr>
        <dsp:cNvPr id="0" name=""/>
        <dsp:cNvSpPr/>
      </dsp:nvSpPr>
      <dsp:spPr>
        <a:xfrm>
          <a:off x="700488" y="1464950"/>
          <a:ext cx="1925345" cy="103237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Находилась во власти России и Англии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30725" y="1495187"/>
        <a:ext cx="1864871" cy="9718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B47971-D840-4BEF-9553-200F68CF037B}">
      <dsp:nvSpPr>
        <dsp:cNvPr id="0" name=""/>
        <dsp:cNvSpPr/>
      </dsp:nvSpPr>
      <dsp:spPr>
        <a:xfrm>
          <a:off x="417912" y="0"/>
          <a:ext cx="4736339" cy="254398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311E0E-B652-473F-AF7C-45EFB8FC6A82}">
      <dsp:nvSpPr>
        <dsp:cNvPr id="0" name=""/>
        <dsp:cNvSpPr/>
      </dsp:nvSpPr>
      <dsp:spPr>
        <a:xfrm>
          <a:off x="1658" y="686594"/>
          <a:ext cx="1641159" cy="117079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Военно-морские силы Антанты начали военную операцию против Турции в проливе Дарданеллы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8811" y="743747"/>
        <a:ext cx="1526853" cy="1056484"/>
      </dsp:txXfrm>
    </dsp:sp>
    <dsp:sp modelId="{53C1E76F-F6FB-4B5D-B011-D0CE55B6AB49}">
      <dsp:nvSpPr>
        <dsp:cNvPr id="0" name=""/>
        <dsp:cNvSpPr/>
      </dsp:nvSpPr>
      <dsp:spPr>
        <a:xfrm>
          <a:off x="1897755" y="686594"/>
          <a:ext cx="1776653" cy="117079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Германия оказала Турции большую помощь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54908" y="743747"/>
        <a:ext cx="1662347" cy="1056484"/>
      </dsp:txXfrm>
    </dsp:sp>
    <dsp:sp modelId="{06DD3DE3-ADE4-4C24-AA80-1DF30AB33F11}">
      <dsp:nvSpPr>
        <dsp:cNvPr id="0" name=""/>
        <dsp:cNvSpPr/>
      </dsp:nvSpPr>
      <dsp:spPr>
        <a:xfrm>
          <a:off x="3929346" y="686594"/>
          <a:ext cx="1641159" cy="117079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результате военному флоту Англии был нанесён сокрушительный урон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86499" y="743747"/>
        <a:ext cx="1526853" cy="10564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069706" y="866"/>
          <a:ext cx="3610476" cy="641202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2752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35</a:t>
          </a:r>
          <a:endParaRPr lang="ru-RU" sz="20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30006" y="866"/>
        <a:ext cx="3450176" cy="641202"/>
      </dsp:txXfrm>
    </dsp:sp>
    <dsp:sp modelId="{0695C490-E4F3-44F9-95D3-DCB4ADA8C6F8}">
      <dsp:nvSpPr>
        <dsp:cNvPr id="0" name=""/>
        <dsp:cNvSpPr/>
      </dsp:nvSpPr>
      <dsp:spPr>
        <a:xfrm>
          <a:off x="749105" y="866"/>
          <a:ext cx="641202" cy="64120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186432" y="845385"/>
          <a:ext cx="3540144" cy="572157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2752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в тетрадь даты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329471" y="845385"/>
        <a:ext cx="3397105" cy="572157"/>
      </dsp:txXfrm>
    </dsp:sp>
    <dsp:sp modelId="{0A426044-E8F7-487B-91EF-34DFC983F853}">
      <dsp:nvSpPr>
        <dsp:cNvPr id="0" name=""/>
        <dsp:cNvSpPr/>
      </dsp:nvSpPr>
      <dsp:spPr>
        <a:xfrm>
          <a:off x="766688" y="833471"/>
          <a:ext cx="641202" cy="64120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1022300" y="1571634"/>
          <a:ext cx="3676187" cy="773918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2752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Заполните схему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15779" y="1571634"/>
        <a:ext cx="3482708" cy="773918"/>
      </dsp:txXfrm>
    </dsp:sp>
    <dsp:sp modelId="{0CB44D7F-0C66-4497-B9EB-5134FE96849A}">
      <dsp:nvSpPr>
        <dsp:cNvPr id="0" name=""/>
        <dsp:cNvSpPr/>
      </dsp:nvSpPr>
      <dsp:spPr>
        <a:xfrm>
          <a:off x="732677" y="1732435"/>
          <a:ext cx="641202" cy="64120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451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diagramLayout" Target="../diagrams/layout5.xml"/><Relationship Id="rId7" Type="http://schemas.openxmlformats.org/officeDocument/2006/relationships/image" Target="../media/image21.gif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23.gi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3710" y="541152"/>
            <a:ext cx="3643338" cy="288666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18387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</a:p>
          <a:p>
            <a:pPr marL="18387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Начало 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и течение Первой мировой войны</a:t>
            </a:r>
            <a:endParaRPr lang="ru-RU" sz="18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endParaRPr sz="2400" b="1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lang="ru-RU" sz="1747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41879" y="1191416"/>
            <a:ext cx="218496" cy="1357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>
          <a:xfrm>
            <a:off x="4451361" y="1548606"/>
            <a:ext cx="1145338" cy="1428760"/>
          </a:xfrm>
        </p:spPr>
      </p:sp>
      <p:sp>
        <p:nvSpPr>
          <p:cNvPr id="39938" name="AutoShape 2" descr="https://upload.wikimedia.org/wikipedia/commons/thumb/1/12/India_1819-1909.svg/350px-India_1819-1909.sv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2" descr="Этот день в истории: 28 июля 1914 года началась Первая мировая война —  Общество. Новости, Новости России — EADail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79857" y="1191416"/>
            <a:ext cx="1716842" cy="1928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Немецкий план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1951031" y="619912"/>
          <a:ext cx="3643338" cy="25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626" name="AutoShape 2" descr="Новый кризис может образоваться на Балканах | INFO-BALKAN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Левский, Васил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План Шлиффена» и его политические последствия: sergeytsvetkov — LiveJournal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5" y="619912"/>
            <a:ext cx="1581142" cy="25003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Франция и Россия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5" y="576015"/>
            <a:ext cx="1866894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6" name="AutoShape 2" descr="https://upload.wikimedia.org/wikipedia/commons/thumb/4/40/Assamese_women_in_costume%2C_picking_tea_leaves_by_Bourne_%26_Shepherd.jpg/250px-Assamese_women_in_costume%2C_picking_tea_leaves_by_Bourne_%26_Shepher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онтан в Кабу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236519" y="576015"/>
            <a:ext cx="2500330" cy="1115467"/>
          </a:xfrm>
          <a:prstGeom prst="wedgeRoundRectCallout">
            <a:avLst>
              <a:gd name="adj1" fmla="val -20239"/>
              <a:gd name="adj2" fmla="val 78829"/>
              <a:gd name="adj3" fmla="val 16667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Немецкая армия, начав          3 августа мощный штурм,     в течение месяца приблизилась к Парижу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236519" y="1977235"/>
            <a:ext cx="2500330" cy="958822"/>
          </a:xfrm>
          <a:prstGeom prst="wedgeRoundRectCallout">
            <a:avLst>
              <a:gd name="adj1" fmla="val -20239"/>
              <a:gd name="adj2" fmla="val 7882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Поражение Франции казалось неминуемым. Правительство даже вынуждено было временно покинуть Париж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3022601" y="576015"/>
            <a:ext cx="2500330" cy="1115467"/>
          </a:xfrm>
          <a:prstGeom prst="wedgeRoundRectCallout">
            <a:avLst>
              <a:gd name="adj1" fmla="val -20239"/>
              <a:gd name="adj2" fmla="val 7882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Однако план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Шлиффена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остался неосуществлённым. Причиной этого стало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3022601" y="1977235"/>
            <a:ext cx="2500330" cy="958821"/>
          </a:xfrm>
          <a:prstGeom prst="wedgeRoundRectCallout">
            <a:avLst>
              <a:gd name="adj1" fmla="val -20239"/>
              <a:gd name="adj2" fmla="val 78829"/>
              <a:gd name="adj3" fmla="val 16667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Нападение 17 августа России на Германию               и Австро-Венгрию                       по просьбе французского правительства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Спасение Франции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2093907" y="334160"/>
            <a:ext cx="3571900" cy="2905928"/>
          </a:xfrm>
          <a:prstGeom prst="horizontalScroll">
            <a:avLst/>
          </a:prstGeom>
          <a:solidFill>
            <a:schemeClr val="bg1"/>
          </a:solidFill>
          <a:ln>
            <a:solidFill>
              <a:srgbClr val="327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Определённое ослабление военной  мощи Германии на Западном фронте спасло Францию. И не только спасло, но и дало возможность Франции собраться с силами             и перейти в контрнаступление.     Хотя Германия и вытеснила русскую армию из Восточной Пруссии, Россия продолжала вести активные боевые действия против Австро-Венгрии.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Окопы на западном фронт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5" name="Picture 3" descr="C:\Users\Вилена\Desktop\300px-Trencheswwi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91350"/>
            <a:ext cx="1938332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Бой у Марны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61881615"/>
              </p:ext>
            </p:extLst>
          </p:nvPr>
        </p:nvGraphicFramePr>
        <p:xfrm>
          <a:off x="2093907" y="619912"/>
          <a:ext cx="3571900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3643" y="2905928"/>
            <a:ext cx="1643074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solidFill>
                  <a:srgbClr val="000000"/>
                </a:solidFill>
              </a:rPr>
              <a:t>Битва на Марне</a:t>
            </a:r>
            <a:endParaRPr lang="ru-RU" sz="1000" i="1" dirty="0">
              <a:solidFill>
                <a:srgbClr val="000000"/>
              </a:solidFill>
            </a:endParaRPr>
          </a:p>
        </p:txBody>
      </p:sp>
      <p:pic>
        <p:nvPicPr>
          <p:cNvPr id="22530" name="Picture 2" descr="Битва на Марне: важнейшая битва Первой мировой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5" y="619912"/>
            <a:ext cx="1938332" cy="2286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66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Провал плана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Шлиффена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Рамка 9"/>
          <p:cNvSpPr/>
          <p:nvPr/>
        </p:nvSpPr>
        <p:spPr>
          <a:xfrm>
            <a:off x="2593973" y="576015"/>
            <a:ext cx="3000396" cy="2544225"/>
          </a:xfrm>
          <a:prstGeom prst="frame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Немецкое командование, оказавшееся в тяжёлом положении, 9 сентября было вынуждено отдать приказ об отступлении по всему Западному фронту. Из-за победы, одержанной 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Марны, план Германии одержать молниеносную победу провалился.</a:t>
            </a:r>
          </a:p>
        </p:txBody>
      </p:sp>
      <p:sp>
        <p:nvSpPr>
          <p:cNvPr id="20482" name="AutoShape 2" descr="https://83a82a1a-a-62cb3a1a-s-sites.googlegroups.com/site/velikiesrazenia/istoriceskie-srazenia/sovremennye-bitvy/--1914/marna.jpg?attachauth=ANoY7crpDv8Qht1Q3L5jBQj8Hkqn2L2eDmOHRKxyt4ZqXhztV9Pofgps1X0ArSLw1TQmCTNFZcr-1_DOSa-2p4AreQaHPXZ-6lI0RTMxQDe9FKqgdlrYt3c_2zUJ9iqZ5h6sjIacdiYOgbXzfG20tFVNecoNXpAJ7DeM_AyTlkfyhitVSip4V5IR0jd3NLsqSCfJbxgN2l4XyWQ8pJzNyIi3UPz31onfP11cMgwsRLdEGGjklQyflxOykHmLg3lniTQqHVrSEq4UnZuUqw4xQlp4LoCmXC3Snw%3D%3D&amp;attredirects=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3" name="Picture 3" descr="C:\Users\Вилена\Desktop\mar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76015"/>
            <a:ext cx="2438398" cy="2544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Вступление Турции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55575" y="619913"/>
          <a:ext cx="5438794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75490" name="AutoShape 2" descr="Плеханов, Георгий Валенти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risto-Botev-circa-18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0" name="AutoShape 2" descr="MohammadAyoubKha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История Суэцкого канала: masterok — LiveJourn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Действия Турции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736849" y="619912"/>
            <a:ext cx="2857520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Привели Турцию к подписанию  в условиях секретности 2 августа 1914 г. союзнического договора  с Германией.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11 октября Германия предложила Турции крупную сумму.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Получив заём, Турция обещала немедленно вступить в войну.</a:t>
            </a: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2308221" y="834226"/>
            <a:ext cx="428628" cy="285752"/>
          </a:xfrm>
          <a:prstGeom prst="rightArrow">
            <a:avLst/>
          </a:prstGeom>
          <a:solidFill>
            <a:srgbClr val="7F7F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2308221" y="1790594"/>
            <a:ext cx="428628" cy="285752"/>
          </a:xfrm>
          <a:prstGeom prst="rightArrow">
            <a:avLst/>
          </a:prstGeom>
          <a:solidFill>
            <a:srgbClr val="7F7F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2308221" y="2620176"/>
            <a:ext cx="428628" cy="285752"/>
          </a:xfrm>
          <a:prstGeom prst="rightArrow">
            <a:avLst/>
          </a:prstGeom>
          <a:solidFill>
            <a:srgbClr val="7F7F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55575" y="691350"/>
            <a:ext cx="2152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Захватнические цели Турции</a:t>
            </a:r>
          </a:p>
        </p:txBody>
      </p:sp>
      <p:sp>
        <p:nvSpPr>
          <p:cNvPr id="4" name="AutoShape 2" descr="Мухаммад Ахмад аль-Махд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0610" name="Picture 2" descr="https://nik191-1.ucoz.ru/100let/1914_4/tu_12_1_for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1334293"/>
            <a:ext cx="2009770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Приказ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Энвер-паши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165477" y="619912"/>
            <a:ext cx="2428892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Военный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министр и верховный главнокомандующий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Энвер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-паша, германофил, 29 октября отдал приказ  о выводе турецкого флота в Чёрное море под командование немецкого адмирала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Сушана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и обстреле российских территорий.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55575" y="2620176"/>
            <a:ext cx="107157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Энвер-паша</a:t>
            </a:r>
            <a:r>
              <a:rPr lang="ru-RU" sz="1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AutoShape 2" descr="Абдаллах ибн аль-Саид | Воины и военная техника вики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1634" name="Picture 2" descr="Кто кого: «турецкое единение» против английской мощи. | Пикаб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7145" y="658816"/>
            <a:ext cx="1938332" cy="2461426"/>
          </a:xfrm>
          <a:prstGeom prst="rect">
            <a:avLst/>
          </a:prstGeom>
          <a:noFill/>
        </p:spPr>
      </p:pic>
      <p:pic>
        <p:nvPicPr>
          <p:cNvPr id="581636" name="Picture 4" descr="YOONIQ Images RM #216325226 | Tarih, Tarihçi, Galer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1158882"/>
            <a:ext cx="1152514" cy="14612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Кавказский фронт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8-конечная звезда 10"/>
          <p:cNvSpPr/>
          <p:nvPr/>
        </p:nvSpPr>
        <p:spPr>
          <a:xfrm>
            <a:off x="155575" y="905664"/>
            <a:ext cx="2867026" cy="1928826"/>
          </a:xfrm>
          <a:prstGeom prst="star8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 ноября Россия объявила войну Турции в ответ на нападение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8-конечная звезда 11"/>
          <p:cNvSpPr/>
          <p:nvPr/>
        </p:nvSpPr>
        <p:spPr>
          <a:xfrm>
            <a:off x="2236783" y="477037"/>
            <a:ext cx="2928958" cy="1428760"/>
          </a:xfrm>
          <a:prstGeom prst="star8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 открыт Кавказский фронт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8-конечная звезда 12"/>
          <p:cNvSpPr/>
          <p:nvPr/>
        </p:nvSpPr>
        <p:spPr>
          <a:xfrm>
            <a:off x="2451097" y="1477167"/>
            <a:ext cx="3094039" cy="1643073"/>
          </a:xfrm>
          <a:prstGeom prst="star8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 – 6 ноября Англия и Франция также объявили войну Турции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Турция и Англия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93643" y="576262"/>
          <a:ext cx="5572164" cy="2543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36518" y="576016"/>
            <a:ext cx="5357851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268" y="576016"/>
            <a:ext cx="4643472" cy="329648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Начало войны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268" y="905664"/>
            <a:ext cx="4643470" cy="35719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Провал плана молниеносной победы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2267" y="1262854"/>
            <a:ext cx="4643471" cy="37148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Вступление Турции в войну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2279" y="1634338"/>
            <a:ext cx="4643471" cy="35719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4) «Великое отступление»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2267" y="1991528"/>
            <a:ext cx="4643471" cy="37148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5) Положение на Западном фронте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2279" y="2363012"/>
            <a:ext cx="4643471" cy="35719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6) Вступление в войну Италии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2267" y="2720202"/>
            <a:ext cx="4643471" cy="37148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7) Военные действия Японии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 Восточном фронте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126732" y="905667"/>
            <a:ext cx="2753257" cy="873489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Весной 1915 года войска союзников начали наступление в Галиции (Западная Украина)</a:t>
            </a: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6066469">
            <a:off x="665146" y="668182"/>
            <a:ext cx="428628" cy="285752"/>
          </a:xfrm>
          <a:prstGeom prst="rightArrow">
            <a:avLst/>
          </a:prstGeom>
          <a:solidFill>
            <a:srgbClr val="689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55575" y="1119978"/>
            <a:ext cx="1971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1915 году превратился в поле основных военных действий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2" descr="Мухаммад Ахмад аль-Махд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6238896">
            <a:off x="1392512" y="762791"/>
            <a:ext cx="519772" cy="285752"/>
          </a:xfrm>
          <a:prstGeom prst="rightArrow">
            <a:avLst/>
          </a:prstGeom>
          <a:solidFill>
            <a:srgbClr val="689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379659" y="1548607"/>
            <a:ext cx="32147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Весной и летом 1915 г. русская армия вынуждена вести оборонительные бои, в результате которых понесла огромные потери. 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 rot="5400000">
            <a:off x="3080303" y="620086"/>
            <a:ext cx="285410" cy="285752"/>
          </a:xfrm>
          <a:prstGeom prst="rightArrow">
            <a:avLst/>
          </a:prstGeom>
          <a:solidFill>
            <a:srgbClr val="689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55575" y="2153665"/>
            <a:ext cx="2347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Германия и Австро-Венгрия решили бросить около половины своих вооружённых сил против России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 rot="6120059">
            <a:off x="4165609" y="691695"/>
            <a:ext cx="428627" cy="285752"/>
          </a:xfrm>
          <a:prstGeom prst="rightArrow">
            <a:avLst/>
          </a:prstGeom>
          <a:solidFill>
            <a:srgbClr val="689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2665411" y="2532693"/>
            <a:ext cx="308135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Погибли 850 тыс.солдат                        и офицеров, 900 тыс.попали                   в плен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5400000">
            <a:off x="3798208" y="2236729"/>
            <a:ext cx="306173" cy="285752"/>
          </a:xfrm>
          <a:prstGeom prst="rightArrow">
            <a:avLst/>
          </a:prstGeom>
          <a:solidFill>
            <a:srgbClr val="689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6238896">
            <a:off x="1223333" y="1808099"/>
            <a:ext cx="346607" cy="285752"/>
          </a:xfrm>
          <a:prstGeom prst="rightArrow">
            <a:avLst/>
          </a:prstGeom>
          <a:solidFill>
            <a:srgbClr val="689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«Великое отступление» 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БАЛКАНСКИЕ ВОЙНЫ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155575" y="2477300"/>
            <a:ext cx="239553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Лента лицом вверх 20"/>
          <p:cNvSpPr/>
          <p:nvPr/>
        </p:nvSpPr>
        <p:spPr>
          <a:xfrm>
            <a:off x="155575" y="518529"/>
            <a:ext cx="3000396" cy="1571636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Но англо-французские войска не начали серьёзные действия на западе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Лента лицом вверх 21"/>
          <p:cNvSpPr/>
          <p:nvPr/>
        </p:nvSpPr>
        <p:spPr>
          <a:xfrm>
            <a:off x="2665411" y="518529"/>
            <a:ext cx="2900386" cy="1285884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Оказывая ожесточённое сопротивление, русская армия отступила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Лента лицом вверх 24"/>
          <p:cNvSpPr/>
          <p:nvPr/>
        </p:nvSpPr>
        <p:spPr>
          <a:xfrm>
            <a:off x="1236651" y="1905796"/>
            <a:ext cx="3971955" cy="1214446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Русская армия оставила Польшу, Прибалтику, Западную Белоруссию и часть Западной Украины</a:t>
            </a:r>
            <a:endParaRPr lang="ru-RU" sz="1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Успехи Германии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665411" y="834226"/>
            <a:ext cx="1571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Воодушевлённая успехами на Восточном фронте, Германия намеревалась также поправить своё положение на Западном фронте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4584781" y="582197"/>
            <a:ext cx="304664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237047" y="834226"/>
            <a:ext cx="1285884" cy="179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этом она связывала большие надежды        с совершенно новым видом оружия – подводными лодками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5400000">
            <a:off x="3230309" y="582197"/>
            <a:ext cx="304664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558254" y="2865551"/>
            <a:ext cx="2214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Подводная лодка 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 14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http://data.cyclowiki.org/images/thumb/9/97/Submarine_U-14_LOC_6358166395.jpg/300px-Submarine_U-14_LOC_63581663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1905796"/>
            <a:ext cx="2295522" cy="1236754"/>
          </a:xfrm>
          <a:prstGeom prst="rect">
            <a:avLst/>
          </a:prstGeom>
          <a:noFill/>
        </p:spPr>
      </p:pic>
      <p:pic>
        <p:nvPicPr>
          <p:cNvPr id="15364" name="Picture 4" descr="В начале Первой мировой войны эффективность подводных лодок оказалась неожиданной для обеих сторон.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572741"/>
            <a:ext cx="2295522" cy="12616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Гибель «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Лузитании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»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93973" y="619912"/>
            <a:ext cx="3000396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то же время Германия собиралась потопить любые надводные корабли на территории военных действий и сделала это.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Подводные корабли Германии потопили огромный пассажирский корабль Англии «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Лузитания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», на борту которого находилось около 2000 пассажиров ( из них 126 граждан США). Больше половины пассажиров погибли. Германия уничтожила также сотни грузовых кораблей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55575" y="2937836"/>
            <a:ext cx="206216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AutoShape 2" descr="Абдаллах ибн аль-Саид | Воины и военная техника вики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2658" name="AutoShape 2" descr="Гибель Лузитании- преступление Первой мировой войны | Русская семер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2660" name="Picture 4" descr="Гибель Лузитании- преступление Первой мировой войны | Русская семер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19911"/>
            <a:ext cx="2438398" cy="2317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Оружие Германии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22535" y="619912"/>
            <a:ext cx="3071834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 апреле 1915 года в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Ипрском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бою Германия впервые в истории войн использовала химическое оружие – ядовитый газ (хлор). В результате 15 000 человек отравились, 5 000 из них погибли. Однако и это оружие   не принесло ожидаемого Германией результата. Вскоре Антанта обеспечила свою армию противогазами.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308089" y="2993867"/>
            <a:ext cx="206216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AutoShape 2" descr="Абдаллах ибн аль-Саид | Воины и военная техника вики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3682" name="Picture 2" descr="Боевые отравляющие газы в Первой Мировой Войне | Армии и Солдаты. Военная  энциклопе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19912"/>
            <a:ext cx="2366960" cy="1143008"/>
          </a:xfrm>
          <a:prstGeom prst="rect">
            <a:avLst/>
          </a:prstGeom>
          <a:noFill/>
        </p:spPr>
      </p:pic>
      <p:pic>
        <p:nvPicPr>
          <p:cNvPr id="583684" name="Picture 4" descr="Газовые атаки на Первой мировой: что это было | Русская семер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1834358"/>
            <a:ext cx="2366960" cy="11595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Вступление в войну Италии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несколько документов 4"/>
          <p:cNvSpPr/>
          <p:nvPr/>
        </p:nvSpPr>
        <p:spPr>
          <a:xfrm>
            <a:off x="522271" y="619912"/>
            <a:ext cx="5072098" cy="2500330"/>
          </a:xfrm>
          <a:prstGeom prst="flowChartMultidocumen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Хотя Италия формально являлась членом «Тройственного союза», она не торопилась примкнуть к кому-либо.</a:t>
            </a:r>
            <a:endParaRPr lang="ru-RU" sz="1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Страна выжидала, кто пообещает ей большую долю после окончания войны.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Антанта пообещала передать Италии все территории, на которые она претендовала.</a:t>
            </a:r>
          </a:p>
          <a:p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Договор между Антантой и Италией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нутый угол 9"/>
          <p:cNvSpPr/>
          <p:nvPr/>
        </p:nvSpPr>
        <p:spPr>
          <a:xfrm>
            <a:off x="3808419" y="548474"/>
            <a:ext cx="1785950" cy="2571768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Вскоре правительство Италии известило                        о своём выходе     из «Тройственного союза» и 23 мая объявило войну Австро-Венгрии. Склонение Италии на сторону Антанты стало поражением дипломатии Германии</a:t>
            </a: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155575" y="405599"/>
            <a:ext cx="3509968" cy="2834489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В апреле 1915 года в Лондоне был подписан договор между Антантой и Италией, согласно которому месяц спустя Италия должна была вступить в войну против своих бывших союзников. Это обязательство было подкреплено выдачей Англией кредита в размере          50 млн. фунтов стерлингов.</a:t>
            </a:r>
          </a:p>
          <a:p>
            <a:pPr marL="228600" indent="-228600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33416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Действия Японии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Табличка 11"/>
          <p:cNvSpPr/>
          <p:nvPr/>
        </p:nvSpPr>
        <p:spPr>
          <a:xfrm>
            <a:off x="3022601" y="405598"/>
            <a:ext cx="2571768" cy="1214446"/>
          </a:xfrm>
          <a:prstGeom prst="plaqu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январе 1915 года она выдвинула перед правительством Китая требование перевести провинцию </a:t>
            </a:r>
            <a:r>
              <a:rPr lang="ru-RU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Шаньдун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из сферы влияния Германии      в сферу влияния Японии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Табличка 12"/>
          <p:cNvSpPr/>
          <p:nvPr/>
        </p:nvSpPr>
        <p:spPr>
          <a:xfrm>
            <a:off x="3022601" y="1691482"/>
            <a:ext cx="2571768" cy="1428760"/>
          </a:xfrm>
          <a:prstGeom prst="plaqu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Позволить японским гражданам владеть земельными угодьями           в Южной Маньчжурии             и восточной Внутренней Монголии и др.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Табличка 13"/>
          <p:cNvSpPr/>
          <p:nvPr/>
        </p:nvSpPr>
        <p:spPr>
          <a:xfrm>
            <a:off x="155575" y="405598"/>
            <a:ext cx="2759868" cy="1214446"/>
          </a:xfrm>
          <a:prstGeom prst="plaqu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Военные действия в Европе создали удобные условия для ведения военных действий Японии на Дальнем Востоке       и в Тихом океане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Табличка 10"/>
          <p:cNvSpPr/>
          <p:nvPr/>
        </p:nvSpPr>
        <p:spPr>
          <a:xfrm>
            <a:off x="155575" y="1691482"/>
            <a:ext cx="2759868" cy="1428760"/>
          </a:xfrm>
          <a:prstGeom prst="plaqu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Предоставить возможность ещё более укрепить статус Японии в восточной Внутренней Монголии и Южной Маньчжурии; продлить ещё на 99 лет срок аренды ж/</a:t>
            </a:r>
            <a:r>
              <a:rPr lang="ru-RU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Порт-Артура , Южной Маньчжурии     и </a:t>
            </a:r>
            <a:r>
              <a:rPr lang="ru-RU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Андун-Мукдена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ятно 1 10"/>
          <p:cNvSpPr/>
          <p:nvPr/>
        </p:nvSpPr>
        <p:spPr>
          <a:xfrm>
            <a:off x="155575" y="0"/>
            <a:ext cx="3724282" cy="3102736"/>
          </a:xfrm>
          <a:prstGeom prst="irregularSeal1">
            <a:avLst/>
          </a:prstGeom>
          <a:solidFill>
            <a:schemeClr val="bg1"/>
          </a:solidFill>
          <a:ln>
            <a:solidFill>
              <a:srgbClr val="8A104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то же время Япония, опасаясь вмешательства США отказалась от ряда требований, оставленных перед Китаем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3227409" y="160338"/>
            <a:ext cx="2438398" cy="2942398"/>
          </a:xfrm>
          <a:prstGeom prst="irregularSeal1">
            <a:avLst/>
          </a:prstGeom>
          <a:solidFill>
            <a:schemeClr val="bg1"/>
          </a:solidFill>
          <a:ln>
            <a:solidFill>
              <a:srgbClr val="8A104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 мая Китай принял смягчённые требования Японии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Болгария и Сербия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Югослав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879462" y="576015"/>
            <a:ext cx="4286280" cy="914400"/>
          </a:xfrm>
          <a:prstGeom prst="downArrowCallou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Великое отступление российской армии в 1915 году решило вопрос о том, на чьей стороне собиралась вступать в войну Болгария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879462" y="1490415"/>
            <a:ext cx="4286280" cy="914400"/>
          </a:xfrm>
          <a:prstGeom prst="downArrowCallou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 присоединением 15 сентября 1915 года Болгарии    в Союз Австро-Венгрии и Турции возник «Союз четвёрки»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9462" y="2404815"/>
            <a:ext cx="4286280" cy="60007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14 октября войска Болгарии, Германии и Австро-Венгрии напали на Сербию. Таким образом, Сербия была оккупирована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ятно 2 15"/>
          <p:cNvSpPr/>
          <p:nvPr/>
        </p:nvSpPr>
        <p:spPr>
          <a:xfrm>
            <a:off x="3175" y="576015"/>
            <a:ext cx="914400" cy="914400"/>
          </a:xfrm>
          <a:prstGeom prst="irregularSeal2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ятно 2 16"/>
          <p:cNvSpPr/>
          <p:nvPr/>
        </p:nvSpPr>
        <p:spPr>
          <a:xfrm>
            <a:off x="3175" y="1642815"/>
            <a:ext cx="914400" cy="914400"/>
          </a:xfrm>
          <a:prstGeom prst="irregularSeal2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Начало войны  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688405" y="1117029"/>
            <a:ext cx="405502" cy="211365"/>
          </a:xfrm>
          <a:prstGeom prst="rightArrow">
            <a:avLst/>
          </a:prstGeom>
          <a:solidFill>
            <a:srgbClr val="328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07957" y="905664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Основная причина</a:t>
            </a:r>
            <a:endParaRPr lang="ru-RU" sz="1800" b="1" u="sng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5147" y="2771745"/>
            <a:ext cx="880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93907" y="977101"/>
            <a:ext cx="3571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8A104D"/>
                </a:solidFill>
                <a:latin typeface="Arial" pitchFamily="34" charset="0"/>
                <a:cs typeface="Arial" pitchFamily="34" charset="0"/>
              </a:rPr>
              <a:t>Передел мира между двумя военно-политическими силами</a:t>
            </a:r>
            <a:endParaRPr lang="ru-RU" sz="1400" b="1" dirty="0">
              <a:solidFill>
                <a:srgbClr val="8A10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 rot="2761830">
            <a:off x="1185827" y="1665607"/>
            <a:ext cx="405502" cy="211365"/>
          </a:xfrm>
          <a:prstGeom prst="rightArrow">
            <a:avLst/>
          </a:prstGeom>
          <a:solidFill>
            <a:srgbClr val="328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F5F5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05404" y="1905796"/>
            <a:ext cx="3917527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осуществления своих коварных замыслов с целью обретения наживы ведущие государства мира, игнорируя духовные ценности, жертвовали жизнями миллионов людей                      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698" name="AutoShape 2" descr="Арабы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1" name="AutoShape 5" descr="https://upload.wikimedia.org/wikipedia/commons/thumb/9/9e/Nomadic_Berber_in_Morocco.jpg/198px-Nomadic_Berber_in_Morocc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4" name="AutoShape 8" descr="Арабы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6" name="AutoShape 10" descr="Как жили бедуины в конце 19 века (Фото) - ТЕЛЕГРАФ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ЗАДАНИЯ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16968199"/>
              </p:ext>
            </p:extLst>
          </p:nvPr>
        </p:nvGraphicFramePr>
        <p:xfrm>
          <a:off x="165082" y="691350"/>
          <a:ext cx="5429288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3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6585" y="691349"/>
            <a:ext cx="857256" cy="642943"/>
          </a:xfrm>
          <a:prstGeom prst="rect">
            <a:avLst/>
          </a:prstGeom>
          <a:noFill/>
        </p:spPr>
      </p:pic>
      <p:pic>
        <p:nvPicPr>
          <p:cNvPr id="3074" name="Picture 2" descr="C:\Users\Вилена\Desktop\admi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6585" y="1548606"/>
            <a:ext cx="857256" cy="714380"/>
          </a:xfrm>
          <a:prstGeom prst="rect">
            <a:avLst/>
          </a:prstGeom>
          <a:noFill/>
        </p:spPr>
      </p:pic>
      <p:pic>
        <p:nvPicPr>
          <p:cNvPr id="3075" name="Picture 3" descr="C:\Users\Вилена\Desktop\giphy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6585" y="2262986"/>
            <a:ext cx="928694" cy="86922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33415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СХЕМА </a:t>
            </a:r>
            <a:endParaRPr lang="ru-RU" sz="2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7923" y="405597"/>
            <a:ext cx="3107553" cy="2834491"/>
          </a:xfrm>
          <a:ln>
            <a:solidFill>
              <a:srgbClr val="327880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Какие коалиции участвовали в Первой мировой войне</a:t>
            </a:r>
          </a:p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Какие государства входили</a:t>
            </a:r>
          </a:p>
          <a:p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                      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Причина и повод к войне</a:t>
            </a:r>
          </a:p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Действия государств в начале войны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Штриховая стрелка вправо 9"/>
          <p:cNvSpPr/>
          <p:nvPr/>
        </p:nvSpPr>
        <p:spPr>
          <a:xfrm rot="5400000">
            <a:off x="794024" y="696782"/>
            <a:ext cx="214315" cy="346328"/>
          </a:xfrm>
          <a:prstGeom prst="stripedRightArrow">
            <a:avLst/>
          </a:prstGeom>
          <a:solidFill>
            <a:srgbClr val="CC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триховая стрелка вправо 10"/>
          <p:cNvSpPr/>
          <p:nvPr/>
        </p:nvSpPr>
        <p:spPr>
          <a:xfrm rot="5400000">
            <a:off x="791644" y="1265904"/>
            <a:ext cx="219076" cy="346328"/>
          </a:xfrm>
          <a:prstGeom prst="stripedRightArrow">
            <a:avLst/>
          </a:prstGeom>
          <a:solidFill>
            <a:srgbClr val="CC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триховая стрелка вправо 11"/>
          <p:cNvSpPr/>
          <p:nvPr/>
        </p:nvSpPr>
        <p:spPr>
          <a:xfrm rot="5400000">
            <a:off x="1313520" y="1911232"/>
            <a:ext cx="214310" cy="346328"/>
          </a:xfrm>
          <a:prstGeom prst="stripedRightArrow">
            <a:avLst/>
          </a:prstGeom>
          <a:solidFill>
            <a:srgbClr val="CC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триховая стрелка вправо 12"/>
          <p:cNvSpPr/>
          <p:nvPr/>
        </p:nvSpPr>
        <p:spPr>
          <a:xfrm rot="5400000">
            <a:off x="356104" y="2679186"/>
            <a:ext cx="250033" cy="346328"/>
          </a:xfrm>
          <a:prstGeom prst="stripedRightArrow">
            <a:avLst/>
          </a:prstGeom>
          <a:solidFill>
            <a:srgbClr val="CC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84706" name="Picture 2" descr="C:\Users\Вилена\Desktop\5e176b56c818ca9c7ee565ac4d0c661c.jpg"/>
          <p:cNvPicPr>
            <a:picLocks noChangeAspect="1" noChangeArrowheads="1"/>
          </p:cNvPicPr>
          <p:nvPr/>
        </p:nvPicPr>
        <p:blipFill>
          <a:blip r:embed="rId2"/>
          <a:srcRect b="9653"/>
          <a:stretch>
            <a:fillRect/>
          </a:stretch>
        </p:blipFill>
        <p:spPr bwMode="auto">
          <a:xfrm>
            <a:off x="3308353" y="405596"/>
            <a:ext cx="2357424" cy="2834491"/>
          </a:xfrm>
          <a:prstGeom prst="rect">
            <a:avLst/>
          </a:prstGeom>
          <a:noFill/>
        </p:spPr>
      </p:pic>
      <p:sp>
        <p:nvSpPr>
          <p:cNvPr id="14" name="Штриховая стрелка вправо 13"/>
          <p:cNvSpPr/>
          <p:nvPr/>
        </p:nvSpPr>
        <p:spPr>
          <a:xfrm rot="5400000">
            <a:off x="1761573" y="696781"/>
            <a:ext cx="214315" cy="346328"/>
          </a:xfrm>
          <a:prstGeom prst="stripedRightArrow">
            <a:avLst/>
          </a:prstGeom>
          <a:solidFill>
            <a:srgbClr val="CC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Штриховая стрелка вправо 14"/>
          <p:cNvSpPr/>
          <p:nvPr/>
        </p:nvSpPr>
        <p:spPr>
          <a:xfrm rot="5400000">
            <a:off x="1759193" y="1265904"/>
            <a:ext cx="219076" cy="346328"/>
          </a:xfrm>
          <a:prstGeom prst="stripedRightArrow">
            <a:avLst/>
          </a:prstGeom>
          <a:solidFill>
            <a:srgbClr val="CC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Штриховая стрелка вправо 15"/>
          <p:cNvSpPr/>
          <p:nvPr/>
        </p:nvSpPr>
        <p:spPr>
          <a:xfrm rot="5400000">
            <a:off x="968380" y="2679186"/>
            <a:ext cx="250034" cy="346328"/>
          </a:xfrm>
          <a:prstGeom prst="stripedRightArrow">
            <a:avLst/>
          </a:prstGeom>
          <a:solidFill>
            <a:srgbClr val="CC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Штриховая стрелка вправо 16"/>
          <p:cNvSpPr/>
          <p:nvPr/>
        </p:nvSpPr>
        <p:spPr>
          <a:xfrm rot="5400000">
            <a:off x="1570550" y="2679186"/>
            <a:ext cx="250034" cy="346328"/>
          </a:xfrm>
          <a:prstGeom prst="stripedRightArrow">
            <a:avLst/>
          </a:prstGeom>
          <a:solidFill>
            <a:srgbClr val="CC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Штриховая стрелка вправо 17"/>
          <p:cNvSpPr/>
          <p:nvPr/>
        </p:nvSpPr>
        <p:spPr>
          <a:xfrm rot="5400000">
            <a:off x="2161480" y="2679186"/>
            <a:ext cx="250034" cy="346328"/>
          </a:xfrm>
          <a:prstGeom prst="stripedRightArrow">
            <a:avLst/>
          </a:prstGeom>
          <a:solidFill>
            <a:srgbClr val="CC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Повод к войне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665411" y="691350"/>
            <a:ext cx="2928957" cy="2357454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28 июля 1914 года           в Сараево сербским националистом Г.Принципом был убит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наследник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австро-венгерского престола Ф.Фердинанд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 descr="https://upload.wikimedia.org/wikipedia/commons/thumb/6/6e/Hyderabad_mills.jpg/250px-Hyderabad_mill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593973" y="2905928"/>
            <a:ext cx="306039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2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7538" name="Picture 2" descr="Если бы не было Сараевского убийст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375" y="548474"/>
            <a:ext cx="1562094" cy="1361288"/>
          </a:xfrm>
          <a:prstGeom prst="rect">
            <a:avLst/>
          </a:prstGeom>
          <a:noFill/>
        </p:spPr>
      </p:pic>
      <p:sp>
        <p:nvSpPr>
          <p:cNvPr id="577540" name="AutoShape 4" descr="Франц Фердинанд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7541" name="Picture 5" descr="C:\Users\Вилена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1909762"/>
            <a:ext cx="1285884" cy="1258888"/>
          </a:xfrm>
          <a:prstGeom prst="rect">
            <a:avLst/>
          </a:prstGeom>
          <a:noFill/>
        </p:spPr>
      </p:pic>
      <p:pic>
        <p:nvPicPr>
          <p:cNvPr id="577543" name="Picture 7" descr="WW1-The Great War by shahzadifaria on emaz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1459" y="1909762"/>
            <a:ext cx="1223952" cy="1258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7"/>
            <a:ext cx="5759450" cy="5000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Ультиматум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Блок-схема: сохраненные данные 9"/>
          <p:cNvSpPr/>
          <p:nvPr/>
        </p:nvSpPr>
        <p:spPr>
          <a:xfrm>
            <a:off x="93643" y="548474"/>
            <a:ext cx="2857520" cy="2500330"/>
          </a:xfrm>
          <a:prstGeom prst="flowChartOnlineStorage">
            <a:avLst/>
          </a:prstGeom>
          <a:solidFill>
            <a:srgbClr val="DDDDDD"/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Правительство Австро-Венгрии направило Сербии ультиматум с оскорбительными требованиями. Правительство Сербии не согласилось только с одним условием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сохраненные данные 10"/>
          <p:cNvSpPr/>
          <p:nvPr/>
        </p:nvSpPr>
        <p:spPr>
          <a:xfrm>
            <a:off x="2736849" y="548474"/>
            <a:ext cx="2928958" cy="2500330"/>
          </a:xfrm>
          <a:prstGeom prst="flowChartOnlineStorag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Ведением расследования дела о покушении австро-венгерскими государственными правовыми учреждениями.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Объявление войны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08287" y="691350"/>
            <a:ext cx="2786081" cy="2357454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Это стало предлогом для объявления Австро-Венгрией 28 июля войны Сербии. В ответ Сербия вместе с союзницей Россией 29 июля объявила частичную военную готовность.</a:t>
            </a:r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 descr="https://upload.wikimedia.org/wikipedia/commons/thumb/6/6e/Hyderabad_mills.jpg/250px-Hyderabad_mill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593973" y="2905928"/>
            <a:ext cx="306039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2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s://topwar.ru/uploads/posts/2015-03/thumbs/1427758186_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19" y="691350"/>
            <a:ext cx="2357454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Нападение на Бельгию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араллелограмм 8"/>
          <p:cNvSpPr/>
          <p:nvPr/>
        </p:nvSpPr>
        <p:spPr>
          <a:xfrm>
            <a:off x="0" y="477036"/>
            <a:ext cx="3879857" cy="1285885"/>
          </a:xfrm>
          <a:prstGeom prst="parallelogram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Правящие круги Германии воспользовались этим и 1 августа объявили войну России, а 3 августа – её союзнице Франции. Нарушив нейтралитет Бельгии, Германия напала на неё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араллелограмм 9"/>
          <p:cNvSpPr/>
          <p:nvPr/>
        </p:nvSpPr>
        <p:spPr>
          <a:xfrm>
            <a:off x="1379527" y="1762921"/>
            <a:ext cx="4384589" cy="1357319"/>
          </a:xfrm>
          <a:prstGeom prst="parallelogram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Международный договор о нейтралитете Бельгии был некогда подписан и Пруссией. Однако в 1914 году правительство Германии нагло объявило этот документ «клочком бумаги»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AutoShape 2" descr="https://upload.wikimedia.org/wikipedia/commons/thumb/c/c1/Street_of_the_Pearl_Dealers_in_Bombay_in_1912.jpg/250px-Street_of_the_Pearl_Dealers_in_Bombay_in_19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8" name="AutoShape 4" descr="Джамалуддин аль-Афган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Рядовой 9-го полка, 1914 г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7" name="Picture 3" descr="C:\Users\Вилена\Desktop\pervaya-voyna-1-1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7047" y="477036"/>
            <a:ext cx="1071570" cy="1285885"/>
          </a:xfrm>
          <a:prstGeom prst="rect">
            <a:avLst/>
          </a:prstGeom>
          <a:noFill/>
        </p:spPr>
      </p:pic>
      <p:pic>
        <p:nvPicPr>
          <p:cNvPr id="4" name="Picture 4" descr="C:\Users\Вилена\Desktop\pervaya-voyna-1-1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6" y="1834357"/>
            <a:ext cx="1223951" cy="12858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Вступление Англии и Японии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Югослав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879462" y="576015"/>
            <a:ext cx="4286280" cy="914400"/>
          </a:xfrm>
          <a:prstGeom prst="downArrowCallou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ответ на нападение германии на Бельгию Англия, под предлогом защиты Бельгии, 4 августа объявила войну Германии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879462" y="1490415"/>
            <a:ext cx="4286280" cy="914400"/>
          </a:xfrm>
          <a:prstGeom prst="downArrowCallou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Япония выступила с требованием передачи Германией своих колониальных территорий в Китае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9462" y="2404815"/>
            <a:ext cx="4286280" cy="60007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Получив отказ, 23 августа Япония объявила войну Германии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Молния 12"/>
          <p:cNvSpPr/>
          <p:nvPr/>
        </p:nvSpPr>
        <p:spPr>
          <a:xfrm rot="851830">
            <a:off x="3175" y="1718211"/>
            <a:ext cx="914400" cy="914400"/>
          </a:xfrm>
          <a:prstGeom prst="lightningBol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Молния 14"/>
          <p:cNvSpPr/>
          <p:nvPr/>
        </p:nvSpPr>
        <p:spPr>
          <a:xfrm rot="851830">
            <a:off x="3174" y="674185"/>
            <a:ext cx="914400" cy="914400"/>
          </a:xfrm>
          <a:prstGeom prst="lightningBol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Союзники Германии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5" y="477035"/>
            <a:ext cx="1724018" cy="2643205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Германия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смогла склонить Османскую империю, а затем и Болгарию, участвовать          в войне на её стороне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Штриховая стрелка вправо 9"/>
          <p:cNvSpPr/>
          <p:nvPr/>
        </p:nvSpPr>
        <p:spPr>
          <a:xfrm>
            <a:off x="2379659" y="2035265"/>
            <a:ext cx="428628" cy="223890"/>
          </a:xfrm>
          <a:prstGeom prst="stripedRightArrow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2379659" y="905664"/>
            <a:ext cx="428628" cy="209503"/>
          </a:xfrm>
          <a:prstGeom prst="stripedRightArrow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665543" y="632737"/>
            <a:ext cx="1928824" cy="24622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скором времени возникли новые фронты                          в Закавказье, Сирии                       и Палестине,             на Балканском полуострове,          а также в африканских колониях Германии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AutoShape 2" descr="https://upload.wikimedia.org/wikipedia/commons/thumb/4/40/Assamese_women_in_costume%2C_picking_tea_leaves_by_Bourne_%26_Shepherd.jpg/250px-Assamese_women_in_costume%2C_picking_tea_leaves_by_Bourne_%26_Shepher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онтан в Кабу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7538" name="AutoShape 2" descr="Истоки панисламизма: как Джемаль ад-Дин аль-Афгани учил мусульман  объединяться против угроз Запада - новости политики: ruposters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2" name="Picture 2" descr="1914 – 1918 гг."/>
          <p:cNvPicPr>
            <a:picLocks noChangeAspect="1" noChangeArrowheads="1"/>
          </p:cNvPicPr>
          <p:nvPr/>
        </p:nvPicPr>
        <p:blipFill>
          <a:blip r:embed="rId2"/>
          <a:srcRect t="10526"/>
          <a:stretch>
            <a:fillRect/>
          </a:stretch>
        </p:blipFill>
        <p:spPr bwMode="auto">
          <a:xfrm>
            <a:off x="1879593" y="477035"/>
            <a:ext cx="1785950" cy="2643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9b147528ef1d9cfc9d3f32e1c1ea72ae7562e72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159203</TotalTime>
  <Words>1299</Words>
  <Application>Microsoft Office PowerPoint</Application>
  <PresentationFormat>Произвольный</PresentationFormat>
  <Paragraphs>147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31</vt:i4>
      </vt:variant>
    </vt:vector>
  </HeadingPairs>
  <TitlesOfParts>
    <vt:vector size="44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Начало войны  </vt:lpstr>
      <vt:lpstr>Повод к войне </vt:lpstr>
      <vt:lpstr>Ультиматум </vt:lpstr>
      <vt:lpstr>Объявление войны </vt:lpstr>
      <vt:lpstr>Нападение на Бельгию</vt:lpstr>
      <vt:lpstr>Вступление Англии и Японии</vt:lpstr>
      <vt:lpstr>Союзники Германии</vt:lpstr>
      <vt:lpstr>Немецкий план </vt:lpstr>
      <vt:lpstr>Франция и Россия</vt:lpstr>
      <vt:lpstr>Спасение Франции</vt:lpstr>
      <vt:lpstr>Бой у Марны</vt:lpstr>
      <vt:lpstr>Провал плана Шлиффена</vt:lpstr>
      <vt:lpstr>Вступление Турции </vt:lpstr>
      <vt:lpstr>Действия Турции</vt:lpstr>
      <vt:lpstr>Приказ Энвер-паши </vt:lpstr>
      <vt:lpstr>Кавказский фронт</vt:lpstr>
      <vt:lpstr>Турция и Англия</vt:lpstr>
      <vt:lpstr>На Восточном фронте</vt:lpstr>
      <vt:lpstr>«Великое отступление» </vt:lpstr>
      <vt:lpstr>Успехи Германии</vt:lpstr>
      <vt:lpstr>Гибель «Лузитании» </vt:lpstr>
      <vt:lpstr>Оружие Германии </vt:lpstr>
      <vt:lpstr>Вступление в войну Италии </vt:lpstr>
      <vt:lpstr>Договор между Антантой и Италией</vt:lpstr>
      <vt:lpstr>Действия Японии</vt:lpstr>
      <vt:lpstr>Презентация PowerPoint</vt:lpstr>
      <vt:lpstr>Болгария и Сербия</vt:lpstr>
      <vt:lpstr> ЗАДАНИЯ ДЛЯ САМОСТОЯТЕЛЬНОЙ РАБОТЫ</vt:lpstr>
      <vt:lpstr>СХЕМА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2275</cp:revision>
  <dcterms:created xsi:type="dcterms:W3CDTF">2014-10-08T23:03:32Z</dcterms:created>
  <dcterms:modified xsi:type="dcterms:W3CDTF">2021-02-25T13:34:00Z</dcterms:modified>
</cp:coreProperties>
</file>