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1"/>
  </p:notesMasterIdLst>
  <p:sldIdLst>
    <p:sldId id="1356" r:id="rId10"/>
    <p:sldId id="1414" r:id="rId11"/>
    <p:sldId id="1486" r:id="rId12"/>
    <p:sldId id="1532" r:id="rId13"/>
    <p:sldId id="1415" r:id="rId14"/>
    <p:sldId id="1492" r:id="rId15"/>
    <p:sldId id="1510" r:id="rId16"/>
    <p:sldId id="1533" r:id="rId17"/>
    <p:sldId id="1523" r:id="rId18"/>
    <p:sldId id="1448" r:id="rId19"/>
    <p:sldId id="1534" r:id="rId20"/>
    <p:sldId id="1524" r:id="rId21"/>
    <p:sldId id="1511" r:id="rId22"/>
    <p:sldId id="1517" r:id="rId23"/>
    <p:sldId id="1475" r:id="rId24"/>
    <p:sldId id="1535" r:id="rId25"/>
    <p:sldId id="1536" r:id="rId26"/>
    <p:sldId id="1493" r:id="rId27"/>
    <p:sldId id="1449" r:id="rId28"/>
    <p:sldId id="1518" r:id="rId29"/>
    <p:sldId id="1537" r:id="rId30"/>
    <p:sldId id="1519" r:id="rId31"/>
    <p:sldId id="1538" r:id="rId32"/>
    <p:sldId id="1539" r:id="rId33"/>
    <p:sldId id="1540" r:id="rId34"/>
    <p:sldId id="1541" r:id="rId35"/>
    <p:sldId id="1542" r:id="rId36"/>
    <p:sldId id="1543" r:id="rId37"/>
    <p:sldId id="1417" r:id="rId38"/>
    <p:sldId id="1499" r:id="rId39"/>
    <p:sldId id="1544" r:id="rId40"/>
  </p:sldIdLst>
  <p:sldSz cx="5759450" cy="3240088"/>
  <p:notesSz cx="6858000" cy="9144000"/>
  <p:custDataLst>
    <p:tags r:id="rId42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532"/>
            <p14:sldId id="1415"/>
            <p14:sldId id="1492"/>
            <p14:sldId id="1510"/>
            <p14:sldId id="1533"/>
            <p14:sldId id="1523"/>
            <p14:sldId id="1448"/>
            <p14:sldId id="1534"/>
            <p14:sldId id="1524"/>
            <p14:sldId id="1511"/>
            <p14:sldId id="1517"/>
            <p14:sldId id="1475"/>
            <p14:sldId id="1535"/>
            <p14:sldId id="1536"/>
            <p14:sldId id="1493"/>
            <p14:sldId id="1449"/>
            <p14:sldId id="1518"/>
            <p14:sldId id="1537"/>
            <p14:sldId id="1519"/>
            <p14:sldId id="1538"/>
            <p14:sldId id="1539"/>
            <p14:sldId id="1540"/>
            <p14:sldId id="1541"/>
            <p14:sldId id="1542"/>
            <p14:sldId id="1543"/>
            <p14:sldId id="1417"/>
            <p14:sldId id="1499"/>
            <p14:sldId id="154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9670"/>
    <a:srgbClr val="328682"/>
    <a:srgbClr val="5F5F5F"/>
    <a:srgbClr val="8A104D"/>
    <a:srgbClr val="969086"/>
    <a:srgbClr val="7F7F7F"/>
    <a:srgbClr val="327880"/>
    <a:srgbClr val="DDDD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792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DEDAD-8E0F-472E-A2AC-9F6D3B4B2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6571-D8C4-48FB-887B-75B14D869196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Генерал немецкой армии фон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Шлиффен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разработал план молниеносной победы,     по которому армия Германии должна была   с территории нейтральной Бельгии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6A6460-53EB-478A-9560-60DC776AB0FF}" type="parTrans" cxnId="{1E64E587-FDE5-4C25-92C0-085BC4D47C7D}">
      <dgm:prSet/>
      <dgm:spPr/>
      <dgm:t>
        <a:bodyPr/>
        <a:lstStyle/>
        <a:p>
          <a:endParaRPr lang="ru-RU"/>
        </a:p>
      </dgm:t>
    </dgm:pt>
    <dgm:pt modelId="{725E43C7-2270-4E86-B8FF-CB942C64D557}" type="sibTrans" cxnId="{1E64E587-FDE5-4C25-92C0-085BC4D47C7D}">
      <dgm:prSet/>
      <dgm:spPr/>
      <dgm:t>
        <a:bodyPr/>
        <a:lstStyle/>
        <a:p>
          <a:endParaRPr lang="ru-RU"/>
        </a:p>
      </dgm:t>
    </dgm:pt>
    <dgm:pt modelId="{1D8D94E1-095A-43FE-BB7B-151980D50593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Напасть на Францию, окружить французскую армию, сконцентрировавшуюся у немецко-французской границы</a:t>
          </a:r>
          <a:endParaRPr lang="ru-RU" sz="1200" b="1" dirty="0">
            <a:solidFill>
              <a:srgbClr val="000000"/>
            </a:solidFill>
          </a:endParaRPr>
        </a:p>
      </dgm:t>
    </dgm:pt>
    <dgm:pt modelId="{3BE8EAF1-7228-4EF6-8BE6-6503D99046C1}" type="parTrans" cxnId="{E9216DA5-E441-46E5-A67D-1FE581C18A02}">
      <dgm:prSet/>
      <dgm:spPr/>
      <dgm:t>
        <a:bodyPr/>
        <a:lstStyle/>
        <a:p>
          <a:endParaRPr lang="ru-RU"/>
        </a:p>
      </dgm:t>
    </dgm:pt>
    <dgm:pt modelId="{1CE25AB2-1333-465E-9554-AD4DCFE91437}" type="sibTrans" cxnId="{E9216DA5-E441-46E5-A67D-1FE581C18A02}">
      <dgm:prSet/>
      <dgm:spPr/>
      <dgm:t>
        <a:bodyPr/>
        <a:lstStyle/>
        <a:p>
          <a:endParaRPr lang="ru-RU"/>
        </a:p>
      </dgm:t>
    </dgm:pt>
    <dgm:pt modelId="{660610B4-06DD-4581-B1D4-0A85DDB0D8F8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Разбить её до осени и таким образом заставить Францию капитулировать. Затем через короткое время планировалось разбить Россию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87BF34-B370-4981-AFF0-B2EA1597456A}" type="parTrans" cxnId="{62382753-5159-4EBC-83D2-B09FE479C7E5}">
      <dgm:prSet/>
      <dgm:spPr/>
      <dgm:t>
        <a:bodyPr/>
        <a:lstStyle/>
        <a:p>
          <a:endParaRPr lang="ru-RU"/>
        </a:p>
      </dgm:t>
    </dgm:pt>
    <dgm:pt modelId="{8300A31D-FEA9-469B-A97D-C52A8FCFF3F0}" type="sibTrans" cxnId="{62382753-5159-4EBC-83D2-B09FE479C7E5}">
      <dgm:prSet/>
      <dgm:spPr/>
      <dgm:t>
        <a:bodyPr/>
        <a:lstStyle/>
        <a:p>
          <a:endParaRPr lang="ru-RU"/>
        </a:p>
      </dgm:t>
    </dgm:pt>
    <dgm:pt modelId="{D4D75941-7828-4AB4-BD0D-7312E0475DC6}" type="pres">
      <dgm:prSet presAssocID="{D9ADEDAD-8E0F-472E-A2AC-9F6D3B4B2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D3CC3-D585-440B-8509-82D690152CC5}" type="pres">
      <dgm:prSet presAssocID="{7EB06571-D8C4-48FB-887B-75B14D869196}" presName="parentText" presStyleLbl="node1" presStyleIdx="0" presStyleCnt="3" custLinFactY="-72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9D91-DDBD-4B04-9040-F5BEB117076B}" type="pres">
      <dgm:prSet presAssocID="{725E43C7-2270-4E86-B8FF-CB942C64D557}" presName="spacer" presStyleCnt="0"/>
      <dgm:spPr/>
    </dgm:pt>
    <dgm:pt modelId="{C3C0924E-F287-4876-8416-71EEC6808DB4}" type="pres">
      <dgm:prSet presAssocID="{1D8D94E1-095A-43FE-BB7B-151980D50593}" presName="parentText" presStyleLbl="node1" presStyleIdx="1" presStyleCnt="3" custLinFactNeighborY="-16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EEA5-19F5-49B6-8BC1-D46507CBE270}" type="pres">
      <dgm:prSet presAssocID="{1CE25AB2-1333-465E-9554-AD4DCFE91437}" presName="spacer" presStyleCnt="0"/>
      <dgm:spPr/>
    </dgm:pt>
    <dgm:pt modelId="{ABE5AA13-53AA-4662-9E11-41C7D9724266}" type="pres">
      <dgm:prSet presAssocID="{660610B4-06DD-4581-B1D4-0A85DDB0D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82753-5159-4EBC-83D2-B09FE479C7E5}" srcId="{D9ADEDAD-8E0F-472E-A2AC-9F6D3B4B267B}" destId="{660610B4-06DD-4581-B1D4-0A85DDB0D8F8}" srcOrd="2" destOrd="0" parTransId="{5287BF34-B370-4981-AFF0-B2EA1597456A}" sibTransId="{8300A31D-FEA9-469B-A97D-C52A8FCFF3F0}"/>
    <dgm:cxn modelId="{9854995C-1E57-4FE2-B4D0-96E9CD13D048}" type="presOf" srcId="{D9ADEDAD-8E0F-472E-A2AC-9F6D3B4B267B}" destId="{D4D75941-7828-4AB4-BD0D-7312E0475DC6}" srcOrd="0" destOrd="0" presId="urn:microsoft.com/office/officeart/2005/8/layout/vList2"/>
    <dgm:cxn modelId="{E9216DA5-E441-46E5-A67D-1FE581C18A02}" srcId="{D9ADEDAD-8E0F-472E-A2AC-9F6D3B4B267B}" destId="{1D8D94E1-095A-43FE-BB7B-151980D50593}" srcOrd="1" destOrd="0" parTransId="{3BE8EAF1-7228-4EF6-8BE6-6503D99046C1}" sibTransId="{1CE25AB2-1333-465E-9554-AD4DCFE91437}"/>
    <dgm:cxn modelId="{1E64E587-FDE5-4C25-92C0-085BC4D47C7D}" srcId="{D9ADEDAD-8E0F-472E-A2AC-9F6D3B4B267B}" destId="{7EB06571-D8C4-48FB-887B-75B14D869196}" srcOrd="0" destOrd="0" parTransId="{176A6460-53EB-478A-9560-60DC776AB0FF}" sibTransId="{725E43C7-2270-4E86-B8FF-CB942C64D557}"/>
    <dgm:cxn modelId="{5D297982-FE71-487C-A715-2A82F8AB5927}" type="presOf" srcId="{7EB06571-D8C4-48FB-887B-75B14D869196}" destId="{EF5D3CC3-D585-440B-8509-82D690152CC5}" srcOrd="0" destOrd="0" presId="urn:microsoft.com/office/officeart/2005/8/layout/vList2"/>
    <dgm:cxn modelId="{91F96E70-4B87-4356-861D-EBA9311BDC65}" type="presOf" srcId="{660610B4-06DD-4581-B1D4-0A85DDB0D8F8}" destId="{ABE5AA13-53AA-4662-9E11-41C7D9724266}" srcOrd="0" destOrd="0" presId="urn:microsoft.com/office/officeart/2005/8/layout/vList2"/>
    <dgm:cxn modelId="{E730B457-F58A-4AD0-9D48-9D204C2BA9DE}" type="presOf" srcId="{1D8D94E1-095A-43FE-BB7B-151980D50593}" destId="{C3C0924E-F287-4876-8416-71EEC6808DB4}" srcOrd="0" destOrd="0" presId="urn:microsoft.com/office/officeart/2005/8/layout/vList2"/>
    <dgm:cxn modelId="{34D7FF9A-B5AB-4AE7-BB73-7655669B6113}" type="presParOf" srcId="{D4D75941-7828-4AB4-BD0D-7312E0475DC6}" destId="{EF5D3CC3-D585-440B-8509-82D690152CC5}" srcOrd="0" destOrd="0" presId="urn:microsoft.com/office/officeart/2005/8/layout/vList2"/>
    <dgm:cxn modelId="{C7A40894-FDFF-4D48-9BDA-AFDD9DB23B06}" type="presParOf" srcId="{D4D75941-7828-4AB4-BD0D-7312E0475DC6}" destId="{42119D91-DDBD-4B04-9040-F5BEB117076B}" srcOrd="1" destOrd="0" presId="urn:microsoft.com/office/officeart/2005/8/layout/vList2"/>
    <dgm:cxn modelId="{6AA5ABBF-59F1-4C03-AEED-3F4F2D992BF8}" type="presParOf" srcId="{D4D75941-7828-4AB4-BD0D-7312E0475DC6}" destId="{C3C0924E-F287-4876-8416-71EEC6808DB4}" srcOrd="2" destOrd="0" presId="urn:microsoft.com/office/officeart/2005/8/layout/vList2"/>
    <dgm:cxn modelId="{069C310A-10DC-4E46-B9E4-93D27B0310C7}" type="presParOf" srcId="{D4D75941-7828-4AB4-BD0D-7312E0475DC6}" destId="{349FEEA5-19F5-49B6-8BC1-D46507CBE270}" srcOrd="3" destOrd="0" presId="urn:microsoft.com/office/officeart/2005/8/layout/vList2"/>
    <dgm:cxn modelId="{7BFEDEC2-719D-4C56-916D-B88267D0F83F}" type="presParOf" srcId="{D4D75941-7828-4AB4-BD0D-7312E0475DC6}" destId="{ABE5AA13-53AA-4662-9E11-41C7D97242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сентябре 1914 года возле реки Марна англо-французская армия перешла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наступление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против войск Германии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бою у Марны участвовало            с обеих сторон около 2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млн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бойцов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этом бою победила объединённая англо-французская армия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7647" custScaleY="123810" custLinFactNeighborX="8823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7647" custScaleY="95239" custLinFactNeighborY="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7647" custScaleY="83333" custLinFactNeighborX="-1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NeighborX="60932" custLinFactNeighborY="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F5819-C4B8-493B-A460-5C2DD4C45CF0}" type="presOf" srcId="{883DE7BE-3C68-4D55-BEC4-B941D7846B48}" destId="{C1DB65B5-07D2-4A2F-B23D-A2A308A7475A}" srcOrd="0" destOrd="0" presId="urn:microsoft.com/office/officeart/2005/8/layout/vProcess5"/>
    <dgm:cxn modelId="{0A7F7091-77B3-4027-BBEB-CBD7A55797BA}" type="presOf" srcId="{A331B21F-936C-4B3B-9515-78C681043560}" destId="{E214CC58-8EB2-4CA5-8D9F-CCA16F0276E8}" srcOrd="0" destOrd="0" presId="urn:microsoft.com/office/officeart/2005/8/layout/vProcess5"/>
    <dgm:cxn modelId="{7438DF51-473E-42C2-AB53-82821095626E}" type="presOf" srcId="{56FE8D87-39CE-41F1-87D9-392A1C255D46}" destId="{8EAE5B84-9FF0-41CC-BA67-3EDC4D94B65B}" srcOrd="1" destOrd="0" presId="urn:microsoft.com/office/officeart/2005/8/layout/vProcess5"/>
    <dgm:cxn modelId="{9019BF6F-088D-4AB8-9741-5DCE9AF4D291}" type="presOf" srcId="{883DE7BE-3C68-4D55-BEC4-B941D7846B48}" destId="{CCE3BA5E-8475-4697-811E-3F644C2E0E6C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9FB0A338-CA57-4F56-83D1-9EC70818422B}" type="presOf" srcId="{A331B21F-936C-4B3B-9515-78C681043560}" destId="{7A15114F-1CB0-49C7-90DD-8B1B55403AB0}" srcOrd="1" destOrd="0" presId="urn:microsoft.com/office/officeart/2005/8/layout/vProcess5"/>
    <dgm:cxn modelId="{175C3C5E-B53D-4A62-8F2F-78AF326B4426}" type="presOf" srcId="{56FE8D87-39CE-41F1-87D9-392A1C255D46}" destId="{A67FB371-D90D-4BF3-9A8C-F30C7D0BC8DB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6496DBF5-A6A8-4DCB-AC54-662D7D77366C}" type="presOf" srcId="{8395FFDA-7526-41ED-A229-953DE6B8F4B1}" destId="{17CF5FD0-0B3A-460E-93AF-F57C5B28AABD}" srcOrd="0" destOrd="0" presId="urn:microsoft.com/office/officeart/2005/8/layout/vProcess5"/>
    <dgm:cxn modelId="{5DAA950D-ED32-4300-8D29-22F419DD191C}" type="presOf" srcId="{443CC7DD-02EC-4C49-9134-623D7D6A6DC1}" destId="{937148DB-CF44-443A-9593-2AE3731C77B2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1D83E3F5-91E5-4852-9834-7BD20EF2C51D}" type="presOf" srcId="{A6EC1901-BC33-4332-B69B-83F8E964FBAF}" destId="{7F9E4E9C-EC7E-4058-B53F-BF0DFB37E027}" srcOrd="0" destOrd="0" presId="urn:microsoft.com/office/officeart/2005/8/layout/vProcess5"/>
    <dgm:cxn modelId="{D9AB0F79-C750-43BF-8A92-043CF07CA5E3}" type="presParOf" srcId="{17CF5FD0-0B3A-460E-93AF-F57C5B28AABD}" destId="{03305C64-0B5E-4F05-96C1-80CDB5C85C21}" srcOrd="0" destOrd="0" presId="urn:microsoft.com/office/officeart/2005/8/layout/vProcess5"/>
    <dgm:cxn modelId="{6AD89C27-108D-4599-ACB9-B06C669B1BB0}" type="presParOf" srcId="{17CF5FD0-0B3A-460E-93AF-F57C5B28AABD}" destId="{A67FB371-D90D-4BF3-9A8C-F30C7D0BC8DB}" srcOrd="1" destOrd="0" presId="urn:microsoft.com/office/officeart/2005/8/layout/vProcess5"/>
    <dgm:cxn modelId="{5695F2AA-11D3-4F20-BEA5-15E76A5F6B67}" type="presParOf" srcId="{17CF5FD0-0B3A-460E-93AF-F57C5B28AABD}" destId="{E214CC58-8EB2-4CA5-8D9F-CCA16F0276E8}" srcOrd="2" destOrd="0" presId="urn:microsoft.com/office/officeart/2005/8/layout/vProcess5"/>
    <dgm:cxn modelId="{1F252DE3-580E-49F2-BAE6-2FBE9E217ABE}" type="presParOf" srcId="{17CF5FD0-0B3A-460E-93AF-F57C5B28AABD}" destId="{C1DB65B5-07D2-4A2F-B23D-A2A308A7475A}" srcOrd="3" destOrd="0" presId="urn:microsoft.com/office/officeart/2005/8/layout/vProcess5"/>
    <dgm:cxn modelId="{7EEE8A6D-504B-4EC5-AB34-7A3F5259D53B}" type="presParOf" srcId="{17CF5FD0-0B3A-460E-93AF-F57C5B28AABD}" destId="{7F9E4E9C-EC7E-4058-B53F-BF0DFB37E027}" srcOrd="4" destOrd="0" presId="urn:microsoft.com/office/officeart/2005/8/layout/vProcess5"/>
    <dgm:cxn modelId="{115ED2E8-5A1D-4771-AEF5-A63A8E32FD60}" type="presParOf" srcId="{17CF5FD0-0B3A-460E-93AF-F57C5B28AABD}" destId="{937148DB-CF44-443A-9593-2AE3731C77B2}" srcOrd="5" destOrd="0" presId="urn:microsoft.com/office/officeart/2005/8/layout/vProcess5"/>
    <dgm:cxn modelId="{F4BB52D5-DA8D-42E8-956E-61488F560DD9}" type="presParOf" srcId="{17CF5FD0-0B3A-460E-93AF-F57C5B28AABD}" destId="{8EAE5B84-9FF0-41CC-BA67-3EDC4D94B65B}" srcOrd="6" destOrd="0" presId="urn:microsoft.com/office/officeart/2005/8/layout/vProcess5"/>
    <dgm:cxn modelId="{4D1A46D0-EEE5-4B94-8A60-76657CBB1A4D}" type="presParOf" srcId="{17CF5FD0-0B3A-460E-93AF-F57C5B28AABD}" destId="{7A15114F-1CB0-49C7-90DD-8B1B55403AB0}" srcOrd="7" destOrd="0" presId="urn:microsoft.com/office/officeart/2005/8/layout/vProcess5"/>
    <dgm:cxn modelId="{AACBED71-F8F4-4432-A5FE-C581435DCC42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Большинство правящих кругов Турции считало целесообразным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Участвовать в войне на стороне Германии, так как,   по их мнению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Земли, которые намеревалась захватить Турция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Находилась во власти России и Англии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4" custScaleX="170615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4" custScaleX="15946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4" custScaleX="153527" custScaleY="15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4" custScaleX="174698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D01AB-C7DE-4B34-B80D-ED371438BF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46BB6-1C2E-48D4-9C87-BD2B42BA2F6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Военно-морские силы Антанты начали военную операцию против Турции в проливе Дарданеллы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382CF5-9D56-4E14-917C-34E0E6FDB21D}" type="parTrans" cxnId="{E612CF96-B9E5-4464-A10E-EDAF96840B20}">
      <dgm:prSet/>
      <dgm:spPr/>
      <dgm:t>
        <a:bodyPr/>
        <a:lstStyle/>
        <a:p>
          <a:endParaRPr lang="ru-RU"/>
        </a:p>
      </dgm:t>
    </dgm:pt>
    <dgm:pt modelId="{B7B667F9-CC20-4739-A2F6-4BE86B678D40}" type="sibTrans" cxnId="{E612CF96-B9E5-4464-A10E-EDAF96840B20}">
      <dgm:prSet/>
      <dgm:spPr/>
      <dgm:t>
        <a:bodyPr/>
        <a:lstStyle/>
        <a:p>
          <a:endParaRPr lang="ru-RU"/>
        </a:p>
      </dgm:t>
    </dgm:pt>
    <dgm:pt modelId="{75575314-6F62-4EE2-9E89-31F25CE2FB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Германия оказала Турции большую помощь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FB76EA-0E67-4E8F-8599-56BBB0F402D0}" type="parTrans" cxnId="{B8C9CC3C-42F7-439E-88E4-3DF2DD0D9E17}">
      <dgm:prSet/>
      <dgm:spPr/>
      <dgm:t>
        <a:bodyPr/>
        <a:lstStyle/>
        <a:p>
          <a:endParaRPr lang="ru-RU"/>
        </a:p>
      </dgm:t>
    </dgm:pt>
    <dgm:pt modelId="{CC80D77C-38C2-4D1E-8C01-BA05B2B4146D}" type="sibTrans" cxnId="{B8C9CC3C-42F7-439E-88E4-3DF2DD0D9E17}">
      <dgm:prSet/>
      <dgm:spPr/>
      <dgm:t>
        <a:bodyPr/>
        <a:lstStyle/>
        <a:p>
          <a:endParaRPr lang="ru-RU"/>
        </a:p>
      </dgm:t>
    </dgm:pt>
    <dgm:pt modelId="{52338DF0-C7F4-4EB4-B1F6-92ABA043B15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результате военному флоту Англии был нанесён сокрушительный урон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EAF9EE-473B-4960-8691-F0481671069E}" type="parTrans" cxnId="{2FAEFCC7-60CB-4B64-A556-A9BAD040E1FB}">
      <dgm:prSet/>
      <dgm:spPr/>
      <dgm:t>
        <a:bodyPr/>
        <a:lstStyle/>
        <a:p>
          <a:endParaRPr lang="ru-RU"/>
        </a:p>
      </dgm:t>
    </dgm:pt>
    <dgm:pt modelId="{31FAF9C6-5B73-4985-9908-8E3C6AC9C647}" type="sibTrans" cxnId="{2FAEFCC7-60CB-4B64-A556-A9BAD040E1FB}">
      <dgm:prSet/>
      <dgm:spPr/>
      <dgm:t>
        <a:bodyPr/>
        <a:lstStyle/>
        <a:p>
          <a:endParaRPr lang="ru-RU"/>
        </a:p>
      </dgm:t>
    </dgm:pt>
    <dgm:pt modelId="{E1735A15-AB2E-454A-A93D-2A9598699319}" type="pres">
      <dgm:prSet presAssocID="{377D01AB-C7DE-4B34-B80D-ED371438BF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47971-D840-4BEF-9553-200F68CF037B}" type="pres">
      <dgm:prSet presAssocID="{377D01AB-C7DE-4B34-B80D-ED371438BF0C}" presName="arrow" presStyleLbl="bgShp" presStyleIdx="0" presStyleCnt="1"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F8D3D3B6-86AE-4D85-B30F-E99355000AA8}" type="pres">
      <dgm:prSet presAssocID="{377D01AB-C7DE-4B34-B80D-ED371438BF0C}" presName="linearProcess" presStyleCnt="0"/>
      <dgm:spPr/>
    </dgm:pt>
    <dgm:pt modelId="{16311E0E-B652-473F-AF7C-45EFB8FC6A82}" type="pres">
      <dgm:prSet presAssocID="{1A646BB6-1C2E-48D4-9C87-BD2B42BA2F63}" presName="textNode" presStyleLbl="node1" presStyleIdx="0" presStyleCnt="3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1504-631C-4BFD-BAAE-3258B55081D0}" type="pres">
      <dgm:prSet presAssocID="{B7B667F9-CC20-4739-A2F6-4BE86B678D40}" presName="sibTrans" presStyleCnt="0"/>
      <dgm:spPr/>
    </dgm:pt>
    <dgm:pt modelId="{53C1E76F-F6FB-4B5D-B011-D0CE55B6AB49}" type="pres">
      <dgm:prSet presAssocID="{75575314-6F62-4EE2-9E89-31F25CE2FB9F}" presName="textNode" presStyleLbl="node1" presStyleIdx="1" presStyleCnt="3" custScaleX="108256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BB0FF-DC4D-4B33-9F7B-6FC981F074AE}" type="pres">
      <dgm:prSet presAssocID="{CC80D77C-38C2-4D1E-8C01-BA05B2B4146D}" presName="sibTrans" presStyleCnt="0"/>
      <dgm:spPr/>
    </dgm:pt>
    <dgm:pt modelId="{06DD3DE3-ADE4-4C24-AA80-1DF30AB33F11}" type="pres">
      <dgm:prSet presAssocID="{52338DF0-C7F4-4EB4-B1F6-92ABA043B158}" presName="textNode" presStyleLbl="node1" presStyleIdx="2" presStyleCnt="3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9CC3C-42F7-439E-88E4-3DF2DD0D9E17}" srcId="{377D01AB-C7DE-4B34-B80D-ED371438BF0C}" destId="{75575314-6F62-4EE2-9E89-31F25CE2FB9F}" srcOrd="1" destOrd="0" parTransId="{99FB76EA-0E67-4E8F-8599-56BBB0F402D0}" sibTransId="{CC80D77C-38C2-4D1E-8C01-BA05B2B4146D}"/>
    <dgm:cxn modelId="{B3FCB9F2-0FCC-4064-AA2C-C4FA3BD22C4D}" type="presOf" srcId="{75575314-6F62-4EE2-9E89-31F25CE2FB9F}" destId="{53C1E76F-F6FB-4B5D-B011-D0CE55B6AB49}" srcOrd="0" destOrd="0" presId="urn:microsoft.com/office/officeart/2005/8/layout/hProcess9"/>
    <dgm:cxn modelId="{E612CF96-B9E5-4464-A10E-EDAF96840B20}" srcId="{377D01AB-C7DE-4B34-B80D-ED371438BF0C}" destId="{1A646BB6-1C2E-48D4-9C87-BD2B42BA2F63}" srcOrd="0" destOrd="0" parTransId="{98382CF5-9D56-4E14-917C-34E0E6FDB21D}" sibTransId="{B7B667F9-CC20-4739-A2F6-4BE86B678D40}"/>
    <dgm:cxn modelId="{B1D27B36-5218-4971-A82E-B150B961E104}" type="presOf" srcId="{377D01AB-C7DE-4B34-B80D-ED371438BF0C}" destId="{E1735A15-AB2E-454A-A93D-2A9598699319}" srcOrd="0" destOrd="0" presId="urn:microsoft.com/office/officeart/2005/8/layout/hProcess9"/>
    <dgm:cxn modelId="{9AB1B768-3884-47E3-A98D-C2A5A3775CCE}" type="presOf" srcId="{52338DF0-C7F4-4EB4-B1F6-92ABA043B158}" destId="{06DD3DE3-ADE4-4C24-AA80-1DF30AB33F11}" srcOrd="0" destOrd="0" presId="urn:microsoft.com/office/officeart/2005/8/layout/hProcess9"/>
    <dgm:cxn modelId="{2FAEFCC7-60CB-4B64-A556-A9BAD040E1FB}" srcId="{377D01AB-C7DE-4B34-B80D-ED371438BF0C}" destId="{52338DF0-C7F4-4EB4-B1F6-92ABA043B158}" srcOrd="2" destOrd="0" parTransId="{1AEAF9EE-473B-4960-8691-F0481671069E}" sibTransId="{31FAF9C6-5B73-4985-9908-8E3C6AC9C647}"/>
    <dgm:cxn modelId="{5B87746E-416D-421E-AC9B-D00802C91983}" type="presOf" srcId="{1A646BB6-1C2E-48D4-9C87-BD2B42BA2F63}" destId="{16311E0E-B652-473F-AF7C-45EFB8FC6A82}" srcOrd="0" destOrd="0" presId="urn:microsoft.com/office/officeart/2005/8/layout/hProcess9"/>
    <dgm:cxn modelId="{BBF74703-09A6-4603-BBBC-5807021416B9}" type="presParOf" srcId="{E1735A15-AB2E-454A-A93D-2A9598699319}" destId="{33B47971-D840-4BEF-9553-200F68CF037B}" srcOrd="0" destOrd="0" presId="urn:microsoft.com/office/officeart/2005/8/layout/hProcess9"/>
    <dgm:cxn modelId="{A763E593-4328-4989-8F9D-0B7403AF32E7}" type="presParOf" srcId="{E1735A15-AB2E-454A-A93D-2A9598699319}" destId="{F8D3D3B6-86AE-4D85-B30F-E99355000AA8}" srcOrd="1" destOrd="0" presId="urn:microsoft.com/office/officeart/2005/8/layout/hProcess9"/>
    <dgm:cxn modelId="{DCC6EE00-CED2-4F52-AFC6-015750A458F5}" type="presParOf" srcId="{F8D3D3B6-86AE-4D85-B30F-E99355000AA8}" destId="{16311E0E-B652-473F-AF7C-45EFB8FC6A82}" srcOrd="0" destOrd="0" presId="urn:microsoft.com/office/officeart/2005/8/layout/hProcess9"/>
    <dgm:cxn modelId="{09F7BD59-60B5-4F72-8CA6-9011F7829164}" type="presParOf" srcId="{F8D3D3B6-86AE-4D85-B30F-E99355000AA8}" destId="{BD741504-631C-4BFD-BAAE-3258B55081D0}" srcOrd="1" destOrd="0" presId="urn:microsoft.com/office/officeart/2005/8/layout/hProcess9"/>
    <dgm:cxn modelId="{ABC31B5A-4E8A-4514-8288-41D1681A98D4}" type="presParOf" srcId="{F8D3D3B6-86AE-4D85-B30F-E99355000AA8}" destId="{53C1E76F-F6FB-4B5D-B011-D0CE55B6AB49}" srcOrd="2" destOrd="0" presId="urn:microsoft.com/office/officeart/2005/8/layout/hProcess9"/>
    <dgm:cxn modelId="{350B6BB9-A89B-4886-9560-651331C85703}" type="presParOf" srcId="{F8D3D3B6-86AE-4D85-B30F-E99355000AA8}" destId="{42DBB0FF-DC4D-4B33-9F7B-6FC981F074AE}" srcOrd="3" destOrd="0" presId="urn:microsoft.com/office/officeart/2005/8/layout/hProcess9"/>
    <dgm:cxn modelId="{EA019DEA-B376-4E6E-8402-FC9317807343}" type="presParOf" srcId="{F8D3D3B6-86AE-4D85-B30F-E99355000AA8}" destId="{06DD3DE3-ADE4-4C24-AA80-1DF30AB33F11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35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в тетрадь даты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Заполните схему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98052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1820" custScaleY="120698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3CC3-D585-440B-8509-82D690152CC5}">
      <dsp:nvSpPr>
        <dsp:cNvPr id="0" name=""/>
        <dsp:cNvSpPr/>
      </dsp:nvSpPr>
      <dsp:spPr>
        <a:xfrm>
          <a:off x="0" y="0"/>
          <a:ext cx="3643338" cy="8026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Генерал немецкой армии фон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Шлиффен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разработал план молниеносной победы,     по которому армия Германии должна была   с территории нейтральной Бельгии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181" y="39181"/>
        <a:ext cx="3564976" cy="724258"/>
      </dsp:txXfrm>
    </dsp:sp>
    <dsp:sp modelId="{C3C0924E-F287-4876-8416-71EEC6808DB4}">
      <dsp:nvSpPr>
        <dsp:cNvPr id="0" name=""/>
        <dsp:cNvSpPr/>
      </dsp:nvSpPr>
      <dsp:spPr>
        <a:xfrm>
          <a:off x="0" y="842376"/>
          <a:ext cx="3643338" cy="8026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Напасть на Францию, окружить французскую армию, сконцентрировавшуюся у немецко-французской границы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9181" y="881557"/>
        <a:ext cx="3564976" cy="724258"/>
      </dsp:txXfrm>
    </dsp:sp>
    <dsp:sp modelId="{ABE5AA13-53AA-4662-9E11-41C7D9724266}">
      <dsp:nvSpPr>
        <dsp:cNvPr id="0" name=""/>
        <dsp:cNvSpPr/>
      </dsp:nvSpPr>
      <dsp:spPr>
        <a:xfrm>
          <a:off x="0" y="1691794"/>
          <a:ext cx="3643338" cy="8026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Разбить её до осени и таким образом заставить Францию капитулировать. Затем через короткое время планировалось разбить Россию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181" y="1730975"/>
        <a:ext cx="3564976" cy="724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-15" y="-26789"/>
          <a:ext cx="3571898" cy="9286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сентябре 1914 года возле реки Марна англо-французская армия перешла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наступление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против войск Германии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7186" y="412"/>
        <a:ext cx="2616936" cy="874295"/>
      </dsp:txXfrm>
    </dsp:sp>
    <dsp:sp modelId="{E214CC58-8EB2-4CA5-8D9F-CCA16F0276E8}">
      <dsp:nvSpPr>
        <dsp:cNvPr id="0" name=""/>
        <dsp:cNvSpPr/>
      </dsp:nvSpPr>
      <dsp:spPr>
        <a:xfrm>
          <a:off x="0" y="1000126"/>
          <a:ext cx="3571898" cy="7143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бою у Марны участвовало            с обеих сторон около 2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млн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бойцов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924" y="1021050"/>
        <a:ext cx="2641277" cy="672538"/>
      </dsp:txXfrm>
    </dsp:sp>
    <dsp:sp modelId="{C1DB65B5-07D2-4A2F-B23D-A2A308A7475A}">
      <dsp:nvSpPr>
        <dsp:cNvPr id="0" name=""/>
        <dsp:cNvSpPr/>
      </dsp:nvSpPr>
      <dsp:spPr>
        <a:xfrm>
          <a:off x="0" y="1857390"/>
          <a:ext cx="3571898" cy="62507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этом бою победила объединённая англо-французская армия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308" y="1875698"/>
        <a:ext cx="2646509" cy="588463"/>
      </dsp:txXfrm>
    </dsp:sp>
    <dsp:sp modelId="{7F9E4E9C-EC7E-4058-B53F-BF0DFB37E027}">
      <dsp:nvSpPr>
        <dsp:cNvPr id="0" name=""/>
        <dsp:cNvSpPr/>
      </dsp:nvSpPr>
      <dsp:spPr>
        <a:xfrm>
          <a:off x="2845633" y="616156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955335" y="616156"/>
        <a:ext cx="268160" cy="366892"/>
      </dsp:txXfrm>
    </dsp:sp>
    <dsp:sp modelId="{937148DB-CF44-443A-9593-2AE3731C77B2}">
      <dsp:nvSpPr>
        <dsp:cNvPr id="0" name=""/>
        <dsp:cNvSpPr/>
      </dsp:nvSpPr>
      <dsp:spPr>
        <a:xfrm>
          <a:off x="2816443" y="1483589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926145" y="1483589"/>
        <a:ext cx="268160" cy="366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680099" y="7100"/>
          <a:ext cx="1880346" cy="100963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Большинство правящих кругов Турции считало целесообразным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09670" y="36671"/>
        <a:ext cx="1821204" cy="950489"/>
      </dsp:txXfrm>
    </dsp:sp>
    <dsp:sp modelId="{9C7D78F0-7AFC-4387-8F71-4E1EBD8F9526}">
      <dsp:nvSpPr>
        <dsp:cNvPr id="0" name=""/>
        <dsp:cNvSpPr/>
      </dsp:nvSpPr>
      <dsp:spPr>
        <a:xfrm>
          <a:off x="2657431" y="375255"/>
          <a:ext cx="233645" cy="27332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657431" y="429919"/>
        <a:ext cx="163552" cy="163992"/>
      </dsp:txXfrm>
    </dsp:sp>
    <dsp:sp modelId="{541E2A69-37B4-465F-A4EE-9F0D476E22C6}">
      <dsp:nvSpPr>
        <dsp:cNvPr id="0" name=""/>
        <dsp:cNvSpPr/>
      </dsp:nvSpPr>
      <dsp:spPr>
        <a:xfrm>
          <a:off x="3001286" y="1364"/>
          <a:ext cx="1757407" cy="102110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Участвовать в войне на стороне Германии, так как,   по их мнению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31193" y="31271"/>
        <a:ext cx="1697593" cy="961289"/>
      </dsp:txXfrm>
    </dsp:sp>
    <dsp:sp modelId="{FFCDC096-77B1-45D5-999D-28AD41CFECF6}">
      <dsp:nvSpPr>
        <dsp:cNvPr id="0" name=""/>
        <dsp:cNvSpPr/>
      </dsp:nvSpPr>
      <dsp:spPr>
        <a:xfrm rot="5323514">
          <a:off x="3779257" y="1099614"/>
          <a:ext cx="233702" cy="27332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3813333" y="1119431"/>
        <a:ext cx="163992" cy="163591"/>
      </dsp:txXfrm>
    </dsp:sp>
    <dsp:sp modelId="{299B642D-8DE1-4161-9260-12BFAA733F89}">
      <dsp:nvSpPr>
        <dsp:cNvPr id="0" name=""/>
        <dsp:cNvSpPr/>
      </dsp:nvSpPr>
      <dsp:spPr>
        <a:xfrm>
          <a:off x="3066674" y="1463307"/>
          <a:ext cx="1692020" cy="103565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Земли, которые намеревалась захватить Турция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97007" y="1493640"/>
        <a:ext cx="1631354" cy="974992"/>
      </dsp:txXfrm>
    </dsp:sp>
    <dsp:sp modelId="{FE21A452-1F4B-4080-8D60-EA4961106AD2}">
      <dsp:nvSpPr>
        <dsp:cNvPr id="0" name=""/>
        <dsp:cNvSpPr/>
      </dsp:nvSpPr>
      <dsp:spPr>
        <a:xfrm rot="10800000">
          <a:off x="2736044" y="1844476"/>
          <a:ext cx="233645" cy="27332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806137" y="1899140"/>
        <a:ext cx="163552" cy="163992"/>
      </dsp:txXfrm>
    </dsp:sp>
    <dsp:sp modelId="{109C2627-E925-4B9E-AC03-10E872964E6B}">
      <dsp:nvSpPr>
        <dsp:cNvPr id="0" name=""/>
        <dsp:cNvSpPr/>
      </dsp:nvSpPr>
      <dsp:spPr>
        <a:xfrm>
          <a:off x="700488" y="1464950"/>
          <a:ext cx="1925345" cy="103237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Находилась во власти России и Англии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0725" y="1495187"/>
        <a:ext cx="1864871" cy="971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7971-D840-4BEF-9553-200F68CF037B}">
      <dsp:nvSpPr>
        <dsp:cNvPr id="0" name=""/>
        <dsp:cNvSpPr/>
      </dsp:nvSpPr>
      <dsp:spPr>
        <a:xfrm>
          <a:off x="417912" y="0"/>
          <a:ext cx="4736339" cy="25439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1E0E-B652-473F-AF7C-45EFB8FC6A82}">
      <dsp:nvSpPr>
        <dsp:cNvPr id="0" name=""/>
        <dsp:cNvSpPr/>
      </dsp:nvSpPr>
      <dsp:spPr>
        <a:xfrm>
          <a:off x="1658" y="686594"/>
          <a:ext cx="1641159" cy="11707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Военно-морские силы Антанты начали военную операцию против Турции в проливе Дарданеллы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8811" y="743747"/>
        <a:ext cx="1526853" cy="1056484"/>
      </dsp:txXfrm>
    </dsp:sp>
    <dsp:sp modelId="{53C1E76F-F6FB-4B5D-B011-D0CE55B6AB49}">
      <dsp:nvSpPr>
        <dsp:cNvPr id="0" name=""/>
        <dsp:cNvSpPr/>
      </dsp:nvSpPr>
      <dsp:spPr>
        <a:xfrm>
          <a:off x="1897755" y="686594"/>
          <a:ext cx="1776653" cy="11707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Германия оказала Турции большую помощь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54908" y="743747"/>
        <a:ext cx="1662347" cy="1056484"/>
      </dsp:txXfrm>
    </dsp:sp>
    <dsp:sp modelId="{06DD3DE3-ADE4-4C24-AA80-1DF30AB33F11}">
      <dsp:nvSpPr>
        <dsp:cNvPr id="0" name=""/>
        <dsp:cNvSpPr/>
      </dsp:nvSpPr>
      <dsp:spPr>
        <a:xfrm>
          <a:off x="3929346" y="686594"/>
          <a:ext cx="1641159" cy="11707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результате военному флоту Англии был нанесён сокрушительный урон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86499" y="743747"/>
        <a:ext cx="1526853" cy="105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69706" y="866"/>
          <a:ext cx="3610476" cy="641202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35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30006" y="866"/>
        <a:ext cx="3450176" cy="641202"/>
      </dsp:txXfrm>
    </dsp:sp>
    <dsp:sp modelId="{0695C490-E4F3-44F9-95D3-DCB4ADA8C6F8}">
      <dsp:nvSpPr>
        <dsp:cNvPr id="0" name=""/>
        <dsp:cNvSpPr/>
      </dsp:nvSpPr>
      <dsp:spPr>
        <a:xfrm>
          <a:off x="749105" y="866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86432" y="845385"/>
          <a:ext cx="3540144" cy="57215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в тетрадь даты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29471" y="845385"/>
        <a:ext cx="3397105" cy="572157"/>
      </dsp:txXfrm>
    </dsp:sp>
    <dsp:sp modelId="{0A426044-E8F7-487B-91EF-34DFC983F853}">
      <dsp:nvSpPr>
        <dsp:cNvPr id="0" name=""/>
        <dsp:cNvSpPr/>
      </dsp:nvSpPr>
      <dsp:spPr>
        <a:xfrm>
          <a:off x="766688" y="833471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22300" y="1571634"/>
          <a:ext cx="3676187" cy="773918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Заполните схему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779" y="1571634"/>
        <a:ext cx="3482708" cy="773918"/>
      </dsp:txXfrm>
    </dsp:sp>
    <dsp:sp modelId="{0CB44D7F-0C66-4497-B9EB-5134FE96849A}">
      <dsp:nvSpPr>
        <dsp:cNvPr id="0" name=""/>
        <dsp:cNvSpPr/>
      </dsp:nvSpPr>
      <dsp:spPr>
        <a:xfrm>
          <a:off x="732677" y="1732435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5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93710" y="541152"/>
            <a:ext cx="3643338" cy="288666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Начало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и течение Первой мировой войны</a:t>
            </a:r>
            <a:endParaRPr lang="ru-RU" sz="1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1879" y="1191416"/>
            <a:ext cx="21849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Этот день в истории: 28 июля 1914 года началась Первая мировая война —  Общество. Новости, Новости России — EADa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9857" y="1191416"/>
            <a:ext cx="171684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Немецкий план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51031" y="619912"/>
          <a:ext cx="3643338" cy="25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План Шлиффена» и его политические последствия: sergeytsvetkov — LiveJour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19912"/>
            <a:ext cx="1581142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Франция и Россия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5"/>
            <a:ext cx="1866894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36519" y="576015"/>
            <a:ext cx="2500330" cy="1115467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Немецкая армия, начав          3 августа мощный штурм,     в течение месяца приблизилась к Парижу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36519" y="1977235"/>
            <a:ext cx="2500330" cy="958822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Поражение Франции казалось неминуемым. Правительство даже вынуждено было временно покинуть Париж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022601" y="576015"/>
            <a:ext cx="2500330" cy="1115467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Однако план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Шлиффена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остался неосуществлённым. Причиной этого стало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022601" y="1977235"/>
            <a:ext cx="2500330" cy="958821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Нападение 17 августа России на Германию               и Австро-Венгрию                       по просьбе французского правительства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Спасение Франции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093907" y="334160"/>
            <a:ext cx="3571900" cy="2905928"/>
          </a:xfrm>
          <a:prstGeom prst="horizontalScroll">
            <a:avLst/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Определённое ослабление военной  мощи Германии на Западном фронте спасло Францию. И не только спасло, но и дало возможность Франции собраться с силами             и перейти в контрнаступление.     Хотя Германия и вытеснила русскую армию из Восточной Пруссии, Россия продолжала вести активные боевые действия против Австро-Венгрии.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Окопы на западном фрон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Вилена\Desktop\300px-Trenchesww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193833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Бой у Марны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1881615"/>
              </p:ext>
            </p:extLst>
          </p:nvPr>
        </p:nvGraphicFramePr>
        <p:xfrm>
          <a:off x="2093907" y="619912"/>
          <a:ext cx="35719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643" y="2905928"/>
            <a:ext cx="16430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0000"/>
                </a:solidFill>
              </a:rPr>
              <a:t>Битва на Марне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pic>
        <p:nvPicPr>
          <p:cNvPr id="22530" name="Picture 2" descr="Битва на Марне: важнейшая битва Первой мирово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19912"/>
            <a:ext cx="1938332" cy="228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Провал плана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Шлиффена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2593973" y="576015"/>
            <a:ext cx="3000396" cy="2544225"/>
          </a:xfrm>
          <a:prstGeom prst="fram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Немецкое командование, оказавшееся в тяжёлом положении, 9 сентября было вынуждено отдать приказ об отступлении по всему Западному фронту. Из-за победы, одержанной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Марны, план Германии одержать молниеносную победу провалился.</a:t>
            </a:r>
          </a:p>
        </p:txBody>
      </p:sp>
      <p:sp>
        <p:nvSpPr>
          <p:cNvPr id="20482" name="AutoShape 2" descr="https://83a82a1a-a-62cb3a1a-s-sites.googlegroups.com/site/velikiesrazenia/istoriceskie-srazenia/sovremennye-bitvy/--1914/marna.jpg?attachauth=ANoY7crpDv8Qht1Q3L5jBQj8Hkqn2L2eDmOHRKxyt4ZqXhztV9Pofgps1X0ArSLw1TQmCTNFZcr-1_DOSa-2p4AreQaHPXZ-6lI0RTMxQDe9FKqgdlrYt3c_2zUJ9iqZ5h6sjIacdiYOgbXzfG20tFVNecoNXpAJ7DeM_AyTlkfyhitVSip4V5IR0jd3NLsqSCfJbxgN2l4XyWQ8pJzNyIi3UPz31onfP11cMgwsRLdEGGjklQyflxOykHmLg3lniTQqHVrSEq4UnZuUqw4xQlp4LoCmXC3Snw%3D%3D&amp;attredirec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Вилена\Desktop\ma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5"/>
            <a:ext cx="2438398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Вступление Турции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5575" y="619913"/>
          <a:ext cx="543879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MohammadAyoubK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История Суэцкого канала: masterok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Действия Турции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619912"/>
            <a:ext cx="2857520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Привели Турцию к подписанию  в условиях секретности 2 августа 1914 г. союзнического договора  с Германией.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11 октября Германия предложила Турции крупную сумму.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Получив заём, Турция обещала немедленно вступить в войну.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308221" y="834226"/>
            <a:ext cx="428628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308221" y="1790594"/>
            <a:ext cx="428628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08221" y="2620176"/>
            <a:ext cx="428628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5575" y="691350"/>
            <a:ext cx="215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Захватнические цели Турции</a:t>
            </a:r>
          </a:p>
        </p:txBody>
      </p:sp>
      <p:sp>
        <p:nvSpPr>
          <p:cNvPr id="4" name="AutoShape 2" descr="Мухаммад Ахмад аль-Махд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0610" name="Picture 2" descr="https://nik191-1.ucoz.ru/100let/1914_4/tu_12_1_fo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334293"/>
            <a:ext cx="200977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Энвер-паши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165477" y="619912"/>
            <a:ext cx="2428892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Военный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министр и верховный главнокомандующий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Энвер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-паша, германофил, 29 октября отдал приказ  о выводе турецкого флота в Чёрное море под командование немецкого адмирала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Сушана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и обстреле российских территорий.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5575" y="2620176"/>
            <a:ext cx="10715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Энвер-паша</a:t>
            </a: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Абдаллах ибн аль-Саид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1634" name="Picture 2" descr="Кто кого: «турецкое единение» против английской мощи. | Пика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45" y="658816"/>
            <a:ext cx="1938332" cy="2461426"/>
          </a:xfrm>
          <a:prstGeom prst="rect">
            <a:avLst/>
          </a:prstGeom>
          <a:noFill/>
        </p:spPr>
      </p:pic>
      <p:pic>
        <p:nvPicPr>
          <p:cNvPr id="581636" name="Picture 4" descr="YOONIQ Images RM #216325226 | Tarih, Tarihçi, Gale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158882"/>
            <a:ext cx="1152514" cy="1461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Кавказский фронт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155575" y="905664"/>
            <a:ext cx="2867026" cy="1928826"/>
          </a:xfrm>
          <a:prstGeom prst="star8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ноября Россия объявила войну Турции в ответ на нападение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8-конечная звезда 11"/>
          <p:cNvSpPr/>
          <p:nvPr/>
        </p:nvSpPr>
        <p:spPr>
          <a:xfrm>
            <a:off x="2236783" y="477037"/>
            <a:ext cx="2928958" cy="1428760"/>
          </a:xfrm>
          <a:prstGeom prst="star8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 открыт Кавказский фронт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2451097" y="1477167"/>
            <a:ext cx="3094039" cy="1643073"/>
          </a:xfrm>
          <a:prstGeom prst="star8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– 6 ноября Англия и Франция также объявили войну Турции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Турция и Англия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72164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68" y="576016"/>
            <a:ext cx="4643472" cy="3296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Начало войны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68" y="905664"/>
            <a:ext cx="46434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Провал плана молниеносной победы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67" y="1262854"/>
            <a:ext cx="4643471" cy="3714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Вступление Турции в войну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79" y="1634338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«Великое отступление»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267" y="1991528"/>
            <a:ext cx="4643471" cy="3714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Положение на Западном фронте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279" y="2363012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6) Вступление в войну Италии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267" y="2720202"/>
            <a:ext cx="4643471" cy="3714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7) Военные действия Японии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 Восточном фронте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26732" y="905667"/>
            <a:ext cx="2753257" cy="873489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Весной 1915 года войска союзников начали наступление в Галиции (Западная Украина)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6066469">
            <a:off x="665146" y="668182"/>
            <a:ext cx="428628" cy="285752"/>
          </a:xfrm>
          <a:prstGeom prst="rightArrow">
            <a:avLst/>
          </a:prstGeom>
          <a:solidFill>
            <a:srgbClr val="68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5575" y="1119978"/>
            <a:ext cx="197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1915 году превратился в поле основных военных действий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Мухаммад Ахмад аль-Махд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6238896">
            <a:off x="1392512" y="762791"/>
            <a:ext cx="519772" cy="285752"/>
          </a:xfrm>
          <a:prstGeom prst="rightArrow">
            <a:avLst/>
          </a:prstGeom>
          <a:solidFill>
            <a:srgbClr val="68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79659" y="1548607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Весной и летом 1915 г. русская армия вынуждена вести оборонительные бои, в результате которых понесла огромные потери. 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3080303" y="620086"/>
            <a:ext cx="285410" cy="285752"/>
          </a:xfrm>
          <a:prstGeom prst="rightArrow">
            <a:avLst/>
          </a:prstGeom>
          <a:solidFill>
            <a:srgbClr val="68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5575" y="2153665"/>
            <a:ext cx="234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Германия и Австро-Венгрия решили бросить около половины своих вооружённых сил против России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6120059">
            <a:off x="4165609" y="691695"/>
            <a:ext cx="428627" cy="285752"/>
          </a:xfrm>
          <a:prstGeom prst="rightArrow">
            <a:avLst/>
          </a:prstGeom>
          <a:solidFill>
            <a:srgbClr val="68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665411" y="2532693"/>
            <a:ext cx="30813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Погибли 850 тыс.солдат                        и офицеров, 900 тыс.попали                   в плен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3798208" y="2236729"/>
            <a:ext cx="306173" cy="285752"/>
          </a:xfrm>
          <a:prstGeom prst="rightArrow">
            <a:avLst/>
          </a:prstGeom>
          <a:solidFill>
            <a:srgbClr val="68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6238896">
            <a:off x="1223333" y="1808099"/>
            <a:ext cx="346607" cy="285752"/>
          </a:xfrm>
          <a:prstGeom prst="rightArrow">
            <a:avLst/>
          </a:prstGeom>
          <a:solidFill>
            <a:srgbClr val="68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«Великое отступление»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5575" y="2477300"/>
            <a:ext cx="2395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155575" y="518529"/>
            <a:ext cx="3000396" cy="157163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англо-французские войска не начали серьёзные действия на западе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Лента лицом вверх 21"/>
          <p:cNvSpPr/>
          <p:nvPr/>
        </p:nvSpPr>
        <p:spPr>
          <a:xfrm>
            <a:off x="2665411" y="518529"/>
            <a:ext cx="2900386" cy="1285884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Оказывая ожесточённое сопротивление, русская армия отступила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Лента лицом вверх 24"/>
          <p:cNvSpPr/>
          <p:nvPr/>
        </p:nvSpPr>
        <p:spPr>
          <a:xfrm>
            <a:off x="1236651" y="1905796"/>
            <a:ext cx="3971955" cy="121444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Русская армия оставила Польшу, Прибалтику, Западную Белоруссию и часть Западной Украины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Успехи Германии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65411" y="834226"/>
            <a:ext cx="157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Воодушевлённая успехами на Восточном фронте, Германия намеревалась также поправить своё положение на Западном фронте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584781" y="582197"/>
            <a:ext cx="30466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37047" y="834226"/>
            <a:ext cx="1285884" cy="17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этом она связывала большие надежды        с совершенно новым видом оружия – подводными лодками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3230309" y="582197"/>
            <a:ext cx="30466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58254" y="2865551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Подводная лодка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14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data.cyclowiki.org/images/thumb/9/97/Submarine_U-14_LOC_6358166395.jpg/300px-Submarine_U-14_LOC_6358166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905796"/>
            <a:ext cx="2295522" cy="1236754"/>
          </a:xfrm>
          <a:prstGeom prst="rect">
            <a:avLst/>
          </a:prstGeom>
          <a:noFill/>
        </p:spPr>
      </p:pic>
      <p:pic>
        <p:nvPicPr>
          <p:cNvPr id="15364" name="Picture 4" descr="В начале Первой мировой войны эффективность подводных лодок оказалась неожиданной для обеих сторон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572741"/>
            <a:ext cx="2295522" cy="126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Гибель «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Лузитании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то же время Германия собиралась потопить любые надводные корабли на территории военных действий и сделала это.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Подводные корабли Германии потопили огромный пассажирский корабль Англии «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Лузитания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», на борту которого находилось около 2000 пассажиров ( из них 126 граждан США). Больше половины пассажиров погибли. Германия уничтожила также сотни грузовых кораблей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5575" y="2937836"/>
            <a:ext cx="2062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Абдаллах ибн аль-Саид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2658" name="AutoShape 2" descr="Гибель Лузитании- преступление Первой мировой войны | Русская се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2660" name="Picture 4" descr="Гибель Лузитании- преступление Первой мировой войны | Русская семе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1"/>
            <a:ext cx="2438398" cy="231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Оружие Германии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22535" y="619912"/>
            <a:ext cx="3071834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апреле 1915 года 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Ипрском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бою Германия впервые в истории войн использовала химическое оружие – ядовитый газ (хлор). В результате 15 000 человек отравились, 5 000 из них погибли. Однако и это оружие   не принесло ожидаемого Германией результата. Вскоре Антанта обеспечила свою армию противогазами.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08089" y="2993867"/>
            <a:ext cx="2062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Абдаллах ибн аль-Саид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682" name="Picture 2" descr="Боевые отравляющие газы в Первой Мировой Войне | Армии и Солдаты. Военная  энцикло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366960" cy="1143008"/>
          </a:xfrm>
          <a:prstGeom prst="rect">
            <a:avLst/>
          </a:prstGeom>
          <a:noFill/>
        </p:spPr>
      </p:pic>
      <p:pic>
        <p:nvPicPr>
          <p:cNvPr id="583684" name="Picture 4" descr="Газовые атаки на Первой мировой: что это было | Русская семе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834358"/>
            <a:ext cx="2366960" cy="1159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Вступление в войну Италии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522271" y="619912"/>
            <a:ext cx="5072098" cy="250033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Хотя Италия формально являлась членом «Тройственного союза», она не торопилась примкнуть к кому-либо.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Страна выжидала, кто пообещает ей большую долю после окончания войны.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Антанта пообещала передать Италии все территории, на которые она претендовала.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Договор между Антантой и Италией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3808419" y="548474"/>
            <a:ext cx="1785950" cy="257176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Вскоре правительство Италии известило                        о своём выходе     из «Тройственного союза» и 23 мая объявило войну Австро-Венгрии. Склонение Италии на сторону Антанты стало поражением дипломатии Германии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55575" y="405599"/>
            <a:ext cx="3509968" cy="283448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В апреле 1915 года в Лондоне был подписан договор между Антантой и Италией, согласно которому месяц спустя Италия должна была вступить в войну против своих бывших союзников. Это обязательство было подкреплено выдачей Англией кредита в размере          50 млн. фунтов стерлингов.</a:t>
            </a:r>
          </a:p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3341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Действия Японии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3022601" y="405598"/>
            <a:ext cx="2571768" cy="1214446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январе 1915 года она выдвинула перед правительством Китая требование перевести провинцию </a:t>
            </a:r>
            <a:r>
              <a:rPr lang="ru-RU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Шаньдун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из сферы влияния Германии      в сферу влияния Японии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3022601" y="1691482"/>
            <a:ext cx="2571768" cy="142876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Позволить японским гражданам владеть земельными угодьями           в Южной Маньчжурии             и восточной Внутренней Монголии и др.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155575" y="405598"/>
            <a:ext cx="2759868" cy="1214446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Военные действия в Европе создали удобные условия для ведения военных действий Японии на Дальнем Востоке       и в Тихом океане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155575" y="1691482"/>
            <a:ext cx="2759868" cy="1428760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Предоставить возможность ещё более укрепить статус Японии в восточной Внутренней Монголии и Южной Маньчжурии; продлить ещё на 99 лет срок аренды ж/</a:t>
            </a:r>
            <a:r>
              <a:rPr lang="ru-RU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Порт-Артура , Южной Маньчжурии     и </a:t>
            </a:r>
            <a:r>
              <a:rPr lang="ru-RU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Андун-Мукдена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55575" y="0"/>
            <a:ext cx="3724282" cy="3102736"/>
          </a:xfrm>
          <a:prstGeom prst="irregularSeal1">
            <a:avLst/>
          </a:prstGeom>
          <a:solidFill>
            <a:schemeClr val="bg1"/>
          </a:solidFill>
          <a:ln>
            <a:solidFill>
              <a:srgbClr val="8A1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то же время Япония, опасаясь вмешательства США отказалась от ряда требований, оставленных перед Китаем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3227409" y="160338"/>
            <a:ext cx="2438398" cy="2942398"/>
          </a:xfrm>
          <a:prstGeom prst="irregularSeal1">
            <a:avLst/>
          </a:prstGeom>
          <a:solidFill>
            <a:schemeClr val="bg1"/>
          </a:solidFill>
          <a:ln>
            <a:solidFill>
              <a:srgbClr val="8A1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мая Китай принял смягчённые требования Японии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Болгария и Сербия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79462" y="5760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Великое отступление российской армии в 1915 году решило вопрос о том, на чьей стороне собиралась вступать в войну Болгария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9462" y="14904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присоединением 15 сентября 1915 года Болгарии    в Союз Австро-Венгрии и Турции возник «Союз четвёрки»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462" y="2404815"/>
            <a:ext cx="4286280" cy="6000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октября войска Болгарии, Германии и Австро-Венгрии напали на Сербию. Таким образом, Сербия была оккупирована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ятно 2 15"/>
          <p:cNvSpPr/>
          <p:nvPr/>
        </p:nvSpPr>
        <p:spPr>
          <a:xfrm>
            <a:off x="3175" y="576015"/>
            <a:ext cx="914400" cy="914400"/>
          </a:xfrm>
          <a:prstGeom prst="irregularSeal2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6"/>
          <p:cNvSpPr/>
          <p:nvPr/>
        </p:nvSpPr>
        <p:spPr>
          <a:xfrm>
            <a:off x="3175" y="1642815"/>
            <a:ext cx="914400" cy="914400"/>
          </a:xfrm>
          <a:prstGeom prst="irregularSeal2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Начало войны  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688405" y="1117029"/>
            <a:ext cx="405502" cy="211365"/>
          </a:xfrm>
          <a:prstGeom prst="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7957" y="90566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Основная причина</a:t>
            </a:r>
            <a:endParaRPr lang="ru-RU" sz="18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147" y="2771745"/>
            <a:ext cx="88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3907" y="977101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Передел мира между двумя военно-политическими силами</a:t>
            </a:r>
            <a:endParaRPr lang="ru-RU" sz="1400" b="1" dirty="0">
              <a:solidFill>
                <a:srgbClr val="8A1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761830">
            <a:off x="1185827" y="1665607"/>
            <a:ext cx="405502" cy="211365"/>
          </a:xfrm>
          <a:prstGeom prst="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5F5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5404" y="1905796"/>
            <a:ext cx="391752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осуществления своих коварных замыслов с целью обретения наживы ведущие государства мира, игнорируя духовные ценности, жертвовали жизнями миллионов людей                     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Арабы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 descr="https://upload.wikimedia.org/wikipedia/commons/thumb/9/9e/Nomadic_Berber_in_Morocco.jpg/198px-Nomadic_Berber_in_Moroc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Араб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Как жили бедуины в конце 19 века (Фото) - ТЕЛЕГ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262986"/>
            <a:ext cx="928694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33415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СХЕМА </a:t>
            </a:r>
            <a:endParaRPr lang="ru-RU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23" y="405597"/>
            <a:ext cx="3107553" cy="2834491"/>
          </a:xfrm>
          <a:ln>
            <a:solidFill>
              <a:srgbClr val="32788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Какие коалиции участвовали в Первой мировой войне</a:t>
            </a:r>
          </a:p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Какие государства входили</a:t>
            </a:r>
          </a:p>
          <a:p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Причина и повод к войне</a:t>
            </a:r>
          </a:p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Действия государств в начале войны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794024" y="696782"/>
            <a:ext cx="214315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791644" y="1265904"/>
            <a:ext cx="219076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1313520" y="1911232"/>
            <a:ext cx="214310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356104" y="2679186"/>
            <a:ext cx="250033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4706" name="Picture 2" descr="C:\Users\Вилена\Desktop\5e176b56c818ca9c7ee565ac4d0c661c.jpg"/>
          <p:cNvPicPr>
            <a:picLocks noChangeAspect="1" noChangeArrowheads="1"/>
          </p:cNvPicPr>
          <p:nvPr/>
        </p:nvPicPr>
        <p:blipFill>
          <a:blip r:embed="rId2"/>
          <a:srcRect b="9653"/>
          <a:stretch>
            <a:fillRect/>
          </a:stretch>
        </p:blipFill>
        <p:spPr bwMode="auto">
          <a:xfrm>
            <a:off x="3308353" y="405596"/>
            <a:ext cx="2357424" cy="2834491"/>
          </a:xfrm>
          <a:prstGeom prst="rect">
            <a:avLst/>
          </a:prstGeom>
          <a:noFill/>
        </p:spPr>
      </p:pic>
      <p:sp>
        <p:nvSpPr>
          <p:cNvPr id="14" name="Штриховая стрелка вправо 13"/>
          <p:cNvSpPr/>
          <p:nvPr/>
        </p:nvSpPr>
        <p:spPr>
          <a:xfrm rot="5400000">
            <a:off x="1761573" y="696781"/>
            <a:ext cx="214315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1759193" y="1265904"/>
            <a:ext cx="219076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968380" y="2679186"/>
            <a:ext cx="250034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1570550" y="2679186"/>
            <a:ext cx="250034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2161480" y="2679186"/>
            <a:ext cx="250034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Повод к войне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65411" y="691350"/>
            <a:ext cx="2928957" cy="235745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 июля 1914 года           в Сараево сербским националистом Г.Принципом был убит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наследник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австро-венгерского престола Ф.Фердинанд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93973" y="2905928"/>
            <a:ext cx="30603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7538" name="Picture 2" descr="Если бы не было Сараевского убий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548474"/>
            <a:ext cx="1562094" cy="1361288"/>
          </a:xfrm>
          <a:prstGeom prst="rect">
            <a:avLst/>
          </a:prstGeom>
          <a:noFill/>
        </p:spPr>
      </p:pic>
      <p:sp>
        <p:nvSpPr>
          <p:cNvPr id="577540" name="AutoShape 4" descr="Франц Фердинан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7541" name="Picture 5" descr="C:\Users\Вилена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909762"/>
            <a:ext cx="1285884" cy="1258888"/>
          </a:xfrm>
          <a:prstGeom prst="rect">
            <a:avLst/>
          </a:prstGeom>
          <a:noFill/>
        </p:spPr>
      </p:pic>
      <p:pic>
        <p:nvPicPr>
          <p:cNvPr id="577543" name="Picture 7" descr="WW1-The Great War by shahzadifaria on ema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9" y="1909762"/>
            <a:ext cx="1223952" cy="125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Ультиматум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93643" y="548474"/>
            <a:ext cx="2857520" cy="2500330"/>
          </a:xfrm>
          <a:prstGeom prst="flowChartOnlineStorage">
            <a:avLst/>
          </a:prstGeom>
          <a:solidFill>
            <a:srgbClr val="DDDDDD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Правительство Австро-Венгрии направило Сербии ультиматум с оскорбительными требованиями. Правительство Сербии не согласилось только с одним условием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2736849" y="548474"/>
            <a:ext cx="2928958" cy="2500330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Ведением расследования дела о покушении австро-венгерскими государственными правовыми учреждениями.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Объявление войны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1" cy="235745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стало предлогом для объявления Австро-Венгрией 28 июля войны Сербии. В ответ Сербия вместе с союзницей Россией 29 июля объявила частичную военную готовность.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93973" y="2905928"/>
            <a:ext cx="30603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topwar.ru/uploads/posts/2015-03/thumbs/1427758186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69135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Нападение на Бельгию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0" y="477036"/>
            <a:ext cx="3879857" cy="1285885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Правящие круги Германии воспользовались этим и 1 августа объявили войну России, а 3 августа – её союзнице Франции. Нарушив нейтралитет Бельгии, Германия напала на неё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79527" y="1762921"/>
            <a:ext cx="4384589" cy="1357319"/>
          </a:xfrm>
          <a:prstGeom prst="parallelogram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Международный договор о нейтралитете Бельгии был некогда подписан и Пруссией. Однако в 1914 году правительство Германии нагло объявило этот документ «клочком бумаги»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Джамалуддин аль-Афган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Рядовой 9-го полка, 1914 г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Вилена\Desktop\pervaya-voyna-1-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047" y="477036"/>
            <a:ext cx="1071570" cy="1285885"/>
          </a:xfrm>
          <a:prstGeom prst="rect">
            <a:avLst/>
          </a:prstGeom>
          <a:noFill/>
        </p:spPr>
      </p:pic>
      <p:pic>
        <p:nvPicPr>
          <p:cNvPr id="4" name="Picture 4" descr="C:\Users\Вилена\Desktop\pervaya-voyna-1-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6" y="1834357"/>
            <a:ext cx="1223951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Вступление Англии и Японии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79462" y="5760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ответ на нападение германии на Бельгию Англия, под предлогом защиты Бельгии, 4 августа объявила войну Германии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9462" y="14904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Япония выступила с требованием передачи Германией своих колониальных территорий в Китае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462" y="2404815"/>
            <a:ext cx="4286280" cy="6000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Получив отказ, 23 августа Япония объявила войну Германии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Молния 12"/>
          <p:cNvSpPr/>
          <p:nvPr/>
        </p:nvSpPr>
        <p:spPr>
          <a:xfrm rot="851830">
            <a:off x="3175" y="1718211"/>
            <a:ext cx="914400" cy="914400"/>
          </a:xfrm>
          <a:prstGeom prst="lightningBol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851830">
            <a:off x="3174" y="674185"/>
            <a:ext cx="914400" cy="914400"/>
          </a:xfrm>
          <a:prstGeom prst="lightningBol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Союзники Германии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477035"/>
            <a:ext cx="1724018" cy="264320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Германия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смогла склонить Османскую империю, а затем и Болгарию, участвовать          в войне на её стороне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379659" y="2035265"/>
            <a:ext cx="428628" cy="22389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379659" y="905664"/>
            <a:ext cx="428628" cy="20950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665543" y="632737"/>
            <a:ext cx="1928824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скором времени возникли новые фронты                          в Закавказье, Сирии                       и Палестине,             на Балканском полуострове,          а также в африканских колониях Германии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Истоки панисламизма: как Джемаль ад-Дин аль-Афгани учил мусульман  объединяться против угроз Запада - новости политики: ruposter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1914 – 1918 гг."/>
          <p:cNvPicPr>
            <a:picLocks noChangeAspect="1" noChangeArrowheads="1"/>
          </p:cNvPicPr>
          <p:nvPr/>
        </p:nvPicPr>
        <p:blipFill>
          <a:blip r:embed="rId2"/>
          <a:srcRect t="10526"/>
          <a:stretch>
            <a:fillRect/>
          </a:stretch>
        </p:blipFill>
        <p:spPr bwMode="auto">
          <a:xfrm>
            <a:off x="1879593" y="477035"/>
            <a:ext cx="1785950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9b147528ef1d9cfc9d3f32e1c1ea72ae7562e72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159203</TotalTime>
  <Words>1299</Words>
  <Application>Microsoft Office PowerPoint</Application>
  <PresentationFormat>Произвольный</PresentationFormat>
  <Paragraphs>147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Начало войны  </vt:lpstr>
      <vt:lpstr>Повод к войне </vt:lpstr>
      <vt:lpstr>Ультиматум </vt:lpstr>
      <vt:lpstr>Объявление войны </vt:lpstr>
      <vt:lpstr>Нападение на Бельгию</vt:lpstr>
      <vt:lpstr>Вступление Англии и Японии</vt:lpstr>
      <vt:lpstr>Союзники Германии</vt:lpstr>
      <vt:lpstr>Немецкий план </vt:lpstr>
      <vt:lpstr>Франция и Россия</vt:lpstr>
      <vt:lpstr>Спасение Франции</vt:lpstr>
      <vt:lpstr>Бой у Марны</vt:lpstr>
      <vt:lpstr>Провал плана Шлиффена</vt:lpstr>
      <vt:lpstr>Вступление Турции </vt:lpstr>
      <vt:lpstr>Действия Турции</vt:lpstr>
      <vt:lpstr>Приказ Энвер-паши </vt:lpstr>
      <vt:lpstr>Кавказский фронт</vt:lpstr>
      <vt:lpstr>Турция и Англия</vt:lpstr>
      <vt:lpstr>На Восточном фронте</vt:lpstr>
      <vt:lpstr>«Великое отступление» </vt:lpstr>
      <vt:lpstr>Успехи Германии</vt:lpstr>
      <vt:lpstr>Гибель «Лузитании» </vt:lpstr>
      <vt:lpstr>Оружие Германии </vt:lpstr>
      <vt:lpstr>Вступление в войну Италии </vt:lpstr>
      <vt:lpstr>Договор между Антантой и Италией</vt:lpstr>
      <vt:lpstr>Действия Японии</vt:lpstr>
      <vt:lpstr>Презентация PowerPoint</vt:lpstr>
      <vt:lpstr>Болгария и Сербия</vt:lpstr>
      <vt:lpstr> ЗАДАНИЯ ДЛЯ САМОСТОЯТЕЛЬНОЙ РАБОТЫ</vt:lpstr>
      <vt:lpstr>СХЕМА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2275</cp:revision>
  <dcterms:created xsi:type="dcterms:W3CDTF">2014-10-08T23:03:32Z</dcterms:created>
  <dcterms:modified xsi:type="dcterms:W3CDTF">2021-02-25T13:34:00Z</dcterms:modified>
</cp:coreProperties>
</file>