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10.xml" ContentType="application/vnd.openxmlformats-officedocument.theme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6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diagrams/drawing3.xml" ContentType="application/vnd.ms-office.drawingml.diagramDrawing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0"/>
  </p:notesMasterIdLst>
  <p:sldIdLst>
    <p:sldId id="1356" r:id="rId10"/>
    <p:sldId id="1507" r:id="rId11"/>
    <p:sldId id="1414" r:id="rId12"/>
    <p:sldId id="1448" r:id="rId13"/>
    <p:sldId id="1474" r:id="rId14"/>
    <p:sldId id="1449" r:id="rId15"/>
    <p:sldId id="1506" r:id="rId16"/>
    <p:sldId id="1493" r:id="rId17"/>
    <p:sldId id="1494" r:id="rId18"/>
    <p:sldId id="1492" r:id="rId19"/>
    <p:sldId id="1487" r:id="rId20"/>
    <p:sldId id="1417" r:id="rId21"/>
    <p:sldId id="1508" r:id="rId22"/>
    <p:sldId id="1509" r:id="rId23"/>
    <p:sldId id="1496" r:id="rId24"/>
    <p:sldId id="1497" r:id="rId25"/>
    <p:sldId id="1503" r:id="rId26"/>
    <p:sldId id="1504" r:id="rId27"/>
    <p:sldId id="1510" r:id="rId28"/>
    <p:sldId id="1514" r:id="rId29"/>
    <p:sldId id="1515" r:id="rId30"/>
    <p:sldId id="1500" r:id="rId31"/>
    <p:sldId id="1512" r:id="rId32"/>
    <p:sldId id="1513" r:id="rId33"/>
    <p:sldId id="1498" r:id="rId34"/>
    <p:sldId id="1488" r:id="rId35"/>
    <p:sldId id="1477" r:id="rId36"/>
    <p:sldId id="1516" r:id="rId37"/>
    <p:sldId id="1439" r:id="rId38"/>
    <p:sldId id="1505" r:id="rId39"/>
  </p:sldIdLst>
  <p:sldSz cx="5759450" cy="3240088"/>
  <p:notesSz cx="6858000" cy="9144000"/>
  <p:defaultTextStyle>
    <a:defPPr>
      <a:defRPr lang="en-US"/>
    </a:defPPr>
    <a:lvl1pPr marL="0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837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673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3510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1346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9183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7019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4856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2692" algn="l" defTabSz="5756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ont" id="{01319F16-3CEB-44B1-837A-5DFE664B1540}">
          <p14:sldIdLst>
            <p14:sldId id="1356"/>
            <p14:sldId id="1414"/>
            <p14:sldId id="1415"/>
            <p14:sldId id="1448"/>
            <p14:sldId id="1474"/>
            <p14:sldId id="1475"/>
            <p14:sldId id="1449"/>
            <p14:sldId id="1486"/>
            <p14:sldId id="1487"/>
            <p14:sldId id="1417"/>
            <p14:sldId id="1468"/>
            <p14:sldId id="1488"/>
            <p14:sldId id="1476"/>
            <p14:sldId id="1489"/>
            <p14:sldId id="1477"/>
            <p14:sldId id="1478"/>
            <p14:sldId id="1439"/>
            <p14:sldId id="149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06440"/>
    <a:srgbClr val="265839"/>
    <a:srgbClr val="580000"/>
    <a:srgbClr val="59349C"/>
    <a:srgbClr val="000000"/>
    <a:srgbClr val="990000"/>
    <a:srgbClr val="50807A"/>
    <a:srgbClr val="5F5F5F"/>
    <a:srgbClr val="DDDDDD"/>
    <a:srgbClr val="2A2C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48" d="100"/>
          <a:sy n="148" d="100"/>
        </p:scale>
        <p:origin x="-74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6CC49-387D-404A-8DE1-5F5577506E3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BBB3D3-4FBA-48B0-BB18-AAF0C5C3EAE6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Колония Англии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C817BCE-8648-4252-95D9-AACB92B4E42D}" type="parTrans" cxnId="{CD4D43E4-79AE-4827-BEBB-3B74B133695B}">
      <dgm:prSet/>
      <dgm:spPr/>
      <dgm:t>
        <a:bodyPr/>
        <a:lstStyle/>
        <a:p>
          <a:endParaRPr lang="ru-RU"/>
        </a:p>
      </dgm:t>
    </dgm:pt>
    <dgm:pt modelId="{5C0253EE-5D31-44E5-95EC-4FE455B0A8C9}" type="sibTrans" cxnId="{CD4D43E4-79AE-4827-BEBB-3B74B133695B}">
      <dgm:prSet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EB6FBF1-4F02-4FFC-A2D0-68CFC8EB74A0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Развитие капитализма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8E53217-E3FF-472E-87A4-7C34AEAFBFF7}" type="parTrans" cxnId="{DE64FFC7-A499-4B38-8477-4CAA0E946346}">
      <dgm:prSet/>
      <dgm:spPr/>
      <dgm:t>
        <a:bodyPr/>
        <a:lstStyle/>
        <a:p>
          <a:endParaRPr lang="ru-RU"/>
        </a:p>
      </dgm:t>
    </dgm:pt>
    <dgm:pt modelId="{2FB36611-1A85-433F-9066-457452D6EC9E}" type="sibTrans" cxnId="{DE64FFC7-A499-4B38-8477-4CAA0E94634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0DED3D2-78F3-45BE-BBB4-3D5693317FBF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Строятся крупные промышленные предприятия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B128072-51C7-4037-8F97-0AF179E88A5A}" type="parTrans" cxnId="{8E794A29-68E3-4E8A-82AE-0AAA300864D7}">
      <dgm:prSet/>
      <dgm:spPr/>
      <dgm:t>
        <a:bodyPr/>
        <a:lstStyle/>
        <a:p>
          <a:endParaRPr lang="ru-RU"/>
        </a:p>
      </dgm:t>
    </dgm:pt>
    <dgm:pt modelId="{8CCC5718-3893-4B79-A177-8EC8D24BF638}" type="sibTrans" cxnId="{8E794A29-68E3-4E8A-82AE-0AAA300864D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A15710E-F2E7-4DE8-8C06-5E3D1BB3FD1F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Зона капиталовложения англичан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AFAB9AE-0078-4B47-9413-1E6CAF5F6FCD}" type="parTrans" cxnId="{2244B8B0-33F3-49E8-99E4-629D4F240A06}">
      <dgm:prSet/>
      <dgm:spPr/>
      <dgm:t>
        <a:bodyPr/>
        <a:lstStyle/>
        <a:p>
          <a:endParaRPr lang="ru-RU"/>
        </a:p>
      </dgm:t>
    </dgm:pt>
    <dgm:pt modelId="{C7DDE9B3-CE57-4242-9209-B35618384C45}" type="sibTrans" cxnId="{2244B8B0-33F3-49E8-99E4-629D4F240A0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45BFDE3-1455-412C-A6A2-37EA29403D5A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сельском хозяйстве монокультура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E3BAD48-E636-4534-8933-9BF8097B57A5}" type="parTrans" cxnId="{1181508D-3085-4202-B9C2-3D2864EACC38}">
      <dgm:prSet/>
      <dgm:spPr/>
      <dgm:t>
        <a:bodyPr/>
        <a:lstStyle/>
        <a:p>
          <a:endParaRPr lang="ru-RU"/>
        </a:p>
      </dgm:t>
    </dgm:pt>
    <dgm:pt modelId="{34548BEE-306A-40C4-B085-1363E2A548FC}" type="sibTrans" cxnId="{1181508D-3085-4202-B9C2-3D2864EACC3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4C2DD90-15B4-43F8-A162-CA50EB5A1319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Земля в аренду крестьянам за часть урожая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F8F87EB-24BF-4656-B62D-35F5466B7560}" type="parTrans" cxnId="{F9DAC414-CE1E-4CFA-87D0-5C171D231119}">
      <dgm:prSet/>
      <dgm:spPr/>
      <dgm:t>
        <a:bodyPr/>
        <a:lstStyle/>
        <a:p>
          <a:endParaRPr lang="ru-RU"/>
        </a:p>
      </dgm:t>
    </dgm:pt>
    <dgm:pt modelId="{99208E73-3276-4DBD-AFE6-0337531954A2}" type="sibTrans" cxnId="{F9DAC414-CE1E-4CFA-87D0-5C171D23111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F745251-3162-4546-9CF6-2BDA56EB8017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Рост количества рабочих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AE53543-A63E-4907-9212-EC10A1663752}" type="parTrans" cxnId="{8AE116FB-A1C9-4ACD-AAD6-8ED8477241D3}">
      <dgm:prSet/>
      <dgm:spPr/>
      <dgm:t>
        <a:bodyPr/>
        <a:lstStyle/>
        <a:p>
          <a:endParaRPr lang="ru-RU"/>
        </a:p>
      </dgm:t>
    </dgm:pt>
    <dgm:pt modelId="{F8E05666-DE74-4DF7-8A41-63AE46E86D64}" type="sibTrans" cxnId="{8AE116FB-A1C9-4ACD-AAD6-8ED8477241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205A4F9-B497-4901-A9C7-93A08ADBE0D3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Англичане контроль над производством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106415-3E4A-41F3-9996-BBBB0310B768}" type="parTrans" cxnId="{743DE179-3EB5-4953-B646-1864E8B0A072}">
      <dgm:prSet/>
      <dgm:spPr/>
      <dgm:t>
        <a:bodyPr/>
        <a:lstStyle/>
        <a:p>
          <a:endParaRPr lang="ru-RU"/>
        </a:p>
      </dgm:t>
    </dgm:pt>
    <dgm:pt modelId="{6D2EE3A4-DE11-4F10-8F76-DFBF564E8EDB}" type="sibTrans" cxnId="{743DE179-3EB5-4953-B646-1864E8B0A07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9867E78-6C0A-4DBC-9446-32594F104BF4}">
      <dgm:prSet phldrT="[Текст]" custT="1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Состояние народа</a:t>
          </a:r>
        </a:p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1896 – 1906 г.г.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FB03A8B-1194-4979-BA10-35FD36C4DE48}" type="parTrans" cxnId="{74342EB7-7E48-40D3-B81F-E8836E4D7985}">
      <dgm:prSet/>
      <dgm:spPr/>
      <dgm:t>
        <a:bodyPr/>
        <a:lstStyle/>
        <a:p>
          <a:endParaRPr lang="ru-RU"/>
        </a:p>
      </dgm:t>
    </dgm:pt>
    <dgm:pt modelId="{50BC7288-B8B0-4B32-8C7F-6BD1FAAD2969}" type="sibTrans" cxnId="{74342EB7-7E48-40D3-B81F-E8836E4D7985}">
      <dgm:prSet/>
      <dgm:spPr/>
      <dgm:t>
        <a:bodyPr/>
        <a:lstStyle/>
        <a:p>
          <a:endParaRPr lang="ru-RU"/>
        </a:p>
      </dgm:t>
    </dgm:pt>
    <dgm:pt modelId="{64B0D9C6-2C4E-4484-A0E2-4D033D527D6C}" type="pres">
      <dgm:prSet presAssocID="{D3A6CC49-387D-404A-8DE1-5F5577506E3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8D32080-1DAC-4E52-8D86-D79D519F0344}" type="pres">
      <dgm:prSet presAssocID="{02BBB3D3-4FBA-48B0-BB18-AAF0C5C3EAE6}" presName="compNode" presStyleCnt="0"/>
      <dgm:spPr/>
    </dgm:pt>
    <dgm:pt modelId="{26FDF6B6-6A00-43A0-9F8D-1A479FA092AC}" type="pres">
      <dgm:prSet presAssocID="{02BBB3D3-4FBA-48B0-BB18-AAF0C5C3EAE6}" presName="dummyConnPt" presStyleCnt="0"/>
      <dgm:spPr/>
    </dgm:pt>
    <dgm:pt modelId="{EF88055E-6FBD-47D3-B0AF-C674EDF45D6E}" type="pres">
      <dgm:prSet presAssocID="{02BBB3D3-4FBA-48B0-BB18-AAF0C5C3EAE6}" presName="node" presStyleLbl="node1" presStyleIdx="0" presStyleCnt="9" custScaleX="124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CAA90-B572-458E-8605-7687C2AE65FF}" type="pres">
      <dgm:prSet presAssocID="{5C0253EE-5D31-44E5-95EC-4FE455B0A8C9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EA48F03-0BF9-452C-84B4-5C576D347093}" type="pres">
      <dgm:prSet presAssocID="{DEB6FBF1-4F02-4FFC-A2D0-68CFC8EB74A0}" presName="compNode" presStyleCnt="0"/>
      <dgm:spPr/>
    </dgm:pt>
    <dgm:pt modelId="{B40C0483-C231-42A9-8AB6-D06BE50CFF75}" type="pres">
      <dgm:prSet presAssocID="{DEB6FBF1-4F02-4FFC-A2D0-68CFC8EB74A0}" presName="dummyConnPt" presStyleCnt="0"/>
      <dgm:spPr/>
    </dgm:pt>
    <dgm:pt modelId="{858BC62D-BFB7-459B-83F5-39478B106551}" type="pres">
      <dgm:prSet presAssocID="{DEB6FBF1-4F02-4FFC-A2D0-68CFC8EB74A0}" presName="node" presStyleLbl="node1" presStyleIdx="1" presStyleCnt="9" custScaleX="124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D685A-0772-4316-9B6F-0A7F3D8678C5}" type="pres">
      <dgm:prSet presAssocID="{2FB36611-1A85-433F-9066-457452D6EC9E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B283467B-5137-460C-990F-FC9F46A1AC1C}" type="pres">
      <dgm:prSet presAssocID="{40DED3D2-78F3-45BE-BBB4-3D5693317FBF}" presName="compNode" presStyleCnt="0"/>
      <dgm:spPr/>
    </dgm:pt>
    <dgm:pt modelId="{5B8F61DC-73B0-4BC4-BD4B-A3E429AD67DD}" type="pres">
      <dgm:prSet presAssocID="{40DED3D2-78F3-45BE-BBB4-3D5693317FBF}" presName="dummyConnPt" presStyleCnt="0"/>
      <dgm:spPr/>
    </dgm:pt>
    <dgm:pt modelId="{CD11541F-60FA-47DC-8917-63CF77EB9F60}" type="pres">
      <dgm:prSet presAssocID="{40DED3D2-78F3-45BE-BBB4-3D5693317FBF}" presName="node" presStyleLbl="node1" presStyleIdx="2" presStyleCnt="9" custScaleX="124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536AA-B893-4AF8-AFF6-D81AB11D6DE7}" type="pres">
      <dgm:prSet presAssocID="{8CCC5718-3893-4B79-A177-8EC8D24BF638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3B93566-9F62-4E92-ABF6-50D919F7FC33}" type="pres">
      <dgm:prSet presAssocID="{CA15710E-F2E7-4DE8-8C06-5E3D1BB3FD1F}" presName="compNode" presStyleCnt="0"/>
      <dgm:spPr/>
    </dgm:pt>
    <dgm:pt modelId="{297381AD-F583-4061-A7B9-2BCEB431DC23}" type="pres">
      <dgm:prSet presAssocID="{CA15710E-F2E7-4DE8-8C06-5E3D1BB3FD1F}" presName="dummyConnPt" presStyleCnt="0"/>
      <dgm:spPr/>
    </dgm:pt>
    <dgm:pt modelId="{06C8353F-39F5-4EA4-BD5D-B81C541571B2}" type="pres">
      <dgm:prSet presAssocID="{CA15710E-F2E7-4DE8-8C06-5E3D1BB3FD1F}" presName="node" presStyleLbl="node1" presStyleIdx="3" presStyleCnt="9" custScaleX="110657" custLinFactNeighborX="3279" custLinFactNeighborY="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62D55-FF21-4549-859C-6047026F62E0}" type="pres">
      <dgm:prSet presAssocID="{C7DDE9B3-CE57-4242-9209-B35618384C45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A06ECEC1-5674-40C0-BD3E-0889D19A544C}" type="pres">
      <dgm:prSet presAssocID="{345BFDE3-1455-412C-A6A2-37EA29403D5A}" presName="compNode" presStyleCnt="0"/>
      <dgm:spPr/>
    </dgm:pt>
    <dgm:pt modelId="{9885F357-3552-4604-A271-AF47EF107D55}" type="pres">
      <dgm:prSet presAssocID="{345BFDE3-1455-412C-A6A2-37EA29403D5A}" presName="dummyConnPt" presStyleCnt="0"/>
      <dgm:spPr/>
    </dgm:pt>
    <dgm:pt modelId="{D3878859-626B-4C69-A3E0-8EB7C1676935}" type="pres">
      <dgm:prSet presAssocID="{345BFDE3-1455-412C-A6A2-37EA29403D5A}" presName="node" presStyleLbl="node1" presStyleIdx="4" presStyleCnt="9" custScaleX="117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9CDA-2F12-4485-B6C3-DC69D0F3DC5D}" type="pres">
      <dgm:prSet presAssocID="{34548BEE-306A-40C4-B085-1363E2A548FC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F4A576D9-CFA5-42E5-9112-271E7F541550}" type="pres">
      <dgm:prSet presAssocID="{C4C2DD90-15B4-43F8-A162-CA50EB5A1319}" presName="compNode" presStyleCnt="0"/>
      <dgm:spPr/>
    </dgm:pt>
    <dgm:pt modelId="{B12C85D0-435F-478E-BCB4-B6D45A43F685}" type="pres">
      <dgm:prSet presAssocID="{C4C2DD90-15B4-43F8-A162-CA50EB5A1319}" presName="dummyConnPt" presStyleCnt="0"/>
      <dgm:spPr/>
    </dgm:pt>
    <dgm:pt modelId="{93D7DE62-0654-4169-A9E9-27F740D5E09B}" type="pres">
      <dgm:prSet presAssocID="{C4C2DD90-15B4-43F8-A162-CA50EB5A1319}" presName="node" presStyleLbl="node1" presStyleIdx="5" presStyleCnt="9" custScaleX="117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BE696-DD6D-4D31-9680-F3DB29D3BC1A}" type="pres">
      <dgm:prSet presAssocID="{99208E73-3276-4DBD-AFE6-0337531954A2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6BE04674-45C1-4B7B-8237-D82E4E1ECE3E}" type="pres">
      <dgm:prSet presAssocID="{0F745251-3162-4546-9CF6-2BDA56EB8017}" presName="compNode" presStyleCnt="0"/>
      <dgm:spPr/>
    </dgm:pt>
    <dgm:pt modelId="{F455B3E9-BF21-46B7-B356-371AD4D38223}" type="pres">
      <dgm:prSet presAssocID="{0F745251-3162-4546-9CF6-2BDA56EB8017}" presName="dummyConnPt" presStyleCnt="0"/>
      <dgm:spPr/>
    </dgm:pt>
    <dgm:pt modelId="{73849F46-8305-4D31-8CB7-3DD6D56629F3}" type="pres">
      <dgm:prSet presAssocID="{0F745251-3162-4546-9CF6-2BDA56EB8017}" presName="node" presStyleLbl="node1" presStyleIdx="6" presStyleCnt="9" custScaleX="117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2BD30-549D-4758-8A53-EF7D63ABF0F0}" type="pres">
      <dgm:prSet presAssocID="{F8E05666-DE74-4DF7-8A41-63AE46E86D64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0659BBB0-FC7C-40AE-B290-2A458C6D0D63}" type="pres">
      <dgm:prSet presAssocID="{0205A4F9-B497-4901-A9C7-93A08ADBE0D3}" presName="compNode" presStyleCnt="0"/>
      <dgm:spPr/>
    </dgm:pt>
    <dgm:pt modelId="{70ABEEE3-F749-4194-975B-017521E560E0}" type="pres">
      <dgm:prSet presAssocID="{0205A4F9-B497-4901-A9C7-93A08ADBE0D3}" presName="dummyConnPt" presStyleCnt="0"/>
      <dgm:spPr/>
    </dgm:pt>
    <dgm:pt modelId="{3E57C059-8818-4EEC-BE62-03AA14DB9234}" type="pres">
      <dgm:prSet presAssocID="{0205A4F9-B497-4901-A9C7-93A08ADBE0D3}" presName="node" presStyleLbl="node1" presStyleIdx="7" presStyleCnt="9" custScaleX="117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65F36-CC89-4434-84BB-192463BD3D3C}" type="pres">
      <dgm:prSet presAssocID="{6D2EE3A4-DE11-4F10-8F76-DFBF564E8EDB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A28E1AE4-6455-4D3F-B560-DA33FA0D45C6}" type="pres">
      <dgm:prSet presAssocID="{49867E78-6C0A-4DBC-9446-32594F104BF4}" presName="compNode" presStyleCnt="0"/>
      <dgm:spPr/>
    </dgm:pt>
    <dgm:pt modelId="{C264163A-12E7-4624-BC09-0C646A2F8201}" type="pres">
      <dgm:prSet presAssocID="{49867E78-6C0A-4DBC-9446-32594F104BF4}" presName="dummyConnPt" presStyleCnt="0"/>
      <dgm:spPr/>
    </dgm:pt>
    <dgm:pt modelId="{C351935C-7251-4B80-A463-EBCB5D6ED9A6}" type="pres">
      <dgm:prSet presAssocID="{49867E78-6C0A-4DBC-9446-32594F104BF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116FB-A1C9-4ACD-AAD6-8ED8477241D3}" srcId="{D3A6CC49-387D-404A-8DE1-5F5577506E3E}" destId="{0F745251-3162-4546-9CF6-2BDA56EB8017}" srcOrd="6" destOrd="0" parTransId="{CAE53543-A63E-4907-9212-EC10A1663752}" sibTransId="{F8E05666-DE74-4DF7-8A41-63AE46E86D64}"/>
    <dgm:cxn modelId="{FA28325D-6A16-4F5D-84D3-162DD190A1FA}" type="presOf" srcId="{0F745251-3162-4546-9CF6-2BDA56EB8017}" destId="{73849F46-8305-4D31-8CB7-3DD6D56629F3}" srcOrd="0" destOrd="0" presId="urn:microsoft.com/office/officeart/2005/8/layout/bProcess4"/>
    <dgm:cxn modelId="{7FD30FB7-FDDD-45D9-AD92-F5EA8CA100FC}" type="presOf" srcId="{F8E05666-DE74-4DF7-8A41-63AE46E86D64}" destId="{AA42BD30-549D-4758-8A53-EF7D63ABF0F0}" srcOrd="0" destOrd="0" presId="urn:microsoft.com/office/officeart/2005/8/layout/bProcess4"/>
    <dgm:cxn modelId="{74342EB7-7E48-40D3-B81F-E8836E4D7985}" srcId="{D3A6CC49-387D-404A-8DE1-5F5577506E3E}" destId="{49867E78-6C0A-4DBC-9446-32594F104BF4}" srcOrd="8" destOrd="0" parTransId="{CFB03A8B-1194-4979-BA10-35FD36C4DE48}" sibTransId="{50BC7288-B8B0-4B32-8C7F-6BD1FAAD2969}"/>
    <dgm:cxn modelId="{D2393BB5-7E59-4DDF-80B5-05E4AC116632}" type="presOf" srcId="{C4C2DD90-15B4-43F8-A162-CA50EB5A1319}" destId="{93D7DE62-0654-4169-A9E9-27F740D5E09B}" srcOrd="0" destOrd="0" presId="urn:microsoft.com/office/officeart/2005/8/layout/bProcess4"/>
    <dgm:cxn modelId="{0F9B875E-3DAD-46CA-A3AD-A40B0443C4FF}" type="presOf" srcId="{99208E73-3276-4DBD-AFE6-0337531954A2}" destId="{550BE696-DD6D-4D31-9680-F3DB29D3BC1A}" srcOrd="0" destOrd="0" presId="urn:microsoft.com/office/officeart/2005/8/layout/bProcess4"/>
    <dgm:cxn modelId="{61352316-656A-4BB1-8A18-B0C365F31E89}" type="presOf" srcId="{49867E78-6C0A-4DBC-9446-32594F104BF4}" destId="{C351935C-7251-4B80-A463-EBCB5D6ED9A6}" srcOrd="0" destOrd="0" presId="urn:microsoft.com/office/officeart/2005/8/layout/bProcess4"/>
    <dgm:cxn modelId="{1181508D-3085-4202-B9C2-3D2864EACC38}" srcId="{D3A6CC49-387D-404A-8DE1-5F5577506E3E}" destId="{345BFDE3-1455-412C-A6A2-37EA29403D5A}" srcOrd="4" destOrd="0" parTransId="{2E3BAD48-E636-4534-8933-9BF8097B57A5}" sibTransId="{34548BEE-306A-40C4-B085-1363E2A548FC}"/>
    <dgm:cxn modelId="{13B8C614-0E38-4057-BC1F-CD76D8C9D38B}" type="presOf" srcId="{34548BEE-306A-40C4-B085-1363E2A548FC}" destId="{6ABA9CDA-2F12-4485-B6C3-DC69D0F3DC5D}" srcOrd="0" destOrd="0" presId="urn:microsoft.com/office/officeart/2005/8/layout/bProcess4"/>
    <dgm:cxn modelId="{5A1ADE12-A288-433D-BC5F-6DF613D66EB0}" type="presOf" srcId="{6D2EE3A4-DE11-4F10-8F76-DFBF564E8EDB}" destId="{69765F36-CC89-4434-84BB-192463BD3D3C}" srcOrd="0" destOrd="0" presId="urn:microsoft.com/office/officeart/2005/8/layout/bProcess4"/>
    <dgm:cxn modelId="{A97D7659-9BCD-4C03-BB28-9B236C238AC0}" type="presOf" srcId="{CA15710E-F2E7-4DE8-8C06-5E3D1BB3FD1F}" destId="{06C8353F-39F5-4EA4-BD5D-B81C541571B2}" srcOrd="0" destOrd="0" presId="urn:microsoft.com/office/officeart/2005/8/layout/bProcess4"/>
    <dgm:cxn modelId="{CD4D43E4-79AE-4827-BEBB-3B74B133695B}" srcId="{D3A6CC49-387D-404A-8DE1-5F5577506E3E}" destId="{02BBB3D3-4FBA-48B0-BB18-AAF0C5C3EAE6}" srcOrd="0" destOrd="0" parTransId="{DC817BCE-8648-4252-95D9-AACB92B4E42D}" sibTransId="{5C0253EE-5D31-44E5-95EC-4FE455B0A8C9}"/>
    <dgm:cxn modelId="{E26E2C1D-EA84-401E-A259-787374AB61CD}" type="presOf" srcId="{2FB36611-1A85-433F-9066-457452D6EC9E}" destId="{510D685A-0772-4316-9B6F-0A7F3D8678C5}" srcOrd="0" destOrd="0" presId="urn:microsoft.com/office/officeart/2005/8/layout/bProcess4"/>
    <dgm:cxn modelId="{C3960112-CF32-4645-ACD0-DBF5C47ABDA4}" type="presOf" srcId="{D3A6CC49-387D-404A-8DE1-5F5577506E3E}" destId="{64B0D9C6-2C4E-4484-A0E2-4D033D527D6C}" srcOrd="0" destOrd="0" presId="urn:microsoft.com/office/officeart/2005/8/layout/bProcess4"/>
    <dgm:cxn modelId="{8E794A29-68E3-4E8A-82AE-0AAA300864D7}" srcId="{D3A6CC49-387D-404A-8DE1-5F5577506E3E}" destId="{40DED3D2-78F3-45BE-BBB4-3D5693317FBF}" srcOrd="2" destOrd="0" parTransId="{1B128072-51C7-4037-8F97-0AF179E88A5A}" sibTransId="{8CCC5718-3893-4B79-A177-8EC8D24BF638}"/>
    <dgm:cxn modelId="{50C935C3-ED96-4F23-9202-45585D4A0FC2}" type="presOf" srcId="{345BFDE3-1455-412C-A6A2-37EA29403D5A}" destId="{D3878859-626B-4C69-A3E0-8EB7C1676935}" srcOrd="0" destOrd="0" presId="urn:microsoft.com/office/officeart/2005/8/layout/bProcess4"/>
    <dgm:cxn modelId="{F9DAC414-CE1E-4CFA-87D0-5C171D231119}" srcId="{D3A6CC49-387D-404A-8DE1-5F5577506E3E}" destId="{C4C2DD90-15B4-43F8-A162-CA50EB5A1319}" srcOrd="5" destOrd="0" parTransId="{AF8F87EB-24BF-4656-B62D-35F5466B7560}" sibTransId="{99208E73-3276-4DBD-AFE6-0337531954A2}"/>
    <dgm:cxn modelId="{DE64FFC7-A499-4B38-8477-4CAA0E946346}" srcId="{D3A6CC49-387D-404A-8DE1-5F5577506E3E}" destId="{DEB6FBF1-4F02-4FFC-A2D0-68CFC8EB74A0}" srcOrd="1" destOrd="0" parTransId="{38E53217-E3FF-472E-87A4-7C34AEAFBFF7}" sibTransId="{2FB36611-1A85-433F-9066-457452D6EC9E}"/>
    <dgm:cxn modelId="{2244B8B0-33F3-49E8-99E4-629D4F240A06}" srcId="{D3A6CC49-387D-404A-8DE1-5F5577506E3E}" destId="{CA15710E-F2E7-4DE8-8C06-5E3D1BB3FD1F}" srcOrd="3" destOrd="0" parTransId="{DAFAB9AE-0078-4B47-9413-1E6CAF5F6FCD}" sibTransId="{C7DDE9B3-CE57-4242-9209-B35618384C45}"/>
    <dgm:cxn modelId="{18494BB1-253D-455F-9EF2-2168FEA6C461}" type="presOf" srcId="{5C0253EE-5D31-44E5-95EC-4FE455B0A8C9}" destId="{8ADCAA90-B572-458E-8605-7687C2AE65FF}" srcOrd="0" destOrd="0" presId="urn:microsoft.com/office/officeart/2005/8/layout/bProcess4"/>
    <dgm:cxn modelId="{1F98A057-AA3F-43EF-80A9-2F7F977050E9}" type="presOf" srcId="{40DED3D2-78F3-45BE-BBB4-3D5693317FBF}" destId="{CD11541F-60FA-47DC-8917-63CF77EB9F60}" srcOrd="0" destOrd="0" presId="urn:microsoft.com/office/officeart/2005/8/layout/bProcess4"/>
    <dgm:cxn modelId="{1B3DF926-8110-40CB-BD0E-787458D84B97}" type="presOf" srcId="{DEB6FBF1-4F02-4FFC-A2D0-68CFC8EB74A0}" destId="{858BC62D-BFB7-459B-83F5-39478B106551}" srcOrd="0" destOrd="0" presId="urn:microsoft.com/office/officeart/2005/8/layout/bProcess4"/>
    <dgm:cxn modelId="{93B13133-EB2E-474F-BCF1-19D3B9F47C95}" type="presOf" srcId="{C7DDE9B3-CE57-4242-9209-B35618384C45}" destId="{3D862D55-FF21-4549-859C-6047026F62E0}" srcOrd="0" destOrd="0" presId="urn:microsoft.com/office/officeart/2005/8/layout/bProcess4"/>
    <dgm:cxn modelId="{743DE179-3EB5-4953-B646-1864E8B0A072}" srcId="{D3A6CC49-387D-404A-8DE1-5F5577506E3E}" destId="{0205A4F9-B497-4901-A9C7-93A08ADBE0D3}" srcOrd="7" destOrd="0" parTransId="{52106415-3E4A-41F3-9996-BBBB0310B768}" sibTransId="{6D2EE3A4-DE11-4F10-8F76-DFBF564E8EDB}"/>
    <dgm:cxn modelId="{F4DF91B3-5A84-4F71-8BB4-EA33288F33C8}" type="presOf" srcId="{0205A4F9-B497-4901-A9C7-93A08ADBE0D3}" destId="{3E57C059-8818-4EEC-BE62-03AA14DB9234}" srcOrd="0" destOrd="0" presId="urn:microsoft.com/office/officeart/2005/8/layout/bProcess4"/>
    <dgm:cxn modelId="{98714E07-1EB1-4BE3-B3EC-9E3E326FC3C6}" type="presOf" srcId="{02BBB3D3-4FBA-48B0-BB18-AAF0C5C3EAE6}" destId="{EF88055E-6FBD-47D3-B0AF-C674EDF45D6E}" srcOrd="0" destOrd="0" presId="urn:microsoft.com/office/officeart/2005/8/layout/bProcess4"/>
    <dgm:cxn modelId="{5F27DCD1-76D7-48D3-8AF9-E368311F6A15}" type="presOf" srcId="{8CCC5718-3893-4B79-A177-8EC8D24BF638}" destId="{D1C536AA-B893-4AF8-AFF6-D81AB11D6DE7}" srcOrd="0" destOrd="0" presId="urn:microsoft.com/office/officeart/2005/8/layout/bProcess4"/>
    <dgm:cxn modelId="{7686DFCA-00F9-44B3-8B4A-2B8A86C3CF23}" type="presParOf" srcId="{64B0D9C6-2C4E-4484-A0E2-4D033D527D6C}" destId="{08D32080-1DAC-4E52-8D86-D79D519F0344}" srcOrd="0" destOrd="0" presId="urn:microsoft.com/office/officeart/2005/8/layout/bProcess4"/>
    <dgm:cxn modelId="{2A2D7CD7-72E1-44DA-95C3-1C2D0931967A}" type="presParOf" srcId="{08D32080-1DAC-4E52-8D86-D79D519F0344}" destId="{26FDF6B6-6A00-43A0-9F8D-1A479FA092AC}" srcOrd="0" destOrd="0" presId="urn:microsoft.com/office/officeart/2005/8/layout/bProcess4"/>
    <dgm:cxn modelId="{1B3858EA-E1E6-4EAB-B57D-94121B5B6849}" type="presParOf" srcId="{08D32080-1DAC-4E52-8D86-D79D519F0344}" destId="{EF88055E-6FBD-47D3-B0AF-C674EDF45D6E}" srcOrd="1" destOrd="0" presId="urn:microsoft.com/office/officeart/2005/8/layout/bProcess4"/>
    <dgm:cxn modelId="{31E1F527-5F50-4D2A-B534-AE32088C7716}" type="presParOf" srcId="{64B0D9C6-2C4E-4484-A0E2-4D033D527D6C}" destId="{8ADCAA90-B572-458E-8605-7687C2AE65FF}" srcOrd="1" destOrd="0" presId="urn:microsoft.com/office/officeart/2005/8/layout/bProcess4"/>
    <dgm:cxn modelId="{FECA2AA9-B8CA-461A-AA61-34EC8B8D5FD9}" type="presParOf" srcId="{64B0D9C6-2C4E-4484-A0E2-4D033D527D6C}" destId="{0EA48F03-0BF9-452C-84B4-5C576D347093}" srcOrd="2" destOrd="0" presId="urn:microsoft.com/office/officeart/2005/8/layout/bProcess4"/>
    <dgm:cxn modelId="{10AC5912-546B-499D-82BE-956A4FBB4766}" type="presParOf" srcId="{0EA48F03-0BF9-452C-84B4-5C576D347093}" destId="{B40C0483-C231-42A9-8AB6-D06BE50CFF75}" srcOrd="0" destOrd="0" presId="urn:microsoft.com/office/officeart/2005/8/layout/bProcess4"/>
    <dgm:cxn modelId="{50D9D34D-AE63-43CC-997B-90BF5E0BEA3E}" type="presParOf" srcId="{0EA48F03-0BF9-452C-84B4-5C576D347093}" destId="{858BC62D-BFB7-459B-83F5-39478B106551}" srcOrd="1" destOrd="0" presId="urn:microsoft.com/office/officeart/2005/8/layout/bProcess4"/>
    <dgm:cxn modelId="{53CC3445-EC7B-4301-867E-23FEC35E0002}" type="presParOf" srcId="{64B0D9C6-2C4E-4484-A0E2-4D033D527D6C}" destId="{510D685A-0772-4316-9B6F-0A7F3D8678C5}" srcOrd="3" destOrd="0" presId="urn:microsoft.com/office/officeart/2005/8/layout/bProcess4"/>
    <dgm:cxn modelId="{7CDBD904-63C3-4948-B5DA-19FAB6936D8C}" type="presParOf" srcId="{64B0D9C6-2C4E-4484-A0E2-4D033D527D6C}" destId="{B283467B-5137-460C-990F-FC9F46A1AC1C}" srcOrd="4" destOrd="0" presId="urn:microsoft.com/office/officeart/2005/8/layout/bProcess4"/>
    <dgm:cxn modelId="{B2825E6D-C756-4369-8596-D391DF413A00}" type="presParOf" srcId="{B283467B-5137-460C-990F-FC9F46A1AC1C}" destId="{5B8F61DC-73B0-4BC4-BD4B-A3E429AD67DD}" srcOrd="0" destOrd="0" presId="urn:microsoft.com/office/officeart/2005/8/layout/bProcess4"/>
    <dgm:cxn modelId="{1D433F44-C06C-434F-8123-FD3FE1205912}" type="presParOf" srcId="{B283467B-5137-460C-990F-FC9F46A1AC1C}" destId="{CD11541F-60FA-47DC-8917-63CF77EB9F60}" srcOrd="1" destOrd="0" presId="urn:microsoft.com/office/officeart/2005/8/layout/bProcess4"/>
    <dgm:cxn modelId="{1531ED62-ADF6-4F70-8670-0FE7FD37A976}" type="presParOf" srcId="{64B0D9C6-2C4E-4484-A0E2-4D033D527D6C}" destId="{D1C536AA-B893-4AF8-AFF6-D81AB11D6DE7}" srcOrd="5" destOrd="0" presId="urn:microsoft.com/office/officeart/2005/8/layout/bProcess4"/>
    <dgm:cxn modelId="{E50D2B32-B6D4-4C75-BF20-B3242B238802}" type="presParOf" srcId="{64B0D9C6-2C4E-4484-A0E2-4D033D527D6C}" destId="{03B93566-9F62-4E92-ABF6-50D919F7FC33}" srcOrd="6" destOrd="0" presId="urn:microsoft.com/office/officeart/2005/8/layout/bProcess4"/>
    <dgm:cxn modelId="{AE7F1761-7136-44F5-ABB0-9EA88613E1A1}" type="presParOf" srcId="{03B93566-9F62-4E92-ABF6-50D919F7FC33}" destId="{297381AD-F583-4061-A7B9-2BCEB431DC23}" srcOrd="0" destOrd="0" presId="urn:microsoft.com/office/officeart/2005/8/layout/bProcess4"/>
    <dgm:cxn modelId="{997A8619-A479-4FFA-85A0-FFBBF02179D5}" type="presParOf" srcId="{03B93566-9F62-4E92-ABF6-50D919F7FC33}" destId="{06C8353F-39F5-4EA4-BD5D-B81C541571B2}" srcOrd="1" destOrd="0" presId="urn:microsoft.com/office/officeart/2005/8/layout/bProcess4"/>
    <dgm:cxn modelId="{0FA06511-CF63-486E-B2C3-93965A098FC7}" type="presParOf" srcId="{64B0D9C6-2C4E-4484-A0E2-4D033D527D6C}" destId="{3D862D55-FF21-4549-859C-6047026F62E0}" srcOrd="7" destOrd="0" presId="urn:microsoft.com/office/officeart/2005/8/layout/bProcess4"/>
    <dgm:cxn modelId="{CED318E8-F19D-41EE-AB86-E7B8A25B906D}" type="presParOf" srcId="{64B0D9C6-2C4E-4484-A0E2-4D033D527D6C}" destId="{A06ECEC1-5674-40C0-BD3E-0889D19A544C}" srcOrd="8" destOrd="0" presId="urn:microsoft.com/office/officeart/2005/8/layout/bProcess4"/>
    <dgm:cxn modelId="{C6E7C426-B226-4FE6-88FE-6DF2DE8A9838}" type="presParOf" srcId="{A06ECEC1-5674-40C0-BD3E-0889D19A544C}" destId="{9885F357-3552-4604-A271-AF47EF107D55}" srcOrd="0" destOrd="0" presId="urn:microsoft.com/office/officeart/2005/8/layout/bProcess4"/>
    <dgm:cxn modelId="{CCA2F4E5-0341-4FEC-BAA0-E8B72046DD99}" type="presParOf" srcId="{A06ECEC1-5674-40C0-BD3E-0889D19A544C}" destId="{D3878859-626B-4C69-A3E0-8EB7C1676935}" srcOrd="1" destOrd="0" presId="urn:microsoft.com/office/officeart/2005/8/layout/bProcess4"/>
    <dgm:cxn modelId="{CB694D0D-DD3B-471C-AF0B-E9F3A99CF531}" type="presParOf" srcId="{64B0D9C6-2C4E-4484-A0E2-4D033D527D6C}" destId="{6ABA9CDA-2F12-4485-B6C3-DC69D0F3DC5D}" srcOrd="9" destOrd="0" presId="urn:microsoft.com/office/officeart/2005/8/layout/bProcess4"/>
    <dgm:cxn modelId="{983F5337-E968-40CC-AD9B-C5A0F11E2608}" type="presParOf" srcId="{64B0D9C6-2C4E-4484-A0E2-4D033D527D6C}" destId="{F4A576D9-CFA5-42E5-9112-271E7F541550}" srcOrd="10" destOrd="0" presId="urn:microsoft.com/office/officeart/2005/8/layout/bProcess4"/>
    <dgm:cxn modelId="{514E99A4-C49D-4FBB-9B88-3AD9B543A834}" type="presParOf" srcId="{F4A576D9-CFA5-42E5-9112-271E7F541550}" destId="{B12C85D0-435F-478E-BCB4-B6D45A43F685}" srcOrd="0" destOrd="0" presId="urn:microsoft.com/office/officeart/2005/8/layout/bProcess4"/>
    <dgm:cxn modelId="{72EB7099-ADBE-4304-B52F-DDDFF023A32C}" type="presParOf" srcId="{F4A576D9-CFA5-42E5-9112-271E7F541550}" destId="{93D7DE62-0654-4169-A9E9-27F740D5E09B}" srcOrd="1" destOrd="0" presId="urn:microsoft.com/office/officeart/2005/8/layout/bProcess4"/>
    <dgm:cxn modelId="{F8F10212-2C26-42E8-BA4C-486566647C73}" type="presParOf" srcId="{64B0D9C6-2C4E-4484-A0E2-4D033D527D6C}" destId="{550BE696-DD6D-4D31-9680-F3DB29D3BC1A}" srcOrd="11" destOrd="0" presId="urn:microsoft.com/office/officeart/2005/8/layout/bProcess4"/>
    <dgm:cxn modelId="{CF479FF8-5300-4ACE-9B66-51E6C55A372C}" type="presParOf" srcId="{64B0D9C6-2C4E-4484-A0E2-4D033D527D6C}" destId="{6BE04674-45C1-4B7B-8237-D82E4E1ECE3E}" srcOrd="12" destOrd="0" presId="urn:microsoft.com/office/officeart/2005/8/layout/bProcess4"/>
    <dgm:cxn modelId="{2D6F6ADC-8629-4C9A-8D3E-FFFF1146EA0B}" type="presParOf" srcId="{6BE04674-45C1-4B7B-8237-D82E4E1ECE3E}" destId="{F455B3E9-BF21-46B7-B356-371AD4D38223}" srcOrd="0" destOrd="0" presId="urn:microsoft.com/office/officeart/2005/8/layout/bProcess4"/>
    <dgm:cxn modelId="{1B70DE7F-69F7-49A6-A6AA-35731D290F2E}" type="presParOf" srcId="{6BE04674-45C1-4B7B-8237-D82E4E1ECE3E}" destId="{73849F46-8305-4D31-8CB7-3DD6D56629F3}" srcOrd="1" destOrd="0" presId="urn:microsoft.com/office/officeart/2005/8/layout/bProcess4"/>
    <dgm:cxn modelId="{5C497562-7A4F-4468-BD2F-50768213A68C}" type="presParOf" srcId="{64B0D9C6-2C4E-4484-A0E2-4D033D527D6C}" destId="{AA42BD30-549D-4758-8A53-EF7D63ABF0F0}" srcOrd="13" destOrd="0" presId="urn:microsoft.com/office/officeart/2005/8/layout/bProcess4"/>
    <dgm:cxn modelId="{3E8A1B7A-9D3E-4B3D-80FF-CEA22508AF3A}" type="presParOf" srcId="{64B0D9C6-2C4E-4484-A0E2-4D033D527D6C}" destId="{0659BBB0-FC7C-40AE-B290-2A458C6D0D63}" srcOrd="14" destOrd="0" presId="urn:microsoft.com/office/officeart/2005/8/layout/bProcess4"/>
    <dgm:cxn modelId="{30EE7E05-09ED-4D09-B3A5-99D3C7380B72}" type="presParOf" srcId="{0659BBB0-FC7C-40AE-B290-2A458C6D0D63}" destId="{70ABEEE3-F749-4194-975B-017521E560E0}" srcOrd="0" destOrd="0" presId="urn:microsoft.com/office/officeart/2005/8/layout/bProcess4"/>
    <dgm:cxn modelId="{216A92FC-CB95-40D2-A60E-DD0180CB14E6}" type="presParOf" srcId="{0659BBB0-FC7C-40AE-B290-2A458C6D0D63}" destId="{3E57C059-8818-4EEC-BE62-03AA14DB9234}" srcOrd="1" destOrd="0" presId="urn:microsoft.com/office/officeart/2005/8/layout/bProcess4"/>
    <dgm:cxn modelId="{4A287D70-E1C3-4E9C-9490-3569F2ED3EFE}" type="presParOf" srcId="{64B0D9C6-2C4E-4484-A0E2-4D033D527D6C}" destId="{69765F36-CC89-4434-84BB-192463BD3D3C}" srcOrd="15" destOrd="0" presId="urn:microsoft.com/office/officeart/2005/8/layout/bProcess4"/>
    <dgm:cxn modelId="{7EDA01C8-FA29-4E41-B26C-31485E856316}" type="presParOf" srcId="{64B0D9C6-2C4E-4484-A0E2-4D033D527D6C}" destId="{A28E1AE4-6455-4D3F-B560-DA33FA0D45C6}" srcOrd="16" destOrd="0" presId="urn:microsoft.com/office/officeart/2005/8/layout/bProcess4"/>
    <dgm:cxn modelId="{9F261300-E6C3-4DA3-B6CC-095409ACE8D9}" type="presParOf" srcId="{A28E1AE4-6455-4D3F-B560-DA33FA0D45C6}" destId="{C264163A-12E7-4624-BC09-0C646A2F8201}" srcOrd="0" destOrd="0" presId="urn:microsoft.com/office/officeart/2005/8/layout/bProcess4"/>
    <dgm:cxn modelId="{91BF220E-CDF5-4534-948A-0CD8C6694F61}" type="presParOf" srcId="{A28E1AE4-6455-4D3F-B560-DA33FA0D45C6}" destId="{C351935C-7251-4B80-A463-EBCB5D6ED9A6}" srcOrd="1" destOrd="0" presId="urn:microsoft.com/office/officeart/2005/8/layout/bProcess4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Повторите</a:t>
          </a:r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 № 26 - 34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Выполните работу       по методу «Алфавит»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2"/>
      <dgm:spPr/>
    </dgm:pt>
    <dgm:pt modelId="{6B43DADA-43F7-4619-8643-0DEFA7A9F75B}" type="pres">
      <dgm:prSet presAssocID="{8C92F594-D24C-4044-879D-F0D30C1B326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2"/>
      <dgm:spPr/>
    </dgm:pt>
    <dgm:pt modelId="{66C96DF3-B4EF-4630-AC8E-09B095856621}" type="pres">
      <dgm:prSet presAssocID="{57DC7BA1-B86A-490E-87A7-761B012E2B1B}" presName="txShp" presStyleLbl="node1" presStyleIdx="1" presStyleCnt="2" custLinFactNeighborX="-835" custLinFactNeighborY="-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3CC3-D585-440B-8509-82D690152CC5}">
      <dsp:nvSpPr>
        <dsp:cNvPr id="0" name=""/>
        <dsp:cNvSpPr/>
      </dsp:nvSpPr>
      <dsp:spPr>
        <a:xfrm>
          <a:off x="0" y="7004"/>
          <a:ext cx="2928957" cy="730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концу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 территория Российской империи составляла 22,4 млн.км² в квадрате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640" y="42644"/>
        <a:ext cx="2857677" cy="658800"/>
      </dsp:txXfrm>
    </dsp:sp>
    <dsp:sp modelId="{C3C0924E-F287-4876-8416-71EEC6808DB4}">
      <dsp:nvSpPr>
        <dsp:cNvPr id="0" name=""/>
        <dsp:cNvSpPr/>
      </dsp:nvSpPr>
      <dsp:spPr>
        <a:xfrm>
          <a:off x="0" y="849404"/>
          <a:ext cx="2928957" cy="730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Согласно переписи 1897 года население составляло                 128,2 млн.человек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5640" y="885044"/>
        <a:ext cx="2857677" cy="658800"/>
      </dsp:txXfrm>
    </dsp:sp>
    <dsp:sp modelId="{ABE5AA13-53AA-4662-9E11-41C7D9724266}">
      <dsp:nvSpPr>
        <dsp:cNvPr id="0" name=""/>
        <dsp:cNvSpPr/>
      </dsp:nvSpPr>
      <dsp:spPr>
        <a:xfrm>
          <a:off x="0" y="1691805"/>
          <a:ext cx="2928957" cy="730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Особенность – колонии включены в территорию основной метрополии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640" y="1727445"/>
        <a:ext cx="2857677" cy="65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98C64-4B71-4552-BF17-44612DB5C857}">
      <dsp:nvSpPr>
        <dsp:cNvPr id="0" name=""/>
        <dsp:cNvSpPr/>
      </dsp:nvSpPr>
      <dsp:spPr>
        <a:xfrm>
          <a:off x="2048557" y="857241"/>
          <a:ext cx="1428755" cy="110779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Основные направления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57793" y="1019474"/>
        <a:ext cx="1010283" cy="783327"/>
      </dsp:txXfrm>
    </dsp:sp>
    <dsp:sp modelId="{FE691694-F399-4D1C-A82C-3FD3433A9FC9}">
      <dsp:nvSpPr>
        <dsp:cNvPr id="0" name=""/>
        <dsp:cNvSpPr/>
      </dsp:nvSpPr>
      <dsp:spPr>
        <a:xfrm rot="9735469">
          <a:off x="928162" y="1643896"/>
          <a:ext cx="1117611" cy="315721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83182-2BCE-4D88-A2F9-51DEBEBED35C}">
      <dsp:nvSpPr>
        <dsp:cNvPr id="0" name=""/>
        <dsp:cNvSpPr/>
      </dsp:nvSpPr>
      <dsp:spPr>
        <a:xfrm>
          <a:off x="285746" y="1561857"/>
          <a:ext cx="1380838" cy="8419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Балканы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0405" y="1586516"/>
        <a:ext cx="1331520" cy="792605"/>
      </dsp:txXfrm>
    </dsp:sp>
    <dsp:sp modelId="{51C08AD5-9F7C-4A55-895C-95AE23C06A52}">
      <dsp:nvSpPr>
        <dsp:cNvPr id="0" name=""/>
        <dsp:cNvSpPr/>
      </dsp:nvSpPr>
      <dsp:spPr>
        <a:xfrm rot="11826377">
          <a:off x="912901" y="860503"/>
          <a:ext cx="1147598" cy="315721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4B42-8B98-4B8D-B1C0-CD3F878EA594}">
      <dsp:nvSpPr>
        <dsp:cNvPr id="0" name=""/>
        <dsp:cNvSpPr/>
      </dsp:nvSpPr>
      <dsp:spPr>
        <a:xfrm>
          <a:off x="285758" y="428622"/>
          <a:ext cx="1305054" cy="8419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Дальний Восток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0417" y="453281"/>
        <a:ext cx="1255736" cy="792605"/>
      </dsp:txXfrm>
    </dsp:sp>
    <dsp:sp modelId="{6C711277-FE18-48E2-B9A6-8F17735BCDF1}">
      <dsp:nvSpPr>
        <dsp:cNvPr id="0" name=""/>
        <dsp:cNvSpPr/>
      </dsp:nvSpPr>
      <dsp:spPr>
        <a:xfrm rot="20588601">
          <a:off x="3468448" y="861802"/>
          <a:ext cx="1172995" cy="315721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09B84-E64C-4619-8928-40B2CB4D460E}">
      <dsp:nvSpPr>
        <dsp:cNvPr id="0" name=""/>
        <dsp:cNvSpPr/>
      </dsp:nvSpPr>
      <dsp:spPr>
        <a:xfrm>
          <a:off x="3946077" y="428630"/>
          <a:ext cx="1340331" cy="84192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Босфор               и Дарданеллы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70736" y="453289"/>
        <a:ext cx="1291013" cy="792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173168" y="1922"/>
          <a:ext cx="3610476" cy="1055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Повторите</a:t>
          </a: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 № 20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36931" y="1922"/>
        <a:ext cx="3346713" cy="1055052"/>
      </dsp:txXfrm>
    </dsp:sp>
    <dsp:sp modelId="{0695C490-E4F3-44F9-95D3-DCB4ADA8C6F8}">
      <dsp:nvSpPr>
        <dsp:cNvPr id="0" name=""/>
        <dsp:cNvSpPr/>
      </dsp:nvSpPr>
      <dsp:spPr>
        <a:xfrm>
          <a:off x="645642" y="1922"/>
          <a:ext cx="1055052" cy="10550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73168" y="1371916"/>
          <a:ext cx="3610476" cy="1055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Выполните работу       по методу «Рыбий скелет»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36931" y="1371916"/>
        <a:ext cx="3346713" cy="1055052"/>
      </dsp:txXfrm>
    </dsp:sp>
    <dsp:sp modelId="{0A426044-E8F7-487B-91EF-34DFC983F853}">
      <dsp:nvSpPr>
        <dsp:cNvPr id="0" name=""/>
        <dsp:cNvSpPr/>
      </dsp:nvSpPr>
      <dsp:spPr>
        <a:xfrm>
          <a:off x="645642" y="1371916"/>
          <a:ext cx="1055052" cy="10550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7837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5673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3510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51346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9183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7019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14856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02692" algn="l" defTabSz="287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ттт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2" y="1006531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3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9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9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9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9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2" y="144348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3" y="144348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2" y="144348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3" y="144348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2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3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3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600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600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600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600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600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600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600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600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2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3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2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3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2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3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2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3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2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3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3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3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3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3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3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8" y="7747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5" y="7747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8" y="183623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5" y="183623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17" indent="-71217">
              <a:defRPr sz="600"/>
            </a:lvl3pPr>
            <a:lvl4pPr marL="189662" indent="-98204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8" y="7747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5" y="7747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8" y="183623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5" y="183623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889" indent="-116943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14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46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892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839" indent="-107946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786" indent="-107946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10" tIns="91404" rIns="182810" bIns="9140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64" indent="-71964">
              <a:buFont typeface="Arial" panose="020B0604020202020204" pitchFamily="34" charset="0"/>
              <a:buChar char="•"/>
              <a:defRPr sz="600"/>
            </a:lvl2pPr>
            <a:lvl3pPr marL="143929" indent="-71964">
              <a:defRPr sz="600"/>
            </a:lvl3pPr>
            <a:lvl4pPr marL="251875" indent="-107946">
              <a:defRPr sz="600"/>
            </a:lvl4pPr>
            <a:lvl5pPr marL="359822" indent="-107946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8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8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90864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1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4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856" indent="0">
              <a:buNone/>
              <a:defRPr sz="1300" b="1"/>
            </a:lvl2pPr>
            <a:lvl3pPr marL="575714" indent="0">
              <a:buNone/>
              <a:defRPr sz="1100" b="1"/>
            </a:lvl3pPr>
            <a:lvl4pPr marL="863570" indent="0">
              <a:buNone/>
              <a:defRPr sz="1000" b="1"/>
            </a:lvl4pPr>
            <a:lvl5pPr marL="1151427" indent="0">
              <a:buNone/>
              <a:defRPr sz="1000" b="1"/>
            </a:lvl5pPr>
            <a:lvl6pPr marL="1439285" indent="0">
              <a:buNone/>
              <a:defRPr sz="1000" b="1"/>
            </a:lvl6pPr>
            <a:lvl7pPr marL="1727143" indent="0">
              <a:buNone/>
              <a:defRPr sz="1000" b="1"/>
            </a:lvl7pPr>
            <a:lvl8pPr marL="2014999" indent="0">
              <a:buNone/>
              <a:defRPr sz="1000" b="1"/>
            </a:lvl8pPr>
            <a:lvl9pPr marL="230285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1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20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6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20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20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20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1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10" tIns="91404" rIns="182810" bIns="91404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24" indent="-80961">
              <a:defRPr sz="600">
                <a:solidFill>
                  <a:srgbClr val="FFFFFF"/>
                </a:solidFill>
              </a:defRPr>
            </a:lvl3pPr>
            <a:lvl4pPr marL="242886" indent="-80961">
              <a:defRPr sz="600">
                <a:solidFill>
                  <a:srgbClr val="FFFFFF"/>
                </a:solidFill>
              </a:defRPr>
            </a:lvl4pPr>
            <a:lvl5pPr marL="350836" indent="-107949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1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61" indent="-80961">
              <a:buFont typeface="Arial" panose="020B0604020202020204" pitchFamily="34" charset="0"/>
              <a:buChar char="•"/>
              <a:defRPr sz="600"/>
            </a:lvl2pPr>
            <a:lvl3pPr marL="161924" indent="-80961">
              <a:defRPr sz="600"/>
            </a:lvl3pPr>
            <a:lvl4pPr marL="242886" indent="-8096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2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8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600" dirty="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6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600" dirty="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6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6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9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500" dirty="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5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500" dirty="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600" dirty="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60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7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lvl="0" algn="ctr"/>
            <a:endParaRPr lang="en-US" sz="60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lvl="0" algn="ctr"/>
            <a:endParaRPr lang="en-US" sz="600" dirty="0"/>
          </a:p>
        </p:txBody>
      </p:sp>
    </p:spTree>
    <p:extLst>
      <p:ext uri="{BB962C8B-B14F-4D97-AF65-F5344CB8AC3E}">
        <p14:creationId xmlns=""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4"/>
            <a:ext cx="1020978" cy="252026"/>
          </a:xfrm>
          <a:prstGeom prst="rect">
            <a:avLst/>
          </a:prstGeom>
        </p:spPr>
        <p:txBody>
          <a:bodyPr vert="horz" wrap="square" lIns="57573" tIns="28786" rIns="57573" bIns="287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73" tIns="28786" rIns="57573" bIns="287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73" tIns="28786" rIns="57573" bIns="28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marL="0" marR="0" lvl="0" indent="0" algn="ctr" defTabSz="57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71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6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92" indent="-108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838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785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732" indent="-107946" algn="l" defTabSz="57571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213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071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927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784" indent="-143929" algn="l" defTabSz="5757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56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714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570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285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143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999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857" algn="l" defTabSz="57571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6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1534"/>
            <a:ext cx="3709761" cy="1059627"/>
          </a:xfrm>
          <a:prstGeom prst="rect">
            <a:avLst/>
          </a:prstGeom>
        </p:spPr>
        <p:txBody>
          <a:bodyPr vert="horz" wrap="square" lIns="0" tIns="14577" rIns="0" bIns="0" rtlCol="0" anchor="ctr">
            <a:spAutoFit/>
          </a:bodyPr>
          <a:lstStyle/>
          <a:p>
            <a:pPr marL="12677" algn="l">
              <a:lnSpc>
                <a:spcPct val="100000"/>
              </a:lnSpc>
              <a:spcBef>
                <a:spcPts val="114"/>
              </a:spcBef>
            </a:pPr>
            <a:r>
              <a:rPr lang="ru-RU" sz="34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67819" y="830770"/>
            <a:ext cx="3562358" cy="2455773"/>
          </a:xfrm>
          <a:prstGeom prst="rect">
            <a:avLst/>
          </a:prstGeom>
        </p:spPr>
        <p:txBody>
          <a:bodyPr vert="horz" wrap="square" lIns="0" tIns="13943" rIns="0" bIns="0" rtlCol="0">
            <a:spAutoFit/>
          </a:bodyPr>
          <a:lstStyle/>
          <a:p>
            <a:pPr marL="18379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79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79">
              <a:spcBef>
                <a:spcPts val="110"/>
              </a:spcBef>
            </a:pPr>
            <a:r>
              <a:rPr lang="ru-RU" sz="32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79">
              <a:spcBef>
                <a:spcPts val="110"/>
              </a:spcBef>
            </a:pPr>
            <a:r>
              <a:rPr lang="ru-RU" sz="3600" b="1" dirty="0" smtClean="0">
                <a:solidFill>
                  <a:srgbClr val="2365C7"/>
                </a:solidFill>
                <a:latin typeface="Arial"/>
                <a:cs typeface="Arial"/>
              </a:rPr>
              <a:t> Повторение</a:t>
            </a:r>
          </a:p>
          <a:p>
            <a:pPr marL="18379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23">
              <a:lnSpc>
                <a:spcPts val="2027"/>
              </a:lnSpc>
              <a:spcBef>
                <a:spcPts val="1227"/>
              </a:spcBef>
            </a:pPr>
            <a:endParaRPr lang="ru-RU" sz="18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5578" y="1477169"/>
            <a:ext cx="304799" cy="10001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2" y="227772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2" y="227772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9" y="248656"/>
            <a:ext cx="173101" cy="372198"/>
          </a:xfrm>
          <a:prstGeom prst="rect">
            <a:avLst/>
          </a:prstGeom>
        </p:spPr>
        <p:txBody>
          <a:bodyPr vert="horz" wrap="square" lIns="0" tIns="15846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2" y="541153"/>
            <a:ext cx="490599" cy="215739"/>
          </a:xfrm>
          <a:prstGeom prst="rect">
            <a:avLst/>
          </a:prstGeom>
        </p:spPr>
        <p:txBody>
          <a:bodyPr vert="horz" wrap="square" lIns="0" tIns="12042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4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048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239378" y="1262854"/>
            <a:ext cx="1357322" cy="1500198"/>
          </a:xfrm>
        </p:spPr>
      </p:sp>
      <p:sp>
        <p:nvSpPr>
          <p:cNvPr id="1843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Страны зарубежной Азии: список и таблица численности насе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43" y="1191416"/>
            <a:ext cx="1931157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4" y="576263"/>
          <a:ext cx="5572164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Политическое развитие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3643" y="576017"/>
            <a:ext cx="3643337" cy="254422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18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Индия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1885 году образовался ИНК</a:t>
            </a:r>
          </a:p>
          <a:p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Бал </a:t>
            </a:r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Гангадхара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Тилак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(левое радикальное течение)</a:t>
            </a:r>
          </a:p>
          <a:p>
            <a:pPr>
              <a:buNone/>
            </a:pP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1905 году англичане разделили Бенгалию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Индия играет важную роль в планах Англии перед Первой Мировой войной  </a:t>
            </a:r>
          </a:p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165213" y="1798639"/>
            <a:ext cx="428628" cy="214314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165213" y="762788"/>
            <a:ext cx="428628" cy="214314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65213" y="1227135"/>
            <a:ext cx="428628" cy="214314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165213" y="2334424"/>
            <a:ext cx="428628" cy="214314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ru-RU"/>
          </a:p>
        </p:txBody>
      </p:sp>
      <p:sp>
        <p:nvSpPr>
          <p:cNvPr id="574466" name="AutoShape 2" descr="Битва при Алексина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Карта Индии на русском языке с городами - AnnaMap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80" y="576018"/>
            <a:ext cx="1857388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7"/>
            <a:ext cx="5438793" cy="686837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В какой из перечисленных стран на рубеже              </a:t>
            </a: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– XX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большую роль в развитии рыночного хозяйства сыграло государство?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79395" y="1334292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Индия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379791" y="1334292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Япония</a:t>
            </a:r>
            <a:endParaRPr lang="ru-RU" sz="12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379395" y="2191548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Китай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379791" y="2191548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Иран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7"/>
            <a:ext cx="5438793" cy="54396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В каком государстве в 1899году социальное движение переросло в восстание, которое удерживало в руках почти половину столицы и провинции?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79395" y="1334292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Иран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379791" y="1334292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Индия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379395" y="2191548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Китай</a:t>
            </a:r>
            <a:endParaRPr lang="ru-RU" sz="12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379791" y="2191548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Турция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7"/>
            <a:ext cx="5438793" cy="543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 переводится индийская газета «Кесари», издаваемая под руководством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Тилака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4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79395" y="1334292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«Справедливость»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379791" y="1334292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«Барс»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379395" y="2191548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«Свобода»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379791" y="2191548"/>
            <a:ext cx="2000264" cy="571504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«Лев»</a:t>
            </a:r>
            <a:endParaRPr lang="ru-RU" sz="12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Иран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79725" y="743708"/>
            <a:ext cx="2714644" cy="237653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превратился                                       в полуколонию иностранных государств;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медленно росла национальная буржуазия;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- 1 место Англия по инвестициям в Иран;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Иран задолжал Англии     (9,6 млн.фунтов стерлингов)        и России (164 млн.рублей).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Лента лицом вверх 7"/>
          <p:cNvSpPr/>
          <p:nvPr/>
        </p:nvSpPr>
        <p:spPr>
          <a:xfrm>
            <a:off x="151683" y="814885"/>
            <a:ext cx="2366960" cy="1699341"/>
          </a:xfrm>
          <a:prstGeom prst="ribbon2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Экономика 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347002">
            <a:off x="2497403" y="985765"/>
            <a:ext cx="410121" cy="22072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812233">
            <a:off x="2503564" y="1530176"/>
            <a:ext cx="410121" cy="22072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518643" y="2015318"/>
            <a:ext cx="410121" cy="22072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137810">
            <a:off x="2543379" y="2466509"/>
            <a:ext cx="410121" cy="220723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Иран. Значение термина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7"/>
            <a:ext cx="5438793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Иране господствовала </a:t>
            </a:r>
            <a:r>
              <a:rPr lang="ru-RU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деспотическая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власть. </a:t>
            </a:r>
            <a:r>
              <a:rPr lang="ru-RU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Деспотизм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осложнил состояние народа.</a:t>
            </a:r>
            <a:endParaRPr lang="ru-RU" sz="1600" b="1" dirty="0" smtClean="0">
              <a:solidFill>
                <a:srgbClr val="58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58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u="sng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Деспотизм </a:t>
            </a:r>
            <a:r>
              <a:rPr lang="ru-RU" sz="16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правления, когда верховная государственная власть сконцентрирована в руках абсолютного правителя или узкой группы лиц.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Деспот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человек, правитель, пользующийся неограниченной властью.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2264785" y="1234852"/>
            <a:ext cx="532640" cy="302892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Афганистан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81875" y="576016"/>
            <a:ext cx="2649857" cy="186772"/>
          </a:xfrm>
        </p:spPr>
        <p:txBody>
          <a:bodyPr>
            <a:norm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Определите соответствие !!!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81" y="834226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Шерали</a:t>
            </a:r>
            <a:endParaRPr lang="ru-RU" sz="1400" b="1" u="sng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081" y="1222347"/>
            <a:ext cx="1223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Якуб-хан</a:t>
            </a:r>
            <a:endParaRPr lang="ru-RU" sz="1400" b="1" u="sng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081" y="1653081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400" b="1" u="sng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u="sng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081" y="2099357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Аюбхан</a:t>
            </a:r>
            <a:r>
              <a:rPr lang="ru-RU" sz="1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875" y="2533051"/>
            <a:ext cx="1762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Хабибуллахан</a:t>
            </a:r>
            <a:r>
              <a:rPr lang="ru-RU" sz="1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4935" y="576016"/>
            <a:ext cx="308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 поход в Герат, в 1880 году уничтожена английская военная      бригада</a:t>
            </a: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3973" y="1499346"/>
            <a:ext cx="315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Сын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Шерали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 1879 году заключил   в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Гандамаке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договор с Англией</a:t>
            </a:r>
            <a:endParaRPr lang="ru-RU" sz="1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9473046">
            <a:off x="812372" y="1600675"/>
            <a:ext cx="2141008" cy="82961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74936" y="1222347"/>
            <a:ext cx="3084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Отправил посла в Россию 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72965">
            <a:off x="1070659" y="1129714"/>
            <a:ext cx="1722063" cy="89867"/>
          </a:xfrm>
          <a:prstGeom prst="rightArrow">
            <a:avLst/>
          </a:prstGeom>
          <a:solidFill>
            <a:srgbClr val="5F5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97572" y="2099357"/>
            <a:ext cx="306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Абдурахмана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было подписано соглашение в 1907 году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0551694">
            <a:off x="1591992" y="2473143"/>
            <a:ext cx="1190711" cy="105131"/>
          </a:xfrm>
          <a:prstGeom prst="rightArrow">
            <a:avLst/>
          </a:prstGeom>
          <a:solidFill>
            <a:srgbClr val="508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97572" y="2565256"/>
            <a:ext cx="306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 объединение афганских племён, запретил въезд иностранцев</a:t>
            </a: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73490">
            <a:off x="1244409" y="2282445"/>
            <a:ext cx="1624849" cy="88897"/>
          </a:xfrm>
          <a:prstGeom prst="rightArrow">
            <a:avLst/>
          </a:prstGeom>
          <a:solidFill>
            <a:srgbClr val="2658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772493" flipV="1">
            <a:off x="1060228" y="1487935"/>
            <a:ext cx="1651547" cy="149870"/>
          </a:xfrm>
          <a:prstGeom prst="rightArrow">
            <a:avLst/>
          </a:prstGeom>
          <a:solidFill>
            <a:srgbClr val="9064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Османская империя 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6783" y="619912"/>
            <a:ext cx="3357586" cy="2500331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Основа экономики – сельское хозяйство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Ремесленничество в упадке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Внешний долг достиг 5,5. млрд.франков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Великие державы захватывают колонии Турции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Сближение с Германией        проект строительства Багдадской дороги (1903 г.)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Султаны </a:t>
            </a:r>
            <a:r>
              <a:rPr lang="ru-RU" sz="4800" b="1" dirty="0" err="1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Абдулазиз</a:t>
            </a: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err="1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Абдулхамид</a:t>
            </a: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II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  Движение «Новые османы», «Единство    и прогресс», «Младотурки», «</a:t>
            </a:r>
            <a:r>
              <a:rPr lang="ru-RU" sz="4800" b="1" dirty="0" err="1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Иттиходи</a:t>
            </a: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err="1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Мухаммади</a:t>
            </a: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», «Свобода и единство»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  Группа «Тройка»        </a:t>
            </a:r>
            <a:r>
              <a:rPr lang="ru-RU" sz="4800" b="1" dirty="0" err="1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Энвер-паша</a:t>
            </a: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err="1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Талат</a:t>
            </a: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err="1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Джамал</a:t>
            </a:r>
            <a:r>
              <a:rPr lang="ru-RU" sz="4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Король Виктор Эммануил 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Виктор Эммануил II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469794">
            <a:off x="1506276" y="952961"/>
            <a:ext cx="723520" cy="16330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575" y="1228694"/>
            <a:ext cx="143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Экономика, политика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513263" y="1506563"/>
            <a:ext cx="723520" cy="16330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340169">
            <a:off x="1499288" y="2048672"/>
            <a:ext cx="723520" cy="16330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216690" y="1643359"/>
            <a:ext cx="277600" cy="163302"/>
          </a:xfrm>
          <a:prstGeom prst="rightArrow">
            <a:avLst/>
          </a:prstGeom>
          <a:solidFill>
            <a:srgbClr val="593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665543" y="2763052"/>
            <a:ext cx="277600" cy="163302"/>
          </a:xfrm>
          <a:prstGeom prst="rightArrow">
            <a:avLst/>
          </a:prstGeom>
          <a:solidFill>
            <a:srgbClr val="9064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Революции в странах Азии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upload.wikimedia.org/wikipedia/commons/thumb/2/2c/Central_Asia_1900-ru.svg/400px-Central_Asia_1900-ru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55576" y="685798"/>
          <a:ext cx="5367354" cy="243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118"/>
                <a:gridCol w="1789118"/>
                <a:gridCol w="1789118"/>
              </a:tblGrid>
              <a:tr h="8117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Название государства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 революции, этапы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Ключевые слова и выражения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117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1) Китай,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Синьхайская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революция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1911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Свержение маньчжуров, армия, Ухань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</a:tr>
              <a:tr h="8117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2) Иран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69" y="576016"/>
            <a:ext cx="4643472" cy="329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Япония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69" y="905664"/>
            <a:ext cx="46434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Китай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68" y="1262854"/>
            <a:ext cx="4643471" cy="371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Индия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z-Cyrl-U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68" y="1634338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Иран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266" y="1991528"/>
            <a:ext cx="4643473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Афганистан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273" y="2348718"/>
            <a:ext cx="4643473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6) Османская империя в конце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в.в.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266" y="2705908"/>
            <a:ext cx="4643473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7) Государства Африки  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Работа с картой. Угадай государство!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6849" y="691350"/>
            <a:ext cx="2928958" cy="242889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Ответьте на вопросы!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Государства № 24, 6, 12 превратились в полуколонии иностранных государств (</a:t>
            </a: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???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2) В государстве № 15 в 1886 году      в текстильной промышленности имелось 95 фабрик (</a:t>
            </a: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???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).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3) Несмотря на тяжёлые условие  этогосударство№13 не было оторвано от внешнего мира и в нём появляется движение республиканцев (</a:t>
            </a: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???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).</a:t>
            </a:r>
            <a:endParaRPr lang="ru-RU" sz="12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Вилена\Desktop\повторе7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91350"/>
            <a:ext cx="258127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Карта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илена\Desktop\karta-az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899" y="548475"/>
            <a:ext cx="3857652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691350"/>
            <a:ext cx="5438794" cy="500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Какому государству принадлежала южная часть Ирана?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93709" y="119141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Англии </a:t>
            </a:r>
            <a:endParaRPr lang="ru-RU" sz="1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93709" y="205819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С) России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236915" y="119141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нейтральная зона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236915" y="205819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Д) Германии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691350"/>
            <a:ext cx="5438794" cy="500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каком году умер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93709" y="119141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в 1901 году </a:t>
            </a:r>
            <a:endParaRPr lang="ru-RU" sz="1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93709" y="205819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С) в 1903 году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236915" y="119141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1902 году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236915" y="205819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Д) в 1904 году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691350"/>
            <a:ext cx="5438794" cy="500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какая газета превратилась в пропагандиста реформаторских идей «Новых османов»?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93709" y="134381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«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Учкун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93709" y="2191548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С) «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Марифат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236915" y="1343816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«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Тариккий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236915" y="2191548"/>
            <a:ext cx="1928818" cy="714380"/>
          </a:xfrm>
          <a:prstGeom prst="horizontalScroll">
            <a:avLst/>
          </a:prstGeom>
          <a:solidFill>
            <a:schemeClr val="bg1"/>
          </a:solidFill>
          <a:ln>
            <a:solidFill>
              <a:srgbClr val="5934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Д) «</a:t>
            </a:r>
            <a:r>
              <a:rPr lang="ru-RU" sz="12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Ибрат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Государства Африки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79725" y="1048540"/>
            <a:ext cx="2714645" cy="207170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Колониальные захваты сильных иностранных государств;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национально-освободительное движение;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Партия «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Хизб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уль-Ватан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(Египет),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махдисты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(Судан);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Лидеры движения против колонизаторов – </a:t>
            </a:r>
            <a:r>
              <a:rPr lang="ru-RU" sz="1400" b="1" dirty="0" err="1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аль-Афгани</a:t>
            </a:r>
            <a:r>
              <a:rPr lang="ru-RU" sz="1400" b="1" dirty="0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, Ахмед </a:t>
            </a:r>
            <a:r>
              <a:rPr lang="ru-RU" sz="1400" b="1" dirty="0" err="1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Араби-бей</a:t>
            </a:r>
            <a:r>
              <a:rPr lang="ru-RU" sz="1400" b="1" dirty="0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, Мухаммед-Ахмед, </a:t>
            </a:r>
            <a:r>
              <a:rPr lang="ru-RU" sz="1400" b="1" dirty="0" err="1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Самори</a:t>
            </a:r>
            <a:r>
              <a:rPr lang="ru-RU" sz="1400" b="1" dirty="0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 Туре, </a:t>
            </a:r>
            <a:r>
              <a:rPr lang="ru-RU" sz="1400" b="1" dirty="0" err="1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Кетчвайо</a:t>
            </a:r>
            <a:r>
              <a:rPr lang="ru-RU" sz="1400" b="1" dirty="0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, Самуил </a:t>
            </a:r>
            <a:r>
              <a:rPr lang="ru-RU" sz="1400" b="1" dirty="0" err="1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Магареро</a:t>
            </a:r>
            <a:r>
              <a:rPr lang="ru-RU" sz="1400" b="1" dirty="0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Хендрик</a:t>
            </a:r>
            <a:r>
              <a:rPr lang="ru-RU" sz="1400" b="1" dirty="0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265839"/>
                </a:solidFill>
                <a:latin typeface="Arial" pitchFamily="34" charset="0"/>
                <a:cs typeface="Arial" pitchFamily="34" charset="0"/>
              </a:rPr>
              <a:t>Витбой</a:t>
            </a:r>
            <a:endParaRPr lang="ru-RU" sz="1400" b="1" dirty="0" smtClean="0">
              <a:solidFill>
                <a:srgbClr val="2658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55576" y="1048540"/>
            <a:ext cx="2152646" cy="207170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Северная Африка (Египет, Судан, Тунис, Ливия, Марокко).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Центральная и Южная Африка (Мозамбик, Ангола, Западный Судан, Сенегал, Конго, Уганда, Того, Камерун, Мадагаскар,  Нигерия Гвинея, Эфиопия, Сомали).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6465468">
            <a:off x="1480601" y="708436"/>
            <a:ext cx="527802" cy="176744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4465645">
            <a:off x="3515513" y="715412"/>
            <a:ext cx="527802" cy="176744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Африка. Общее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3644" y="576017"/>
            <a:ext cx="3357585" cy="254422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</a:t>
            </a: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тали колониями сильных европейских государств</a:t>
            </a:r>
            <a:endParaRPr lang="ru-RU" sz="4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Вмешательство в политику и экономику государств Африки</a:t>
            </a:r>
            <a:endParaRPr lang="ru-RU" sz="4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Стали источниками сырья</a:t>
            </a:r>
            <a:endParaRPr lang="ru-RU" sz="4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Сильно отставали в экономическом развитии от государств Западной Европы</a:t>
            </a:r>
            <a:endParaRPr lang="ru-RU" sz="4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Вспыхивают национально-освободительные движения, появляются передовые идеи, партии</a:t>
            </a:r>
            <a:endParaRPr lang="ru-RU" sz="4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165213" y="1762920"/>
            <a:ext cx="428628" cy="214314"/>
          </a:xfrm>
          <a:prstGeom prst="downArrow">
            <a:avLst/>
          </a:prstGeom>
          <a:solidFill>
            <a:srgbClr val="9064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165213" y="798507"/>
            <a:ext cx="428628" cy="214314"/>
          </a:xfrm>
          <a:prstGeom prst="downArrow">
            <a:avLst/>
          </a:prstGeom>
          <a:solidFill>
            <a:srgbClr val="9064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65213" y="1370011"/>
            <a:ext cx="428628" cy="214314"/>
          </a:xfrm>
          <a:prstGeom prst="downArrow">
            <a:avLst/>
          </a:prstGeom>
          <a:solidFill>
            <a:srgbClr val="9064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165213" y="2334424"/>
            <a:ext cx="428628" cy="285752"/>
          </a:xfrm>
          <a:prstGeom prst="downArrow">
            <a:avLst/>
          </a:prstGeom>
          <a:solidFill>
            <a:srgbClr val="9064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ru-RU"/>
          </a:p>
        </p:txBody>
      </p:sp>
      <p:sp>
        <p:nvSpPr>
          <p:cNvPr id="574466" name="AutoShape 2" descr="Битва при Алексина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Колонизация Африки: европейские хоте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43" y="798507"/>
            <a:ext cx="1928826" cy="203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691350"/>
            <a:ext cx="5438793" cy="42862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1) В каком году Египет был превращён в колонию англичан?    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379395" y="1405730"/>
            <a:ext cx="2286016" cy="428628"/>
          </a:xfrm>
          <a:prstGeom prst="foldedCorner">
            <a:avLst/>
          </a:prstGeom>
          <a:solidFill>
            <a:schemeClr val="bg1"/>
          </a:solidFill>
          <a:ln>
            <a:solidFill>
              <a:srgbClr val="9064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в 1888 году 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094039" y="1405730"/>
            <a:ext cx="2286016" cy="428628"/>
          </a:xfrm>
          <a:prstGeom prst="foldedCorner">
            <a:avLst/>
          </a:prstGeom>
          <a:solidFill>
            <a:schemeClr val="bg1"/>
          </a:solidFill>
          <a:ln>
            <a:solidFill>
              <a:srgbClr val="9064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1882 году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79395" y="2191548"/>
            <a:ext cx="2286016" cy="428628"/>
          </a:xfrm>
          <a:prstGeom prst="foldedCorner">
            <a:avLst/>
          </a:prstGeom>
          <a:solidFill>
            <a:schemeClr val="bg1"/>
          </a:solidFill>
          <a:ln>
            <a:solidFill>
              <a:srgbClr val="9064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С) в 1871 году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094039" y="2191548"/>
            <a:ext cx="2286016" cy="428628"/>
          </a:xfrm>
          <a:prstGeom prst="foldedCorner">
            <a:avLst/>
          </a:prstGeom>
          <a:solidFill>
            <a:schemeClr val="bg1"/>
          </a:solidFill>
          <a:ln>
            <a:solidFill>
              <a:srgbClr val="9064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Д) в 1876 году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691350"/>
            <a:ext cx="5438793" cy="42862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2) Какие колонии имела Бельгия в Африке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века?    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379395" y="1405730"/>
            <a:ext cx="2286016" cy="428628"/>
          </a:xfrm>
          <a:prstGeom prst="foldedCorner">
            <a:avLst/>
          </a:prstGeom>
          <a:solidFill>
            <a:schemeClr val="bg1"/>
          </a:solidFill>
          <a:ln>
            <a:solidFill>
              <a:srgbClr val="9064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Ангола и Мозамбик 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094039" y="1405730"/>
            <a:ext cx="2286016" cy="428628"/>
          </a:xfrm>
          <a:prstGeom prst="foldedCorner">
            <a:avLst/>
          </a:prstGeom>
          <a:solidFill>
            <a:schemeClr val="bg1"/>
          </a:solidFill>
          <a:ln>
            <a:solidFill>
              <a:srgbClr val="9064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Камерун и Намибия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79395" y="2191548"/>
            <a:ext cx="2286016" cy="428628"/>
          </a:xfrm>
          <a:prstGeom prst="foldedCorner">
            <a:avLst/>
          </a:prstGeom>
          <a:solidFill>
            <a:schemeClr val="bg1"/>
          </a:solidFill>
          <a:ln>
            <a:solidFill>
              <a:srgbClr val="9064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С) земли в бассейне Конго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094039" y="2191548"/>
            <a:ext cx="2286016" cy="428628"/>
          </a:xfrm>
          <a:prstGeom prst="foldedCorner">
            <a:avLst/>
          </a:prstGeom>
          <a:solidFill>
            <a:schemeClr val="bg1"/>
          </a:solidFill>
          <a:ln>
            <a:solidFill>
              <a:srgbClr val="9064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Д) Ливия и Сомали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ЗАДАНИЕ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5082" y="691350"/>
          <a:ext cx="542928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025" y="691350"/>
            <a:ext cx="1071569" cy="1000133"/>
          </a:xfrm>
          <a:prstGeom prst="rect">
            <a:avLst/>
          </a:prstGeom>
          <a:noFill/>
        </p:spPr>
      </p:pic>
      <p:pic>
        <p:nvPicPr>
          <p:cNvPr id="2050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025" y="2048672"/>
            <a:ext cx="1071569" cy="99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Япония 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51097" y="572067"/>
            <a:ext cx="3143272" cy="254422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Император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Мейдзи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(1852 – 1912) – 122 император Японии.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Его прижизненным именем было имя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Муцухито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В Японии умершие императоры именуются только посмертным именем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Незадолго до коронации в сентябре 1870 года </a:t>
            </a:r>
            <a:r>
              <a:rPr lang="ru-RU" sz="1400" b="1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Муцухито</a:t>
            </a:r>
            <a:r>
              <a:rPr lang="ru-RU" sz="1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провозгласил новую эру «</a:t>
            </a:r>
            <a:r>
              <a:rPr lang="ru-RU" sz="1400" b="1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Мэйдзи</a:t>
            </a:r>
            <a:r>
              <a:rPr lang="ru-RU" sz="1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» («просвещённое правление»). Было объявлено, что одна эра будет равна сроку правления императора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Название эры впоследствии стало посмертным именем императора</a:t>
            </a:r>
          </a:p>
        </p:txBody>
      </p:sp>
      <p:sp>
        <p:nvSpPr>
          <p:cNvPr id="30722" name="AutoShape 2" descr="https://upload.wikimedia.org/wikipedia/commons/thumb/c/c0/%E6%9D%9F%E8%A3%85_%E6%98%8E%E6%B2%BB%E5%A4%A9%E7%9A%87.jpg/220px-%E6%9D%9F%E8%A3%85_%E6%98%8E%E6%B2%BB%E5%A4%A9%E7%9A%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Users\Вилена\Desktop\220px-束装_明治天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6"/>
            <a:ext cx="1143008" cy="1190853"/>
          </a:xfrm>
          <a:prstGeom prst="rect">
            <a:avLst/>
          </a:prstGeom>
          <a:noFill/>
        </p:spPr>
      </p:pic>
      <p:pic>
        <p:nvPicPr>
          <p:cNvPr id="30725" name="Picture 5" descr="Император Мейдзи (Муцухито) | Wiki | Amino История Am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762920"/>
            <a:ext cx="1071571" cy="1353373"/>
          </a:xfrm>
          <a:prstGeom prst="rect">
            <a:avLst/>
          </a:prstGeom>
          <a:noFill/>
        </p:spPr>
      </p:pic>
      <p:sp>
        <p:nvSpPr>
          <p:cNvPr id="30727" name="AutoShape 7" descr="Революция Мэйдзи. Как Япония совершила прыжок из феодализма в империализм |  История | Общество | Аргументы и Фа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C:\Users\Вилена\Desktop\c2c91ee2ad666762f42e7fb34812fa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0965" y="1762920"/>
            <a:ext cx="1000132" cy="1353373"/>
          </a:xfrm>
          <a:prstGeom prst="rect">
            <a:avLst/>
          </a:prstGeom>
          <a:noFill/>
        </p:spPr>
      </p:pic>
      <p:sp>
        <p:nvSpPr>
          <p:cNvPr id="9" name="Двойная стрелка влево/вверх 8"/>
          <p:cNvSpPr/>
          <p:nvPr/>
        </p:nvSpPr>
        <p:spPr>
          <a:xfrm rot="9248560">
            <a:off x="1611160" y="736154"/>
            <a:ext cx="860523" cy="829712"/>
          </a:xfrm>
          <a:prstGeom prst="leftUpArrow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9500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«Алфавит»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068" y="576016"/>
            <a:ext cx="3766789" cy="25862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23938" indent="-323938">
              <a:buNone/>
            </a:pP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 –</a:t>
            </a:r>
            <a:r>
              <a:rPr lang="ru-RU" sz="2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Афганистан, Ассам, аннексия …</a:t>
            </a: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23938" indent="-323938">
              <a:buNone/>
            </a:pP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…. 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938" indent="-323938">
              <a:buNone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</a:t>
            </a:r>
            <a:endParaRPr lang="ru-RU" sz="3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938" indent="-323938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 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857" y="762788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Каждая буква Алфавита – термин по теме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3174"/>
            <a:ext cx="5759450" cy="42877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Вставьте слово!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93643" y="477036"/>
            <a:ext cx="5500726" cy="2643206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императоре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Мэйдзи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началась </a:t>
            </a: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модернизация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Японии.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1871 – 1878 годах были проведены реформы     в </a:t>
            </a: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области сельского хозяйства.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Япония первой на Востоке воспользовалась практикой Европы, применяя передовую промышленную </a:t>
            </a: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технику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Японское правительство уделяло особое внимание развитию </a:t>
            </a: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тяжёлой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промышленности.</a:t>
            </a:r>
          </a:p>
          <a:p>
            <a:pPr marL="342900" indent="-342900">
              <a:buAutoNum type="arabicParenR"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чём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7"/>
            <a:ext cx="3795720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08419" y="834227"/>
            <a:ext cx="1785950" cy="646296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ru-RU" sz="18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Конституция 1889 года</a:t>
            </a:r>
            <a:endParaRPr lang="ru-RU" sz="1800" b="1" dirty="0">
              <a:solidFill>
                <a:srgbClr val="5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155575" y="576017"/>
            <a:ext cx="3367092" cy="612648"/>
          </a:xfrm>
          <a:prstGeom prst="wedgeRectCallout">
            <a:avLst>
              <a:gd name="adj1" fmla="val -21533"/>
              <a:gd name="adj2" fmla="val 95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Создана на основе образца прусской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155575" y="1480523"/>
            <a:ext cx="3367092" cy="612648"/>
          </a:xfrm>
          <a:prstGeom prst="wedgeRectCallout">
            <a:avLst>
              <a:gd name="adj1" fmla="val -21533"/>
              <a:gd name="adj2" fmla="val 95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Предоставила императору Японии больше прав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55575" y="2405862"/>
            <a:ext cx="3367092" cy="612648"/>
          </a:xfrm>
          <a:prstGeom prst="wedgeRectCallout">
            <a:avLst>
              <a:gd name="adj1" fmla="val -21533"/>
              <a:gd name="adj2" fmla="val 54092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ней был создан двухпалатный парламент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Внешняя политика Японии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43" y="1334292"/>
            <a:ext cx="1285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Корея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(1876 г. объявлена «открытой», 1910 г. захват)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840" y="2620176"/>
            <a:ext cx="257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Китай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(Японо-китайская война)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1522403" y="1048540"/>
            <a:ext cx="2643206" cy="1501904"/>
          </a:xfrm>
          <a:prstGeom prst="quadArrowCallout">
            <a:avLst>
              <a:gd name="adj1" fmla="val 11102"/>
              <a:gd name="adj2" fmla="val 18003"/>
              <a:gd name="adj3" fmla="val 8746"/>
              <a:gd name="adj4" fmla="val 62745"/>
            </a:avLst>
          </a:prstGeom>
          <a:solidFill>
            <a:srgbClr val="FFFFFF"/>
          </a:solidFill>
          <a:ln>
            <a:solidFill>
              <a:srgbClr val="6600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      направления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9923" y="1405730"/>
            <a:ext cx="128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Россия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(Русско-японская война)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213" y="47703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Бассейн Тихого океана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(Курильские острова, Южный Сахалин)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Китай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75" y="2120110"/>
            <a:ext cx="5438793" cy="1000132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2A2C54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200" b="1" u="sng" dirty="0" smtClean="0">
                <a:solidFill>
                  <a:srgbClr val="2A2C54"/>
                </a:solidFill>
                <a:latin typeface="Arial" pitchFamily="34" charset="0"/>
                <a:cs typeface="Arial" pitchFamily="34" charset="0"/>
              </a:rPr>
              <a:t>Полуколония </a:t>
            </a:r>
            <a:r>
              <a:rPr lang="ru-RU" sz="1200" b="1" dirty="0" smtClean="0">
                <a:solidFill>
                  <a:srgbClr val="2A2C54"/>
                </a:solidFill>
                <a:latin typeface="Arial" pitchFamily="34" charset="0"/>
                <a:cs typeface="Arial" pitchFamily="34" charset="0"/>
              </a:rPr>
              <a:t>– форма зависимости одного государства от другого, при которой государство-полуколония, в отличие от колонии, формально сохраняет атрибуты внешней и отчасти внутренней самостоятельности, но его экономическая и внешнеполитическая структура попадают в сильнейшую зависимость от более мощной страны</a:t>
            </a:r>
            <a:endParaRPr lang="ru-RU" sz="1200" b="1" dirty="0">
              <a:solidFill>
                <a:srgbClr val="2A2C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65344" y="691350"/>
            <a:ext cx="3429023" cy="12858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Китай превращается в полуколонию иностранных государств (Германия, Франция, Россия, Англия, Япония).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Богаташка разгневи Китай, карайки мерцедеса си в Забранения град -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Китай в 19 веке: политика, экономика и культура стра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1857388" cy="1285884"/>
          </a:xfrm>
          <a:prstGeom prst="rect">
            <a:avLst/>
          </a:prstGeom>
          <a:noFill/>
        </p:spPr>
      </p:pic>
      <p:sp>
        <p:nvSpPr>
          <p:cNvPr id="11" name="Штриховая стрелка вправо 10"/>
          <p:cNvSpPr/>
          <p:nvPr/>
        </p:nvSpPr>
        <p:spPr>
          <a:xfrm rot="5400000">
            <a:off x="3481517" y="1589756"/>
            <a:ext cx="428628" cy="346328"/>
          </a:xfrm>
          <a:prstGeom prst="strip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Экономика Китая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5609" y="477036"/>
            <a:ext cx="1428760" cy="264320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2A2C54"/>
                </a:solidFill>
                <a:latin typeface="Arial" pitchFamily="34" charset="0"/>
                <a:cs typeface="Arial" pitchFamily="34" charset="0"/>
              </a:rPr>
              <a:t>  - Иностранцы получили права в 26 портах Китая;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2A2C54"/>
                </a:solidFill>
                <a:latin typeface="Arial" pitchFamily="34" charset="0"/>
                <a:cs typeface="Arial" pitchFamily="34" charset="0"/>
              </a:rPr>
              <a:t>   - иностранцы владели угольными шахтами, строительством ж/</a:t>
            </a:r>
            <a:r>
              <a:rPr lang="ru-RU" sz="1200" b="1" dirty="0" err="1" smtClean="0">
                <a:solidFill>
                  <a:srgbClr val="2A2C54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200" b="1" dirty="0" smtClean="0">
                <a:solidFill>
                  <a:srgbClr val="2A2C54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2A2C54"/>
                </a:solidFill>
                <a:latin typeface="Arial" pitchFamily="34" charset="0"/>
                <a:cs typeface="Arial" pitchFamily="34" charset="0"/>
              </a:rPr>
              <a:t>   - Китай превратился       в полуколонию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Табличка 5"/>
          <p:cNvSpPr/>
          <p:nvPr/>
        </p:nvSpPr>
        <p:spPr>
          <a:xfrm>
            <a:off x="155575" y="477036"/>
            <a:ext cx="3795720" cy="628648"/>
          </a:xfrm>
          <a:prstGeom prst="plaque">
            <a:avLst/>
          </a:prstGeom>
          <a:solidFill>
            <a:schemeClr val="bg1"/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последней четверти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начинают развиваться капиталистические отношения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155575" y="1334292"/>
            <a:ext cx="3867158" cy="628648"/>
          </a:xfrm>
          <a:prstGeom prst="plaque">
            <a:avLst/>
          </a:prstGeom>
          <a:solidFill>
            <a:schemeClr val="bg1"/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Появляются промышленные предприятия, строятся первые железные дороги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736717" y="1119978"/>
            <a:ext cx="285752" cy="214314"/>
          </a:xfrm>
          <a:prstGeom prst="downArrow">
            <a:avLst/>
          </a:prstGeom>
          <a:solidFill>
            <a:srgbClr val="2A2C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736717" y="1962940"/>
            <a:ext cx="285752" cy="214314"/>
          </a:xfrm>
          <a:prstGeom prst="downArrow">
            <a:avLst/>
          </a:prstGeom>
          <a:solidFill>
            <a:srgbClr val="2A2C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155575" y="2177254"/>
            <a:ext cx="3867158" cy="628648"/>
          </a:xfrm>
          <a:prstGeom prst="plaque">
            <a:avLst/>
          </a:prstGeom>
          <a:solidFill>
            <a:schemeClr val="bg1"/>
          </a:solidFill>
          <a:ln>
            <a:solidFill>
              <a:srgbClr val="2A2C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Увеличилось количество рабочих, появляется национальная буржуазия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Общественно-политическая жизнь Китая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6915" y="691350"/>
            <a:ext cx="2357454" cy="242889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Сунь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Ят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Сен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Тунминхай</a:t>
            </a:r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Ихэтуань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Гоминьдан     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14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Юань Шикай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республика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монархия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Минбао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Юань Шика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Сунь Ятсен краткая биография: революция, взгляды | Info Requ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691351"/>
            <a:ext cx="1152513" cy="1285883"/>
          </a:xfrm>
          <a:prstGeom prst="rect">
            <a:avLst/>
          </a:prstGeom>
          <a:noFill/>
        </p:spPr>
      </p:pic>
      <p:sp>
        <p:nvSpPr>
          <p:cNvPr id="23560" name="AutoShape 8" descr="Юань Шика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Вилена\Desktop\274px-YuanShika_Col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41" y="691351"/>
            <a:ext cx="1428760" cy="1285883"/>
          </a:xfrm>
          <a:prstGeom prst="rect">
            <a:avLst/>
          </a:prstGeom>
          <a:noFill/>
        </p:spPr>
      </p:pic>
      <p:pic>
        <p:nvPicPr>
          <p:cNvPr id="23563" name="Picture 11" descr="ЮАНЬ Шика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2120110"/>
            <a:ext cx="1285884" cy="1000132"/>
          </a:xfrm>
          <a:prstGeom prst="rect">
            <a:avLst/>
          </a:prstGeom>
          <a:noFill/>
        </p:spPr>
      </p:pic>
      <p:sp>
        <p:nvSpPr>
          <p:cNvPr id="23565" name="AutoShape 13" descr="https://upload.wikimedia.org/wikipedia/commons/thumb/a/aa/Hall_of_Sun_Yat-sen_Mausoleum.jpg/640px-Hall_of_Sun_Yat-sen_Mausoleum.jpg?16077968523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7" name="Picture 15" descr="南京中山陵闹鬼事件，恐怖老头坟前阴笑_新闻_蛋蛋赞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2404" y="2120110"/>
            <a:ext cx="150019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157643</TotalTime>
  <Words>1297</Words>
  <Application>Microsoft Office PowerPoint</Application>
  <PresentationFormat>Произвольный</PresentationFormat>
  <Paragraphs>210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Япония </vt:lpstr>
      <vt:lpstr>Вставьте слово!</vt:lpstr>
      <vt:lpstr>О чём речь?</vt:lpstr>
      <vt:lpstr>Внешняя политика Японии</vt:lpstr>
      <vt:lpstr>Китай </vt:lpstr>
      <vt:lpstr>Экономика Китая</vt:lpstr>
      <vt:lpstr>Общественно-политическая жизнь Китая</vt:lpstr>
      <vt:lpstr>Индия</vt:lpstr>
      <vt:lpstr>Политическое развитие</vt:lpstr>
      <vt:lpstr>Решите тест!</vt:lpstr>
      <vt:lpstr>Решите тест!</vt:lpstr>
      <vt:lpstr>Решите тест!</vt:lpstr>
      <vt:lpstr>Иран </vt:lpstr>
      <vt:lpstr>Иран. Значение термина</vt:lpstr>
      <vt:lpstr>Афганистан </vt:lpstr>
      <vt:lpstr>Османская империя  </vt:lpstr>
      <vt:lpstr>Революции в странах Азии </vt:lpstr>
      <vt:lpstr> Работа с картой. Угадай государство!</vt:lpstr>
      <vt:lpstr>Карта </vt:lpstr>
      <vt:lpstr>Решите тест!</vt:lpstr>
      <vt:lpstr>Решите тест!</vt:lpstr>
      <vt:lpstr>Решите тест!</vt:lpstr>
      <vt:lpstr>Государства Африки</vt:lpstr>
      <vt:lpstr>Африка. Общее </vt:lpstr>
      <vt:lpstr>Решите тест!</vt:lpstr>
      <vt:lpstr>Решите тест!</vt:lpstr>
      <vt:lpstr> ЗАДАНИЕ ДЛЯ САМОСТОЯТЕЛЬНОЙ РАБОТЫ</vt:lpstr>
      <vt:lpstr>МЕТОД «Алфавит»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Вилена</cp:lastModifiedBy>
  <cp:revision>2113</cp:revision>
  <dcterms:created xsi:type="dcterms:W3CDTF">2014-10-08T23:03:32Z</dcterms:created>
  <dcterms:modified xsi:type="dcterms:W3CDTF">2020-12-21T11:18:36Z</dcterms:modified>
</cp:coreProperties>
</file>