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41"/>
  </p:notesMasterIdLst>
  <p:sldIdLst>
    <p:sldId id="1356" r:id="rId10"/>
    <p:sldId id="1414" r:id="rId11"/>
    <p:sldId id="1486" r:id="rId12"/>
    <p:sldId id="1415" r:id="rId13"/>
    <p:sldId id="1492" r:id="rId14"/>
    <p:sldId id="1510" r:id="rId15"/>
    <p:sldId id="1448" r:id="rId16"/>
    <p:sldId id="1511" r:id="rId17"/>
    <p:sldId id="1474" r:id="rId18"/>
    <p:sldId id="1517" r:id="rId19"/>
    <p:sldId id="1523" r:id="rId20"/>
    <p:sldId id="1475" r:id="rId21"/>
    <p:sldId id="1493" r:id="rId22"/>
    <p:sldId id="1524" r:id="rId23"/>
    <p:sldId id="1449" r:id="rId24"/>
    <p:sldId id="1518" r:id="rId25"/>
    <p:sldId id="1525" r:id="rId26"/>
    <p:sldId id="1526" r:id="rId27"/>
    <p:sldId id="1417" r:id="rId28"/>
    <p:sldId id="1468" r:id="rId29"/>
    <p:sldId id="1512" r:id="rId30"/>
    <p:sldId id="1513" r:id="rId31"/>
    <p:sldId id="1527" r:id="rId32"/>
    <p:sldId id="1520" r:id="rId33"/>
    <p:sldId id="1528" r:id="rId34"/>
    <p:sldId id="1521" r:id="rId35"/>
    <p:sldId id="1530" r:id="rId36"/>
    <p:sldId id="1531" r:id="rId37"/>
    <p:sldId id="1532" r:id="rId38"/>
    <p:sldId id="1499" r:id="rId39"/>
    <p:sldId id="1529" r:id="rId40"/>
  </p:sldIdLst>
  <p:sldSz cx="5759450" cy="3240088"/>
  <p:notesSz cx="6858000" cy="9144000"/>
  <p:custDataLst>
    <p:tags r:id="rId42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86"/>
            <p14:sldId id="1415"/>
            <p14:sldId id="1492"/>
            <p14:sldId id="1510"/>
            <p14:sldId id="1448"/>
            <p14:sldId id="1511"/>
            <p14:sldId id="1474"/>
            <p14:sldId id="1517"/>
            <p14:sldId id="1523"/>
            <p14:sldId id="1475"/>
            <p14:sldId id="1493"/>
            <p14:sldId id="1524"/>
            <p14:sldId id="1449"/>
            <p14:sldId id="1518"/>
            <p14:sldId id="1525"/>
            <p14:sldId id="1526"/>
            <p14:sldId id="1417"/>
            <p14:sldId id="1468"/>
            <p14:sldId id="1512"/>
            <p14:sldId id="1513"/>
            <p14:sldId id="1527"/>
            <p14:sldId id="1520"/>
            <p14:sldId id="1528"/>
            <p14:sldId id="1521"/>
            <p14:sldId id="1530"/>
            <p14:sldId id="1531"/>
            <p14:sldId id="1532"/>
            <p14:sldId id="1499"/>
            <p14:sldId id="15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B6380"/>
    <a:srgbClr val="663300"/>
    <a:srgbClr val="623F71"/>
    <a:srgbClr val="7B9FA1"/>
    <a:srgbClr val="336600"/>
    <a:srgbClr val="FFFFFF"/>
    <a:srgbClr val="7F7F7F"/>
    <a:srgbClr val="808080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792" y="8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83B4D-D3D2-425E-A0A9-F3C6E089AE4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0855A6-5C36-4C9F-BC1A-99F5AB2FA297}">
      <dgm:prSet phldrT="[Текст]" custT="1"/>
      <dgm:spPr>
        <a:solidFill>
          <a:schemeClr val="bg1"/>
        </a:solidFill>
        <a:ln>
          <a:solidFill>
            <a:srgbClr val="9B6380"/>
          </a:solidFill>
        </a:ln>
      </dgm:spPr>
      <dgm:t>
        <a:bodyPr/>
        <a:lstStyle/>
        <a:p>
          <a:pPr algn="l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Вскоре была покорена окрестность озера Чад,                        и побережье Гвинейского залива тоже было подчинено Франции.       Ему было дано название французской Гвинеи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6B587535-0AA5-4604-BEB0-9B0F71322D5F}" type="parTrans" cxnId="{5AE18D94-236F-4B37-92B0-0E8C39DCA86E}">
      <dgm:prSet/>
      <dgm:spPr/>
      <dgm:t>
        <a:bodyPr/>
        <a:lstStyle/>
        <a:p>
          <a:endParaRPr lang="ru-RU"/>
        </a:p>
      </dgm:t>
    </dgm:pt>
    <dgm:pt modelId="{DA5B5928-F68B-4E49-A421-36CC96B25D5E}" type="sibTrans" cxnId="{5AE18D94-236F-4B37-92B0-0E8C39DCA86E}">
      <dgm:prSet/>
      <dgm:spPr/>
      <dgm:t>
        <a:bodyPr/>
        <a:lstStyle/>
        <a:p>
          <a:endParaRPr lang="ru-RU"/>
        </a:p>
      </dgm:t>
    </dgm:pt>
    <dgm:pt modelId="{1F8B7B4C-BD84-48C4-89C4-44213107EC1F}">
      <dgm:prSet phldrT="[Текст]" custT="1"/>
      <dgm:spPr>
        <a:solidFill>
          <a:schemeClr val="bg1"/>
        </a:solidFill>
        <a:ln>
          <a:solidFill>
            <a:srgbClr val="9B6380"/>
          </a:solidFill>
        </a:ln>
      </dgm:spPr>
      <dgm:t>
        <a:bodyPr/>
        <a:lstStyle/>
        <a:p>
          <a:pPr algn="l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После Англии и Франции Бельгия тоже присоединилась                                     к борьбе за африканские земли.</a:t>
          </a:r>
        </a:p>
        <a:p>
          <a:pPr algn="l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Земли в бассейне Конго были объявлены колонией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Бельгии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3DC7335-D0B9-4C59-AA17-DB18AB7AACCC}" type="parTrans" cxnId="{2519FAE4-1620-4CCB-8B8A-02139564E712}">
      <dgm:prSet/>
      <dgm:spPr/>
      <dgm:t>
        <a:bodyPr/>
        <a:lstStyle/>
        <a:p>
          <a:endParaRPr lang="ru-RU"/>
        </a:p>
      </dgm:t>
    </dgm:pt>
    <dgm:pt modelId="{D3A0E108-9395-4C79-B747-2A6AC7B05181}" type="sibTrans" cxnId="{2519FAE4-1620-4CCB-8B8A-02139564E712}">
      <dgm:prSet/>
      <dgm:spPr/>
      <dgm:t>
        <a:bodyPr/>
        <a:lstStyle/>
        <a:p>
          <a:endParaRPr lang="ru-RU"/>
        </a:p>
      </dgm:t>
    </dgm:pt>
    <dgm:pt modelId="{2DCD64B1-6A39-467E-96D3-AB2189FE7F4F}" type="pres">
      <dgm:prSet presAssocID="{EBB83B4D-D3D2-425E-A0A9-F3C6E089AE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E3482D-13B9-4A13-B317-24B673231FC6}" type="pres">
      <dgm:prSet presAssocID="{B70855A6-5C36-4C9F-BC1A-99F5AB2FA297}" presName="arrow" presStyleLbl="node1" presStyleIdx="0" presStyleCnt="2" custScaleY="100203" custRadScaleRad="100006" custRadScaleInc="-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B3272-F745-4C38-8662-D9937FCDFAB2}" type="pres">
      <dgm:prSet presAssocID="{1F8B7B4C-BD84-48C4-89C4-44213107EC1F}" presName="arrow" presStyleLbl="node1" presStyleIdx="1" presStyleCnt="2" custScaleY="10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38269-1A0B-43B2-9DE3-13757CCD56FC}" type="presOf" srcId="{B70855A6-5C36-4C9F-BC1A-99F5AB2FA297}" destId="{2AE3482D-13B9-4A13-B317-24B673231FC6}" srcOrd="0" destOrd="0" presId="urn:microsoft.com/office/officeart/2005/8/layout/arrow5"/>
    <dgm:cxn modelId="{9EF945EA-619B-4C99-A08A-98B35F777338}" type="presOf" srcId="{1F8B7B4C-BD84-48C4-89C4-44213107EC1F}" destId="{3F9B3272-F745-4C38-8662-D9937FCDFAB2}" srcOrd="0" destOrd="0" presId="urn:microsoft.com/office/officeart/2005/8/layout/arrow5"/>
    <dgm:cxn modelId="{5AE18D94-236F-4B37-92B0-0E8C39DCA86E}" srcId="{EBB83B4D-D3D2-425E-A0A9-F3C6E089AE41}" destId="{B70855A6-5C36-4C9F-BC1A-99F5AB2FA297}" srcOrd="0" destOrd="0" parTransId="{6B587535-0AA5-4604-BEB0-9B0F71322D5F}" sibTransId="{DA5B5928-F68B-4E49-A421-36CC96B25D5E}"/>
    <dgm:cxn modelId="{2519FAE4-1620-4CCB-8B8A-02139564E712}" srcId="{EBB83B4D-D3D2-425E-A0A9-F3C6E089AE41}" destId="{1F8B7B4C-BD84-48C4-89C4-44213107EC1F}" srcOrd="1" destOrd="0" parTransId="{53DC7335-D0B9-4C59-AA17-DB18AB7AACCC}" sibTransId="{D3A0E108-9395-4C79-B747-2A6AC7B05181}"/>
    <dgm:cxn modelId="{B0888943-1DF9-4D4F-93E8-11017F7DDA5A}" type="presOf" srcId="{EBB83B4D-D3D2-425E-A0A9-F3C6E089AE41}" destId="{2DCD64B1-6A39-467E-96D3-AB2189FE7F4F}" srcOrd="0" destOrd="0" presId="urn:microsoft.com/office/officeart/2005/8/layout/arrow5"/>
    <dgm:cxn modelId="{636DE48C-BD46-424A-84C9-2D3281F27A7D}" type="presParOf" srcId="{2DCD64B1-6A39-467E-96D3-AB2189FE7F4F}" destId="{2AE3482D-13B9-4A13-B317-24B673231FC6}" srcOrd="0" destOrd="0" presId="urn:microsoft.com/office/officeart/2005/8/layout/arrow5"/>
    <dgm:cxn modelId="{AC956FC0-A3F7-429B-AAA7-78BBBD75AAF9}" type="presParOf" srcId="{2DCD64B1-6A39-467E-96D3-AB2189FE7F4F}" destId="{3F9B3272-F745-4C38-8662-D9937FCDFAB2}" srcOrd="1" destOrd="0" presId="urn:microsoft.com/office/officeart/2005/8/layout/arrow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5FFDA-7526-41ED-A229-953DE6B8F4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FE8D87-39CE-41F1-87D9-392A1C255D4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Спустя некоторое время европейцы начали проникать                               и в Восточную Африку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93948C-8E2F-439F-9B55-8E1690E3C0F3}" type="parTrans" cxnId="{C0306275-CCE6-497F-9D7D-32A9D6607DA4}">
      <dgm:prSet/>
      <dgm:spPr/>
      <dgm:t>
        <a:bodyPr/>
        <a:lstStyle/>
        <a:p>
          <a:endParaRPr lang="ru-RU"/>
        </a:p>
      </dgm:t>
    </dgm:pt>
    <dgm:pt modelId="{A6EC1901-BC33-4332-B69B-83F8E964FBAF}" type="sibTrans" cxnId="{C0306275-CCE6-497F-9D7D-32A9D6607DA4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A331B21F-936C-4B3B-9515-78C68104356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Под предлогом научного изучения бассейна истока реки Нил европейцы «открыли»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Буганду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F2809F-70F7-4E01-8423-5D1ABF11C25E}" type="parTrans" cxnId="{14A93E46-AD67-4CAC-A6F7-EF4FA9ACDCA5}">
      <dgm:prSet/>
      <dgm:spPr/>
      <dgm:t>
        <a:bodyPr/>
        <a:lstStyle/>
        <a:p>
          <a:endParaRPr lang="ru-RU"/>
        </a:p>
      </dgm:t>
    </dgm:pt>
    <dgm:pt modelId="{443CC7DD-02EC-4C49-9134-623D7D6A6DC1}" type="sibTrans" cxnId="{14A93E46-AD67-4CAC-A6F7-EF4FA9ACDCA5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883DE7BE-3C68-4D55-BEC4-B941D7846B4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Буганда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вошла в состав протектората, созданного Англией, как Уганда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D3F82A4-CF3E-4791-8043-A0164BD7C55A}" type="parTrans" cxnId="{C653F580-FFCC-4186-BD70-FD718F20CF6E}">
      <dgm:prSet/>
      <dgm:spPr/>
      <dgm:t>
        <a:bodyPr/>
        <a:lstStyle/>
        <a:p>
          <a:endParaRPr lang="ru-RU"/>
        </a:p>
      </dgm:t>
    </dgm:pt>
    <dgm:pt modelId="{A9BF6F0F-F028-4407-A417-04324910284E}" type="sibTrans" cxnId="{C653F580-FFCC-4186-BD70-FD718F20CF6E}">
      <dgm:prSet/>
      <dgm:spPr/>
      <dgm:t>
        <a:bodyPr/>
        <a:lstStyle/>
        <a:p>
          <a:endParaRPr lang="ru-RU"/>
        </a:p>
      </dgm:t>
    </dgm:pt>
    <dgm:pt modelId="{17CF5FD0-0B3A-460E-93AF-F57C5B28AABD}" type="pres">
      <dgm:prSet presAssocID="{8395FFDA-7526-41ED-A229-953DE6B8F4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05C64-0B5E-4F05-96C1-80CDB5C85C21}" type="pres">
      <dgm:prSet presAssocID="{8395FFDA-7526-41ED-A229-953DE6B8F4B1}" presName="dummyMaxCanvas" presStyleCnt="0">
        <dgm:presLayoutVars/>
      </dgm:prSet>
      <dgm:spPr/>
    </dgm:pt>
    <dgm:pt modelId="{A67FB371-D90D-4BF3-9A8C-F30C7D0BC8DB}" type="pres">
      <dgm:prSet presAssocID="{8395FFDA-7526-41ED-A229-953DE6B8F4B1}" presName="ThreeNodes_1" presStyleLbl="node1" presStyleIdx="0" presStyleCnt="3" custScaleX="113290" custLinFactNeighborX="7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CC58-8EB2-4CA5-8D9F-CCA16F0276E8}" type="pres">
      <dgm:prSet presAssocID="{8395FFDA-7526-41ED-A229-953DE6B8F4B1}" presName="ThreeNodes_2" presStyleLbl="node1" presStyleIdx="1" presStyleCnt="3" custScaleX="115045" custLinFactNeighborX="-7847" custLinFactNeighborY="-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65B5-07D2-4A2F-B23D-A2A308A7475A}" type="pres">
      <dgm:prSet presAssocID="{8395FFDA-7526-41ED-A229-953DE6B8F4B1}" presName="ThreeNodes_3" presStyleLbl="node1" presStyleIdx="2" presStyleCnt="3" custScaleX="115326" custLinFactNeighborX="-19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4E9C-EC7E-4058-B53F-BF0DFB37E027}" type="pres">
      <dgm:prSet presAssocID="{8395FFDA-7526-41ED-A229-953DE6B8F4B1}" presName="ThreeConn_1-2" presStyleLbl="fgAccFollowNode1" presStyleIdx="0" presStyleCnt="2" custLinFactNeighborX="51647" custLinFactNeighborY="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48DB-CF44-443A-9593-2AE3731C77B2}" type="pres">
      <dgm:prSet presAssocID="{8395FFDA-7526-41ED-A229-953DE6B8F4B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E5B84-9FF0-41CC-BA67-3EDC4D94B65B}" type="pres">
      <dgm:prSet presAssocID="{8395FFDA-7526-41ED-A229-953DE6B8F4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114F-1CB0-49C7-90DD-8B1B55403AB0}" type="pres">
      <dgm:prSet presAssocID="{8395FFDA-7526-41ED-A229-953DE6B8F4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BA5E-8475-4697-811E-3F644C2E0E6C}" type="pres">
      <dgm:prSet presAssocID="{8395FFDA-7526-41ED-A229-953DE6B8F4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F5819-C4B8-493B-A460-5C2DD4C45CF0}" type="presOf" srcId="{883DE7BE-3C68-4D55-BEC4-B941D7846B48}" destId="{C1DB65B5-07D2-4A2F-B23D-A2A308A7475A}" srcOrd="0" destOrd="0" presId="urn:microsoft.com/office/officeart/2005/8/layout/vProcess5"/>
    <dgm:cxn modelId="{0A7F7091-77B3-4027-BBEB-CBD7A55797BA}" type="presOf" srcId="{A331B21F-936C-4B3B-9515-78C681043560}" destId="{E214CC58-8EB2-4CA5-8D9F-CCA16F0276E8}" srcOrd="0" destOrd="0" presId="urn:microsoft.com/office/officeart/2005/8/layout/vProcess5"/>
    <dgm:cxn modelId="{7438DF51-473E-42C2-AB53-82821095626E}" type="presOf" srcId="{56FE8D87-39CE-41F1-87D9-392A1C255D46}" destId="{8EAE5B84-9FF0-41CC-BA67-3EDC4D94B65B}" srcOrd="1" destOrd="0" presId="urn:microsoft.com/office/officeart/2005/8/layout/vProcess5"/>
    <dgm:cxn modelId="{9019BF6F-088D-4AB8-9741-5DCE9AF4D291}" type="presOf" srcId="{883DE7BE-3C68-4D55-BEC4-B941D7846B48}" destId="{CCE3BA5E-8475-4697-811E-3F644C2E0E6C}" srcOrd="1" destOrd="0" presId="urn:microsoft.com/office/officeart/2005/8/layout/vProcess5"/>
    <dgm:cxn modelId="{C653F580-FFCC-4186-BD70-FD718F20CF6E}" srcId="{8395FFDA-7526-41ED-A229-953DE6B8F4B1}" destId="{883DE7BE-3C68-4D55-BEC4-B941D7846B48}" srcOrd="2" destOrd="0" parTransId="{9D3F82A4-CF3E-4791-8043-A0164BD7C55A}" sibTransId="{A9BF6F0F-F028-4407-A417-04324910284E}"/>
    <dgm:cxn modelId="{9FB0A338-CA57-4F56-83D1-9EC70818422B}" type="presOf" srcId="{A331B21F-936C-4B3B-9515-78C681043560}" destId="{7A15114F-1CB0-49C7-90DD-8B1B55403AB0}" srcOrd="1" destOrd="0" presId="urn:microsoft.com/office/officeart/2005/8/layout/vProcess5"/>
    <dgm:cxn modelId="{175C3C5E-B53D-4A62-8F2F-78AF326B4426}" type="presOf" srcId="{56FE8D87-39CE-41F1-87D9-392A1C255D46}" destId="{A67FB371-D90D-4BF3-9A8C-F30C7D0BC8DB}" srcOrd="0" destOrd="0" presId="urn:microsoft.com/office/officeart/2005/8/layout/vProcess5"/>
    <dgm:cxn modelId="{14A93E46-AD67-4CAC-A6F7-EF4FA9ACDCA5}" srcId="{8395FFDA-7526-41ED-A229-953DE6B8F4B1}" destId="{A331B21F-936C-4B3B-9515-78C681043560}" srcOrd="1" destOrd="0" parTransId="{FAF2809F-70F7-4E01-8423-5D1ABF11C25E}" sibTransId="{443CC7DD-02EC-4C49-9134-623D7D6A6DC1}"/>
    <dgm:cxn modelId="{6496DBF5-A6A8-4DCB-AC54-662D7D77366C}" type="presOf" srcId="{8395FFDA-7526-41ED-A229-953DE6B8F4B1}" destId="{17CF5FD0-0B3A-460E-93AF-F57C5B28AABD}" srcOrd="0" destOrd="0" presId="urn:microsoft.com/office/officeart/2005/8/layout/vProcess5"/>
    <dgm:cxn modelId="{5DAA950D-ED32-4300-8D29-22F419DD191C}" type="presOf" srcId="{443CC7DD-02EC-4C49-9134-623D7D6A6DC1}" destId="{937148DB-CF44-443A-9593-2AE3731C77B2}" srcOrd="0" destOrd="0" presId="urn:microsoft.com/office/officeart/2005/8/layout/vProcess5"/>
    <dgm:cxn modelId="{C0306275-CCE6-497F-9D7D-32A9D6607DA4}" srcId="{8395FFDA-7526-41ED-A229-953DE6B8F4B1}" destId="{56FE8D87-39CE-41F1-87D9-392A1C255D46}" srcOrd="0" destOrd="0" parTransId="{2A93948C-8E2F-439F-9B55-8E1690E3C0F3}" sibTransId="{A6EC1901-BC33-4332-B69B-83F8E964FBAF}"/>
    <dgm:cxn modelId="{1D83E3F5-91E5-4852-9834-7BD20EF2C51D}" type="presOf" srcId="{A6EC1901-BC33-4332-B69B-83F8E964FBAF}" destId="{7F9E4E9C-EC7E-4058-B53F-BF0DFB37E027}" srcOrd="0" destOrd="0" presId="urn:microsoft.com/office/officeart/2005/8/layout/vProcess5"/>
    <dgm:cxn modelId="{D9AB0F79-C750-43BF-8A92-043CF07CA5E3}" type="presParOf" srcId="{17CF5FD0-0B3A-460E-93AF-F57C5B28AABD}" destId="{03305C64-0B5E-4F05-96C1-80CDB5C85C21}" srcOrd="0" destOrd="0" presId="urn:microsoft.com/office/officeart/2005/8/layout/vProcess5"/>
    <dgm:cxn modelId="{6AD89C27-108D-4599-ACB9-B06C669B1BB0}" type="presParOf" srcId="{17CF5FD0-0B3A-460E-93AF-F57C5B28AABD}" destId="{A67FB371-D90D-4BF3-9A8C-F30C7D0BC8DB}" srcOrd="1" destOrd="0" presId="urn:microsoft.com/office/officeart/2005/8/layout/vProcess5"/>
    <dgm:cxn modelId="{5695F2AA-11D3-4F20-BEA5-15E76A5F6B67}" type="presParOf" srcId="{17CF5FD0-0B3A-460E-93AF-F57C5B28AABD}" destId="{E214CC58-8EB2-4CA5-8D9F-CCA16F0276E8}" srcOrd="2" destOrd="0" presId="urn:microsoft.com/office/officeart/2005/8/layout/vProcess5"/>
    <dgm:cxn modelId="{1F252DE3-580E-49F2-BAE6-2FBE9E217ABE}" type="presParOf" srcId="{17CF5FD0-0B3A-460E-93AF-F57C5B28AABD}" destId="{C1DB65B5-07D2-4A2F-B23D-A2A308A7475A}" srcOrd="3" destOrd="0" presId="urn:microsoft.com/office/officeart/2005/8/layout/vProcess5"/>
    <dgm:cxn modelId="{7EEE8A6D-504B-4EC5-AB34-7A3F5259D53B}" type="presParOf" srcId="{17CF5FD0-0B3A-460E-93AF-F57C5B28AABD}" destId="{7F9E4E9C-EC7E-4058-B53F-BF0DFB37E027}" srcOrd="4" destOrd="0" presId="urn:microsoft.com/office/officeart/2005/8/layout/vProcess5"/>
    <dgm:cxn modelId="{115ED2E8-5A1D-4771-AEF5-A63A8E32FD60}" type="presParOf" srcId="{17CF5FD0-0B3A-460E-93AF-F57C5B28AABD}" destId="{937148DB-CF44-443A-9593-2AE3731C77B2}" srcOrd="5" destOrd="0" presId="urn:microsoft.com/office/officeart/2005/8/layout/vProcess5"/>
    <dgm:cxn modelId="{F4BB52D5-DA8D-42E8-956E-61488F560DD9}" type="presParOf" srcId="{17CF5FD0-0B3A-460E-93AF-F57C5B28AABD}" destId="{8EAE5B84-9FF0-41CC-BA67-3EDC4D94B65B}" srcOrd="6" destOrd="0" presId="urn:microsoft.com/office/officeart/2005/8/layout/vProcess5"/>
    <dgm:cxn modelId="{4D1A46D0-EEE5-4B94-8A60-76657CBB1A4D}" type="presParOf" srcId="{17CF5FD0-0B3A-460E-93AF-F57C5B28AABD}" destId="{7A15114F-1CB0-49C7-90DD-8B1B55403AB0}" srcOrd="7" destOrd="0" presId="urn:microsoft.com/office/officeart/2005/8/layout/vProcess5"/>
    <dgm:cxn modelId="{AACBED71-F8F4-4432-A5FE-C581435DCC42}" type="presParOf" srcId="{17CF5FD0-0B3A-460E-93AF-F57C5B28AABD}" destId="{CCE3BA5E-8475-4697-811E-3F644C2E0E6C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65E951-C0C1-48C4-BD38-20FCF70BFFE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661951-0DFB-4EF0-A0FC-3CB0B688032A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Южной Африке существовали крупнейшие алмазные копи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B43E03-A06E-40BD-AF78-00B291590F89}" type="parTrans" cxnId="{8C8515F4-9361-40C0-8CC5-DB61D18C3A33}">
      <dgm:prSet/>
      <dgm:spPr/>
      <dgm:t>
        <a:bodyPr/>
        <a:lstStyle/>
        <a:p>
          <a:endParaRPr lang="ru-RU"/>
        </a:p>
      </dgm:t>
    </dgm:pt>
    <dgm:pt modelId="{F6AFD28B-B0E3-4C9D-BEF7-B50F14F1B92F}" type="sibTrans" cxnId="{8C8515F4-9361-40C0-8CC5-DB61D18C3A33}">
      <dgm:prSet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B6E7A80-EED3-4FA8-8363-A4A32D201324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Их захватил английский делец </a:t>
          </a:r>
          <a:r>
            <a:rPr lang="ru-RU" sz="11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Сесил</a:t>
          </a: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1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Родс</a:t>
          </a: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создав компанию «Де </a:t>
          </a:r>
          <a:r>
            <a:rPr lang="ru-RU" sz="11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Родс</a:t>
          </a: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» 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2B4032-748C-48EB-BFFB-48FC44314921}" type="parTrans" cxnId="{C8266EF4-C023-4DE2-92F9-1BA1C0FD8037}">
      <dgm:prSet/>
      <dgm:spPr/>
      <dgm:t>
        <a:bodyPr/>
        <a:lstStyle/>
        <a:p>
          <a:endParaRPr lang="ru-RU"/>
        </a:p>
      </dgm:t>
    </dgm:pt>
    <dgm:pt modelId="{A83AF2D9-ADD1-43C2-845B-F7BFF2BC2F6D}" type="sibTrans" cxnId="{C8266EF4-C023-4DE2-92F9-1BA1C0FD8037}">
      <dgm:prSet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C100149-A484-4F65-ACE6-4C6A0E29669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Немного погодя      в Трансваале  были открыты золотодобывающие и медные рудники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93BAE74-B1C9-43FF-9AC4-E5DD0EA57897}" type="parTrans" cxnId="{F6EB72AF-65C9-4DD8-9279-8582E0300854}">
      <dgm:prSet/>
      <dgm:spPr/>
      <dgm:t>
        <a:bodyPr/>
        <a:lstStyle/>
        <a:p>
          <a:endParaRPr lang="ru-RU"/>
        </a:p>
      </dgm:t>
    </dgm:pt>
    <dgm:pt modelId="{ED425082-28CC-491D-936E-FD26DCC04496}" type="sibTrans" cxnId="{F6EB72AF-65C9-4DD8-9279-8582E0300854}">
      <dgm:prSet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115E337-AEDD-4BF0-91F1-FFCC8A55931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Сесил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Родс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захватил  и их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76205FD-7FB0-44FC-A926-1B0831ADBFDF}" type="parTrans" cxnId="{F57D1DB4-4F9B-422A-8ABF-C33CCFAEC634}">
      <dgm:prSet/>
      <dgm:spPr/>
      <dgm:t>
        <a:bodyPr/>
        <a:lstStyle/>
        <a:p>
          <a:endParaRPr lang="ru-RU"/>
        </a:p>
      </dgm:t>
    </dgm:pt>
    <dgm:pt modelId="{42B62E80-1036-4895-9E51-7F8C2A99D396}" type="sibTrans" cxnId="{F57D1DB4-4F9B-422A-8ABF-C33CCFAEC634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2E6466B-1398-4B78-BCDA-A5000D807583}" type="pres">
      <dgm:prSet presAssocID="{C765E951-C0C1-48C4-BD38-20FCF70BFF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E566C-2617-451B-85E6-FA2C1A507A58}" type="pres">
      <dgm:prSet presAssocID="{C9661951-0DFB-4EF0-A0FC-3CB0B688032A}" presName="node" presStyleLbl="node1" presStyleIdx="0" presStyleCnt="4" custScaleX="155702" custScaleY="15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D78F0-7AFC-4387-8F71-4E1EBD8F9526}" type="pres">
      <dgm:prSet presAssocID="{F6AFD28B-B0E3-4C9D-BEF7-B50F14F1B92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A5F40B7-D78B-4EBF-A631-C220C2DFBFCA}" type="pres">
      <dgm:prSet presAssocID="{F6AFD28B-B0E3-4C9D-BEF7-B50F14F1B92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41E2A69-37B4-465F-A4EE-9F0D476E22C6}" type="pres">
      <dgm:prSet presAssocID="{3B6E7A80-EED3-4FA8-8363-A4A32D201324}" presName="node" presStyleLbl="node1" presStyleIdx="1" presStyleCnt="4" custScaleX="159460" custScaleY="15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DC096-77B1-45D5-999D-28AD41CFECF6}" type="pres">
      <dgm:prSet presAssocID="{A83AF2D9-ADD1-43C2-845B-F7BFF2BC2F6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B84A8F2-1613-4F9C-8C97-2812BDFDF05F}" type="pres">
      <dgm:prSet presAssocID="{A83AF2D9-ADD1-43C2-845B-F7BFF2BC2F6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99B642D-8DE1-4161-9260-12BFAA733F89}" type="pres">
      <dgm:prSet presAssocID="{1C100149-A484-4F65-ACE6-4C6A0E29669D}" presName="node" presStyleLbl="node1" presStyleIdx="2" presStyleCnt="4" custScaleX="153527" custScaleY="156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A452-1F4B-4080-8D60-EA4961106AD2}" type="pres">
      <dgm:prSet presAssocID="{ED425082-28CC-491D-936E-FD26DCC0449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91BFF16-EC2D-4DF8-A2A3-21BEB8B0A45E}" type="pres">
      <dgm:prSet presAssocID="{ED425082-28CC-491D-936E-FD26DCC0449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09C2627-E925-4B9E-AC03-10E872964E6B}" type="pres">
      <dgm:prSet presAssocID="{8115E337-AEDD-4BF0-91F1-FFCC8A55931D}" presName="node" presStyleLbl="node1" presStyleIdx="3" presStyleCnt="4" custScaleX="150206" custScaleY="156122" custLinFactNeighborX="-11935" custLinFactNeighborY="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033F22-9808-44DE-BE49-85BCEFA6DFFE}" type="presOf" srcId="{ED425082-28CC-491D-936E-FD26DCC04496}" destId="{FE21A452-1F4B-4080-8D60-EA4961106AD2}" srcOrd="0" destOrd="0" presId="urn:microsoft.com/office/officeart/2005/8/layout/process5"/>
    <dgm:cxn modelId="{8C8515F4-9361-40C0-8CC5-DB61D18C3A33}" srcId="{C765E951-C0C1-48C4-BD38-20FCF70BFFEE}" destId="{C9661951-0DFB-4EF0-A0FC-3CB0B688032A}" srcOrd="0" destOrd="0" parTransId="{26B43E03-A06E-40BD-AF78-00B291590F89}" sibTransId="{F6AFD28B-B0E3-4C9D-BEF7-B50F14F1B92F}"/>
    <dgm:cxn modelId="{48FE1580-37DE-4C50-96C8-5A92633619EA}" type="presOf" srcId="{ED425082-28CC-491D-936E-FD26DCC04496}" destId="{E91BFF16-EC2D-4DF8-A2A3-21BEB8B0A45E}" srcOrd="1" destOrd="0" presId="urn:microsoft.com/office/officeart/2005/8/layout/process5"/>
    <dgm:cxn modelId="{39342E31-B47C-47B7-B329-F6880560DB70}" type="presOf" srcId="{F6AFD28B-B0E3-4C9D-BEF7-B50F14F1B92F}" destId="{9C7D78F0-7AFC-4387-8F71-4E1EBD8F9526}" srcOrd="0" destOrd="0" presId="urn:microsoft.com/office/officeart/2005/8/layout/process5"/>
    <dgm:cxn modelId="{FEC5EEB7-51F4-4E70-B711-FACA06328619}" type="presOf" srcId="{A83AF2D9-ADD1-43C2-845B-F7BFF2BC2F6D}" destId="{FFCDC096-77B1-45D5-999D-28AD41CFECF6}" srcOrd="0" destOrd="0" presId="urn:microsoft.com/office/officeart/2005/8/layout/process5"/>
    <dgm:cxn modelId="{E80E430C-8528-49F2-AF79-6BA6157C56D4}" type="presOf" srcId="{C765E951-C0C1-48C4-BD38-20FCF70BFFEE}" destId="{C2E6466B-1398-4B78-BCDA-A5000D807583}" srcOrd="0" destOrd="0" presId="urn:microsoft.com/office/officeart/2005/8/layout/process5"/>
    <dgm:cxn modelId="{23AEAC47-D7E9-455D-B668-C49AD1D24FB3}" type="presOf" srcId="{3B6E7A80-EED3-4FA8-8363-A4A32D201324}" destId="{541E2A69-37B4-465F-A4EE-9F0D476E22C6}" srcOrd="0" destOrd="0" presId="urn:microsoft.com/office/officeart/2005/8/layout/process5"/>
    <dgm:cxn modelId="{434530C7-AFB0-4516-8E28-025459B02A36}" type="presOf" srcId="{1C100149-A484-4F65-ACE6-4C6A0E29669D}" destId="{299B642D-8DE1-4161-9260-12BFAA733F89}" srcOrd="0" destOrd="0" presId="urn:microsoft.com/office/officeart/2005/8/layout/process5"/>
    <dgm:cxn modelId="{610C013E-8C10-483E-B3E4-36643FC0A14F}" type="presOf" srcId="{A83AF2D9-ADD1-43C2-845B-F7BFF2BC2F6D}" destId="{CB84A8F2-1613-4F9C-8C97-2812BDFDF05F}" srcOrd="1" destOrd="0" presId="urn:microsoft.com/office/officeart/2005/8/layout/process5"/>
    <dgm:cxn modelId="{6B659732-C904-4671-B567-61F31B00A838}" type="presOf" srcId="{C9661951-0DFB-4EF0-A0FC-3CB0B688032A}" destId="{935E566C-2617-451B-85E6-FA2C1A507A58}" srcOrd="0" destOrd="0" presId="urn:microsoft.com/office/officeart/2005/8/layout/process5"/>
    <dgm:cxn modelId="{51D9B14F-8A08-4DA6-8C37-D29456213B8F}" type="presOf" srcId="{F6AFD28B-B0E3-4C9D-BEF7-B50F14F1B92F}" destId="{EA5F40B7-D78B-4EBF-A631-C220C2DFBFCA}" srcOrd="1" destOrd="0" presId="urn:microsoft.com/office/officeart/2005/8/layout/process5"/>
    <dgm:cxn modelId="{24BD1D8E-2C96-4D2F-9938-ED4962CB375D}" type="presOf" srcId="{8115E337-AEDD-4BF0-91F1-FFCC8A55931D}" destId="{109C2627-E925-4B9E-AC03-10E872964E6B}" srcOrd="0" destOrd="0" presId="urn:microsoft.com/office/officeart/2005/8/layout/process5"/>
    <dgm:cxn modelId="{F6EB72AF-65C9-4DD8-9279-8582E0300854}" srcId="{C765E951-C0C1-48C4-BD38-20FCF70BFFEE}" destId="{1C100149-A484-4F65-ACE6-4C6A0E29669D}" srcOrd="2" destOrd="0" parTransId="{393BAE74-B1C9-43FF-9AC4-E5DD0EA57897}" sibTransId="{ED425082-28CC-491D-936E-FD26DCC04496}"/>
    <dgm:cxn modelId="{F57D1DB4-4F9B-422A-8ABF-C33CCFAEC634}" srcId="{C765E951-C0C1-48C4-BD38-20FCF70BFFEE}" destId="{8115E337-AEDD-4BF0-91F1-FFCC8A55931D}" srcOrd="3" destOrd="0" parTransId="{C76205FD-7FB0-44FC-A926-1B0831ADBFDF}" sibTransId="{42B62E80-1036-4895-9E51-7F8C2A99D396}"/>
    <dgm:cxn modelId="{C8266EF4-C023-4DE2-92F9-1BA1C0FD8037}" srcId="{C765E951-C0C1-48C4-BD38-20FCF70BFFEE}" destId="{3B6E7A80-EED3-4FA8-8363-A4A32D201324}" srcOrd="1" destOrd="0" parTransId="{C62B4032-748C-48EB-BFFB-48FC44314921}" sibTransId="{A83AF2D9-ADD1-43C2-845B-F7BFF2BC2F6D}"/>
    <dgm:cxn modelId="{E60B456B-E212-495C-B351-08374BF5B4D1}" type="presParOf" srcId="{C2E6466B-1398-4B78-BCDA-A5000D807583}" destId="{935E566C-2617-451B-85E6-FA2C1A507A58}" srcOrd="0" destOrd="0" presId="urn:microsoft.com/office/officeart/2005/8/layout/process5"/>
    <dgm:cxn modelId="{8BF44262-8B13-4164-AD0E-851D62A93583}" type="presParOf" srcId="{C2E6466B-1398-4B78-BCDA-A5000D807583}" destId="{9C7D78F0-7AFC-4387-8F71-4E1EBD8F9526}" srcOrd="1" destOrd="0" presId="urn:microsoft.com/office/officeart/2005/8/layout/process5"/>
    <dgm:cxn modelId="{6A6177A3-0CFE-4179-8EBA-986BA63AD634}" type="presParOf" srcId="{9C7D78F0-7AFC-4387-8F71-4E1EBD8F9526}" destId="{EA5F40B7-D78B-4EBF-A631-C220C2DFBFCA}" srcOrd="0" destOrd="0" presId="urn:microsoft.com/office/officeart/2005/8/layout/process5"/>
    <dgm:cxn modelId="{9BB13C1F-C3EF-414B-A273-50E691C48F56}" type="presParOf" srcId="{C2E6466B-1398-4B78-BCDA-A5000D807583}" destId="{541E2A69-37B4-465F-A4EE-9F0D476E22C6}" srcOrd="2" destOrd="0" presId="urn:microsoft.com/office/officeart/2005/8/layout/process5"/>
    <dgm:cxn modelId="{365B2F73-B104-44F1-808B-683877E7CF9A}" type="presParOf" srcId="{C2E6466B-1398-4B78-BCDA-A5000D807583}" destId="{FFCDC096-77B1-45D5-999D-28AD41CFECF6}" srcOrd="3" destOrd="0" presId="urn:microsoft.com/office/officeart/2005/8/layout/process5"/>
    <dgm:cxn modelId="{C85E6474-AA2B-427F-91C5-688F3CB1953F}" type="presParOf" srcId="{FFCDC096-77B1-45D5-999D-28AD41CFECF6}" destId="{CB84A8F2-1613-4F9C-8C97-2812BDFDF05F}" srcOrd="0" destOrd="0" presId="urn:microsoft.com/office/officeart/2005/8/layout/process5"/>
    <dgm:cxn modelId="{DD4B8182-B9AC-4BCA-B119-252AF1E4BCC7}" type="presParOf" srcId="{C2E6466B-1398-4B78-BCDA-A5000D807583}" destId="{299B642D-8DE1-4161-9260-12BFAA733F89}" srcOrd="4" destOrd="0" presId="urn:microsoft.com/office/officeart/2005/8/layout/process5"/>
    <dgm:cxn modelId="{345EEB42-B92C-4DA0-933F-27ECD229DF2F}" type="presParOf" srcId="{C2E6466B-1398-4B78-BCDA-A5000D807583}" destId="{FE21A452-1F4B-4080-8D60-EA4961106AD2}" srcOrd="5" destOrd="0" presId="urn:microsoft.com/office/officeart/2005/8/layout/process5"/>
    <dgm:cxn modelId="{51A3D4C9-1668-428F-AEA8-17398B3A0FC7}" type="presParOf" srcId="{FE21A452-1F4B-4080-8D60-EA4961106AD2}" destId="{E91BFF16-EC2D-4DF8-A2A3-21BEB8B0A45E}" srcOrd="0" destOrd="0" presId="urn:microsoft.com/office/officeart/2005/8/layout/process5"/>
    <dgm:cxn modelId="{01DAD996-8997-44B6-8FC1-5777C92A3798}" type="presParOf" srcId="{C2E6466B-1398-4B78-BCDA-A5000D807583}" destId="{109C2627-E925-4B9E-AC03-10E872964E6B}" srcOrd="6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7D01AB-C7DE-4B34-B80D-ED371438BF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646BB6-1C2E-48D4-9C87-BD2B42BA2F63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Мадагаскар – остров          на западе Индийского океана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8382CF5-9D56-4E14-917C-34E0E6FDB21D}" type="parTrans" cxnId="{E612CF96-B9E5-4464-A10E-EDAF96840B20}">
      <dgm:prSet/>
      <dgm:spPr/>
      <dgm:t>
        <a:bodyPr/>
        <a:lstStyle/>
        <a:p>
          <a:endParaRPr lang="ru-RU"/>
        </a:p>
      </dgm:t>
    </dgm:pt>
    <dgm:pt modelId="{B7B667F9-CC20-4739-A2F6-4BE86B678D40}" type="sibTrans" cxnId="{E612CF96-B9E5-4464-A10E-EDAF96840B20}">
      <dgm:prSet/>
      <dgm:spPr/>
      <dgm:t>
        <a:bodyPr/>
        <a:lstStyle/>
        <a:p>
          <a:endParaRPr lang="ru-RU"/>
        </a:p>
      </dgm:t>
    </dgm:pt>
    <dgm:pt modelId="{75575314-6F62-4EE2-9E89-31F25CE2FB9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Вблизи          от юго-восточного берега Африки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9FB76EA-0E67-4E8F-8599-56BBB0F402D0}" type="parTrans" cxnId="{B8C9CC3C-42F7-439E-88E4-3DF2DD0D9E17}">
      <dgm:prSet/>
      <dgm:spPr/>
      <dgm:t>
        <a:bodyPr/>
        <a:lstStyle/>
        <a:p>
          <a:endParaRPr lang="ru-RU"/>
        </a:p>
      </dgm:t>
    </dgm:pt>
    <dgm:pt modelId="{CC80D77C-38C2-4D1E-8C01-BA05B2B4146D}" type="sibTrans" cxnId="{B8C9CC3C-42F7-439E-88E4-3DF2DD0D9E17}">
      <dgm:prSet/>
      <dgm:spPr/>
      <dgm:t>
        <a:bodyPr/>
        <a:lstStyle/>
        <a:p>
          <a:endParaRPr lang="ru-RU"/>
        </a:p>
      </dgm:t>
    </dgm:pt>
    <dgm:pt modelId="{52338DF0-C7F4-4EB4-B1F6-92ABA043B158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Занимал особое место                             в политике великих держав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AEAF9EE-473B-4960-8691-F0481671069E}" type="parTrans" cxnId="{2FAEFCC7-60CB-4B64-A556-A9BAD040E1FB}">
      <dgm:prSet/>
      <dgm:spPr/>
      <dgm:t>
        <a:bodyPr/>
        <a:lstStyle/>
        <a:p>
          <a:endParaRPr lang="ru-RU"/>
        </a:p>
      </dgm:t>
    </dgm:pt>
    <dgm:pt modelId="{31FAF9C6-5B73-4985-9908-8E3C6AC9C647}" type="sibTrans" cxnId="{2FAEFCC7-60CB-4B64-A556-A9BAD040E1FB}">
      <dgm:prSet/>
      <dgm:spPr/>
      <dgm:t>
        <a:bodyPr/>
        <a:lstStyle/>
        <a:p>
          <a:endParaRPr lang="ru-RU"/>
        </a:p>
      </dgm:t>
    </dgm:pt>
    <dgm:pt modelId="{E1735A15-AB2E-454A-A93D-2A9598699319}" type="pres">
      <dgm:prSet presAssocID="{377D01AB-C7DE-4B34-B80D-ED371438BF0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47971-D840-4BEF-9553-200F68CF037B}" type="pres">
      <dgm:prSet presAssocID="{377D01AB-C7DE-4B34-B80D-ED371438BF0C}" presName="arrow" presStyleLbl="bgShp" presStyleIdx="0" presStyleCnt="1"/>
      <dgm:spPr>
        <a:ln>
          <a:solidFill>
            <a:srgbClr val="663300"/>
          </a:solidFill>
        </a:ln>
      </dgm:spPr>
      <dgm:t>
        <a:bodyPr/>
        <a:lstStyle/>
        <a:p>
          <a:endParaRPr lang="ru-RU"/>
        </a:p>
      </dgm:t>
    </dgm:pt>
    <dgm:pt modelId="{F8D3D3B6-86AE-4D85-B30F-E99355000AA8}" type="pres">
      <dgm:prSet presAssocID="{377D01AB-C7DE-4B34-B80D-ED371438BF0C}" presName="linearProcess" presStyleCnt="0"/>
      <dgm:spPr/>
    </dgm:pt>
    <dgm:pt modelId="{16311E0E-B652-473F-AF7C-45EFB8FC6A82}" type="pres">
      <dgm:prSet presAssocID="{1A646BB6-1C2E-48D4-9C87-BD2B42BA2F63}" presName="textNode" presStyleLbl="node1" presStyleIdx="0" presStyleCnt="3" custLinFactNeighborX="65574" custLinFactNeighborY="-56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41504-631C-4BFD-BAAE-3258B55081D0}" type="pres">
      <dgm:prSet presAssocID="{B7B667F9-CC20-4739-A2F6-4BE86B678D40}" presName="sibTrans" presStyleCnt="0"/>
      <dgm:spPr/>
    </dgm:pt>
    <dgm:pt modelId="{53C1E76F-F6FB-4B5D-B011-D0CE55B6AB49}" type="pres">
      <dgm:prSet presAssocID="{75575314-6F62-4EE2-9E89-31F25CE2FB9F}" presName="textNode" presStyleLbl="node1" presStyleIdx="1" presStyleCnt="3" custLinFactNeighborX="-44262" custLinFactNeighborY="13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BB0FF-DC4D-4B33-9F7B-6FC981F074AE}" type="pres">
      <dgm:prSet presAssocID="{CC80D77C-38C2-4D1E-8C01-BA05B2B4146D}" presName="sibTrans" presStyleCnt="0"/>
      <dgm:spPr/>
    </dgm:pt>
    <dgm:pt modelId="{06DD3DE3-ADE4-4C24-AA80-1DF30AB33F11}" type="pres">
      <dgm:prSet presAssocID="{52338DF0-C7F4-4EB4-B1F6-92ABA043B158}" presName="textNode" presStyleLbl="node1" presStyleIdx="2" presStyleCnt="3" custLinFactX="-9016" custLinFactNeighborX="-100000" custLinFactNeighborY="7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9CC3C-42F7-439E-88E4-3DF2DD0D9E17}" srcId="{377D01AB-C7DE-4B34-B80D-ED371438BF0C}" destId="{75575314-6F62-4EE2-9E89-31F25CE2FB9F}" srcOrd="1" destOrd="0" parTransId="{99FB76EA-0E67-4E8F-8599-56BBB0F402D0}" sibTransId="{CC80D77C-38C2-4D1E-8C01-BA05B2B4146D}"/>
    <dgm:cxn modelId="{B3FCB9F2-0FCC-4064-AA2C-C4FA3BD22C4D}" type="presOf" srcId="{75575314-6F62-4EE2-9E89-31F25CE2FB9F}" destId="{53C1E76F-F6FB-4B5D-B011-D0CE55B6AB49}" srcOrd="0" destOrd="0" presId="urn:microsoft.com/office/officeart/2005/8/layout/hProcess9"/>
    <dgm:cxn modelId="{E612CF96-B9E5-4464-A10E-EDAF96840B20}" srcId="{377D01AB-C7DE-4B34-B80D-ED371438BF0C}" destId="{1A646BB6-1C2E-48D4-9C87-BD2B42BA2F63}" srcOrd="0" destOrd="0" parTransId="{98382CF5-9D56-4E14-917C-34E0E6FDB21D}" sibTransId="{B7B667F9-CC20-4739-A2F6-4BE86B678D40}"/>
    <dgm:cxn modelId="{B1D27B36-5218-4971-A82E-B150B961E104}" type="presOf" srcId="{377D01AB-C7DE-4B34-B80D-ED371438BF0C}" destId="{E1735A15-AB2E-454A-A93D-2A9598699319}" srcOrd="0" destOrd="0" presId="urn:microsoft.com/office/officeart/2005/8/layout/hProcess9"/>
    <dgm:cxn modelId="{9AB1B768-3884-47E3-A98D-C2A5A3775CCE}" type="presOf" srcId="{52338DF0-C7F4-4EB4-B1F6-92ABA043B158}" destId="{06DD3DE3-ADE4-4C24-AA80-1DF30AB33F11}" srcOrd="0" destOrd="0" presId="urn:microsoft.com/office/officeart/2005/8/layout/hProcess9"/>
    <dgm:cxn modelId="{2FAEFCC7-60CB-4B64-A556-A9BAD040E1FB}" srcId="{377D01AB-C7DE-4B34-B80D-ED371438BF0C}" destId="{52338DF0-C7F4-4EB4-B1F6-92ABA043B158}" srcOrd="2" destOrd="0" parTransId="{1AEAF9EE-473B-4960-8691-F0481671069E}" sibTransId="{31FAF9C6-5B73-4985-9908-8E3C6AC9C647}"/>
    <dgm:cxn modelId="{5B87746E-416D-421E-AC9B-D00802C91983}" type="presOf" srcId="{1A646BB6-1C2E-48D4-9C87-BD2B42BA2F63}" destId="{16311E0E-B652-473F-AF7C-45EFB8FC6A82}" srcOrd="0" destOrd="0" presId="urn:microsoft.com/office/officeart/2005/8/layout/hProcess9"/>
    <dgm:cxn modelId="{BBF74703-09A6-4603-BBBC-5807021416B9}" type="presParOf" srcId="{E1735A15-AB2E-454A-A93D-2A9598699319}" destId="{33B47971-D840-4BEF-9553-200F68CF037B}" srcOrd="0" destOrd="0" presId="urn:microsoft.com/office/officeart/2005/8/layout/hProcess9"/>
    <dgm:cxn modelId="{A763E593-4328-4989-8F9D-0B7403AF32E7}" type="presParOf" srcId="{E1735A15-AB2E-454A-A93D-2A9598699319}" destId="{F8D3D3B6-86AE-4D85-B30F-E99355000AA8}" srcOrd="1" destOrd="0" presId="urn:microsoft.com/office/officeart/2005/8/layout/hProcess9"/>
    <dgm:cxn modelId="{DCC6EE00-CED2-4F52-AFC6-015750A458F5}" type="presParOf" srcId="{F8D3D3B6-86AE-4D85-B30F-E99355000AA8}" destId="{16311E0E-B652-473F-AF7C-45EFB8FC6A82}" srcOrd="0" destOrd="0" presId="urn:microsoft.com/office/officeart/2005/8/layout/hProcess9"/>
    <dgm:cxn modelId="{09F7BD59-60B5-4F72-8CA6-9011F7829164}" type="presParOf" srcId="{F8D3D3B6-86AE-4D85-B30F-E99355000AA8}" destId="{BD741504-631C-4BFD-BAAE-3258B55081D0}" srcOrd="1" destOrd="0" presId="urn:microsoft.com/office/officeart/2005/8/layout/hProcess9"/>
    <dgm:cxn modelId="{ABC31B5A-4E8A-4514-8288-41D1681A98D4}" type="presParOf" srcId="{F8D3D3B6-86AE-4D85-B30F-E99355000AA8}" destId="{53C1E76F-F6FB-4B5D-B011-D0CE55B6AB49}" srcOrd="2" destOrd="0" presId="urn:microsoft.com/office/officeart/2005/8/layout/hProcess9"/>
    <dgm:cxn modelId="{350B6BB9-A89B-4886-9560-651331C85703}" type="presParOf" srcId="{F8D3D3B6-86AE-4D85-B30F-E99355000AA8}" destId="{42DBB0FF-DC4D-4B33-9F7B-6FC981F074AE}" srcOrd="3" destOrd="0" presId="urn:microsoft.com/office/officeart/2005/8/layout/hProcess9"/>
    <dgm:cxn modelId="{EA019DEA-B376-4E6E-8402-FC9317807343}" type="presParOf" srcId="{F8D3D3B6-86AE-4D85-B30F-E99355000AA8}" destId="{06DD3DE3-ADE4-4C24-AA80-1DF30AB33F11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№ 34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даты в тетрадь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по методу «Историческая дробь»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3" custScaleX="108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3" custScaleX="105320" custScaleY="89232" custLinFactNeighborX="1772" custLinFactNeighborY="-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solidFill>
          <a:schemeClr val="bg1"/>
        </a:solidFill>
      </dgm:spPr>
    </dgm:pt>
    <dgm:pt modelId="{8C0F39A9-601B-4C81-B0FF-9C5C457FF622}" type="pres">
      <dgm:prSet presAssocID="{44E3FC1D-C315-4BA4-B570-B5332F26C1D8}" presName="txShp" presStyleLbl="node1" presStyleIdx="2" presStyleCnt="3" custScaleX="106170" custScaleY="93005" custLinFactNeighborX="52" custLinFactNeighborY="-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E58AE-75DC-45BC-996A-6A5A081B6872}" type="presOf" srcId="{8C92F594-D24C-4044-879D-F0D30C1B3265}" destId="{6B43DADA-43F7-4619-8643-0DEFA7A9F75B}" srcOrd="0" destOrd="0" presId="urn:microsoft.com/office/officeart/2005/8/layout/vList3#1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1DA5DD9D-4A6E-4270-BEA4-828A68188F17}" type="presOf" srcId="{44E3FC1D-C315-4BA4-B570-B5332F26C1D8}" destId="{8C0F39A9-601B-4C81-B0FF-9C5C457FF622}" srcOrd="0" destOrd="0" presId="urn:microsoft.com/office/officeart/2005/8/layout/vList3#1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486141C3-EDB7-4A5F-AB9B-7FA07FBBE392}" type="presOf" srcId="{466DA2BE-BBF6-44C3-A153-50520A51E0DF}" destId="{3B94F073-D742-4212-A2A0-85C74E3E3138}" srcOrd="0" destOrd="0" presId="urn:microsoft.com/office/officeart/2005/8/layout/vList3#1"/>
    <dgm:cxn modelId="{A63402C8-7DDD-4E47-9770-3849D6AB5880}" type="presOf" srcId="{57DC7BA1-B86A-490E-87A7-761B012E2B1B}" destId="{66C96DF3-B4EF-4630-AC8E-09B095856621}" srcOrd="0" destOrd="0" presId="urn:microsoft.com/office/officeart/2005/8/layout/vList3#1"/>
    <dgm:cxn modelId="{BB5B9FB0-2604-4BDE-86FE-B6DD2F6D7214}" type="presParOf" srcId="{3B94F073-D742-4212-A2A0-85C74E3E3138}" destId="{B64A81EE-FFED-4F11-AA7C-1C803141FE85}" srcOrd="0" destOrd="0" presId="urn:microsoft.com/office/officeart/2005/8/layout/vList3#1"/>
    <dgm:cxn modelId="{59C70407-D7A6-402D-B06B-BF7F68324AB0}" type="presParOf" srcId="{B64A81EE-FFED-4F11-AA7C-1C803141FE85}" destId="{0695C490-E4F3-44F9-95D3-DCB4ADA8C6F8}" srcOrd="0" destOrd="0" presId="urn:microsoft.com/office/officeart/2005/8/layout/vList3#1"/>
    <dgm:cxn modelId="{D8988755-E255-40C5-92D5-2E9389A2B05B}" type="presParOf" srcId="{B64A81EE-FFED-4F11-AA7C-1C803141FE85}" destId="{6B43DADA-43F7-4619-8643-0DEFA7A9F75B}" srcOrd="1" destOrd="0" presId="urn:microsoft.com/office/officeart/2005/8/layout/vList3#1"/>
    <dgm:cxn modelId="{5CAF12D2-7AD6-45F5-880D-0B631D683946}" type="presParOf" srcId="{3B94F073-D742-4212-A2A0-85C74E3E3138}" destId="{A06DDE74-47D4-4B6E-8BDF-59D45391C74B}" srcOrd="1" destOrd="0" presId="urn:microsoft.com/office/officeart/2005/8/layout/vList3#1"/>
    <dgm:cxn modelId="{99E4FC46-B659-4BA5-B818-47C5068D826E}" type="presParOf" srcId="{3B94F073-D742-4212-A2A0-85C74E3E3138}" destId="{F15048E4-E7F1-476C-9ABA-3210777AB54F}" srcOrd="2" destOrd="0" presId="urn:microsoft.com/office/officeart/2005/8/layout/vList3#1"/>
    <dgm:cxn modelId="{164FAA25-E349-4B43-B8CA-0E673F32D000}" type="presParOf" srcId="{F15048E4-E7F1-476C-9ABA-3210777AB54F}" destId="{0A426044-E8F7-487B-91EF-34DFC983F853}" srcOrd="0" destOrd="0" presId="urn:microsoft.com/office/officeart/2005/8/layout/vList3#1"/>
    <dgm:cxn modelId="{F32BF879-8152-46CE-B2D7-F5B54D4ED5F8}" type="presParOf" srcId="{F15048E4-E7F1-476C-9ABA-3210777AB54F}" destId="{66C96DF3-B4EF-4630-AC8E-09B095856621}" srcOrd="1" destOrd="0" presId="urn:microsoft.com/office/officeart/2005/8/layout/vList3#1"/>
    <dgm:cxn modelId="{BF2FE49C-3D32-479C-8F26-B8667998C5C9}" type="presParOf" srcId="{3B94F073-D742-4212-A2A0-85C74E3E3138}" destId="{F3809121-478C-4D77-85BA-087F8D1F8BE1}" srcOrd="3" destOrd="0" presId="urn:microsoft.com/office/officeart/2005/8/layout/vList3#1"/>
    <dgm:cxn modelId="{F1F3B0DB-83A0-402D-BED3-715743EC11B0}" type="presParOf" srcId="{3B94F073-D742-4212-A2A0-85C74E3E3138}" destId="{0A5FDA91-6757-491B-9C9D-6B65379851F0}" srcOrd="4" destOrd="0" presId="urn:microsoft.com/office/officeart/2005/8/layout/vList3#1"/>
    <dgm:cxn modelId="{7E232FA0-07B1-4C03-80F6-643EB5AC0B9B}" type="presParOf" srcId="{0A5FDA91-6757-491B-9C9D-6B65379851F0}" destId="{0CB44D7F-0C66-4497-B9EB-5134FE96849A}" srcOrd="0" destOrd="0" presId="urn:microsoft.com/office/officeart/2005/8/layout/vList3#1"/>
    <dgm:cxn modelId="{83782308-C02D-443C-8854-4A25A78EA3CC}" type="presParOf" srcId="{0A5FDA91-6757-491B-9C9D-6B65379851F0}" destId="{8C0F39A9-601B-4C81-B0FF-9C5C457FF622}" srcOrd="1" destOrd="0" presId="urn:microsoft.com/office/officeart/2005/8/layout/vList3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3482D-13B9-4A13-B317-24B673231FC6}">
      <dsp:nvSpPr>
        <dsp:cNvPr id="0" name=""/>
        <dsp:cNvSpPr/>
      </dsp:nvSpPr>
      <dsp:spPr>
        <a:xfrm rot="16200000">
          <a:off x="430" y="2244"/>
          <a:ext cx="2707179" cy="2712674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rgbClr val="9B63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Вскоре была покорена окрестность озера Чад,                        и побережье Гвинейского залива тоже было подчинено Франции.       Ему было дано название французской Гвинеи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5400000">
        <a:off x="-2317" y="681786"/>
        <a:ext cx="2238918" cy="1353589"/>
      </dsp:txXfrm>
    </dsp:sp>
    <dsp:sp modelId="{3F9B3272-F745-4C38-8662-D9937FCDFAB2}">
      <dsp:nvSpPr>
        <dsp:cNvPr id="0" name=""/>
        <dsp:cNvSpPr/>
      </dsp:nvSpPr>
      <dsp:spPr>
        <a:xfrm rot="5400000">
          <a:off x="2864553" y="984"/>
          <a:ext cx="2707179" cy="2712674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rgbClr val="9B63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После Англии и Франции Бельгия тоже присоединилась                                     к борьбе за африканские земли.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Земли в бассейне Конго были объявлены колонией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Бельгии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335562" y="680526"/>
        <a:ext cx="2238918" cy="1353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FB371-D90D-4BF3-9A8C-F30C7D0BC8DB}">
      <dsp:nvSpPr>
        <dsp:cNvPr id="0" name=""/>
        <dsp:cNvSpPr/>
      </dsp:nvSpPr>
      <dsp:spPr>
        <a:xfrm>
          <a:off x="0" y="0"/>
          <a:ext cx="3026860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Спустя некоторое время европейцы начали проникать                               и в Восточную Африку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970" y="21970"/>
        <a:ext cx="2115713" cy="706159"/>
      </dsp:txXfrm>
    </dsp:sp>
    <dsp:sp modelId="{E214CC58-8EB2-4CA5-8D9F-CCA16F0276E8}">
      <dsp:nvSpPr>
        <dsp:cNvPr id="0" name=""/>
        <dsp:cNvSpPr/>
      </dsp:nvSpPr>
      <dsp:spPr>
        <a:xfrm>
          <a:off x="0" y="857255"/>
          <a:ext cx="3073750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Под предлогом научного изучения бассейна истока реки Нил европейцы «открыли»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Буганду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970" y="879225"/>
        <a:ext cx="2197678" cy="706159"/>
      </dsp:txXfrm>
    </dsp:sp>
    <dsp:sp modelId="{C1DB65B5-07D2-4A2F-B23D-A2A308A7475A}">
      <dsp:nvSpPr>
        <dsp:cNvPr id="0" name=""/>
        <dsp:cNvSpPr/>
      </dsp:nvSpPr>
      <dsp:spPr>
        <a:xfrm>
          <a:off x="0" y="1750231"/>
          <a:ext cx="3081258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Буганда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вошла в состав протектората, созданного Англией, как Уганда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970" y="1772201"/>
        <a:ext cx="2203154" cy="706159"/>
      </dsp:txXfrm>
    </dsp:sp>
    <dsp:sp modelId="{7F9E4E9C-EC7E-4058-B53F-BF0DFB37E027}">
      <dsp:nvSpPr>
        <dsp:cNvPr id="0" name=""/>
        <dsp:cNvSpPr/>
      </dsp:nvSpPr>
      <dsp:spPr>
        <a:xfrm>
          <a:off x="2422429" y="571501"/>
          <a:ext cx="487564" cy="487564"/>
        </a:xfrm>
        <a:prstGeom prst="downArrow">
          <a:avLst>
            <a:gd name="adj1" fmla="val 55000"/>
            <a:gd name="adj2" fmla="val 45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532131" y="571501"/>
        <a:ext cx="268160" cy="366892"/>
      </dsp:txXfrm>
    </dsp:sp>
    <dsp:sp modelId="{937148DB-CF44-443A-9593-2AE3731C77B2}">
      <dsp:nvSpPr>
        <dsp:cNvPr id="0" name=""/>
        <dsp:cNvSpPr/>
      </dsp:nvSpPr>
      <dsp:spPr>
        <a:xfrm>
          <a:off x="2406362" y="1438939"/>
          <a:ext cx="487564" cy="487564"/>
        </a:xfrm>
        <a:prstGeom prst="downArrow">
          <a:avLst>
            <a:gd name="adj1" fmla="val 55000"/>
            <a:gd name="adj2" fmla="val 45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516064" y="1438939"/>
        <a:ext cx="268160" cy="366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E566C-2617-451B-85E6-FA2C1A507A58}">
      <dsp:nvSpPr>
        <dsp:cNvPr id="0" name=""/>
        <dsp:cNvSpPr/>
      </dsp:nvSpPr>
      <dsp:spPr>
        <a:xfrm>
          <a:off x="5581" y="5928"/>
          <a:ext cx="1717608" cy="101058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Южной Африке существовали крупнейшие алмазные копи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5180" y="35527"/>
        <a:ext cx="1658410" cy="951384"/>
      </dsp:txXfrm>
    </dsp:sp>
    <dsp:sp modelId="{9C7D78F0-7AFC-4387-8F71-4E1EBD8F9526}">
      <dsp:nvSpPr>
        <dsp:cNvPr id="0" name=""/>
        <dsp:cNvSpPr/>
      </dsp:nvSpPr>
      <dsp:spPr>
        <a:xfrm>
          <a:off x="1820265" y="374431"/>
          <a:ext cx="233865" cy="27357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820265" y="429147"/>
        <a:ext cx="163706" cy="164146"/>
      </dsp:txXfrm>
    </dsp:sp>
    <dsp:sp modelId="{541E2A69-37B4-465F-A4EE-9F0D476E22C6}">
      <dsp:nvSpPr>
        <dsp:cNvPr id="0" name=""/>
        <dsp:cNvSpPr/>
      </dsp:nvSpPr>
      <dsp:spPr>
        <a:xfrm>
          <a:off x="2164444" y="187"/>
          <a:ext cx="1759063" cy="102206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Их захватил английский делец </a:t>
          </a:r>
          <a:r>
            <a:rPr lang="ru-RU" sz="11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Сесил</a:t>
          </a: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1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Родс</a:t>
          </a: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создав компанию «Де </a:t>
          </a:r>
          <a:r>
            <a:rPr lang="ru-RU" sz="11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Родс</a:t>
          </a: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» 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194379" y="30122"/>
        <a:ext cx="1699193" cy="962196"/>
      </dsp:txXfrm>
    </dsp:sp>
    <dsp:sp modelId="{FFCDC096-77B1-45D5-999D-28AD41CFECF6}">
      <dsp:nvSpPr>
        <dsp:cNvPr id="0" name=""/>
        <dsp:cNvSpPr/>
      </dsp:nvSpPr>
      <dsp:spPr>
        <a:xfrm rot="5323514">
          <a:off x="2943149" y="1099473"/>
          <a:ext cx="233923" cy="27357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2977257" y="1119309"/>
        <a:ext cx="164146" cy="163746"/>
      </dsp:txXfrm>
    </dsp:sp>
    <dsp:sp modelId="{299B642D-8DE1-4161-9260-12BFAA733F89}">
      <dsp:nvSpPr>
        <dsp:cNvPr id="0" name=""/>
        <dsp:cNvSpPr/>
      </dsp:nvSpPr>
      <dsp:spPr>
        <a:xfrm>
          <a:off x="2229893" y="1463508"/>
          <a:ext cx="1693614" cy="103663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Немного погодя      в Трансваале  были открыты золотодобывающие и медные рудники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60255" y="1493870"/>
        <a:ext cx="1632890" cy="975910"/>
      </dsp:txXfrm>
    </dsp:sp>
    <dsp:sp modelId="{FE21A452-1F4B-4080-8D60-EA4961106AD2}">
      <dsp:nvSpPr>
        <dsp:cNvPr id="0" name=""/>
        <dsp:cNvSpPr/>
      </dsp:nvSpPr>
      <dsp:spPr>
        <a:xfrm rot="10797199">
          <a:off x="1800208" y="1845953"/>
          <a:ext cx="303644" cy="27357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882281" y="1900636"/>
        <a:ext cx="221571" cy="164146"/>
      </dsp:txXfrm>
    </dsp:sp>
    <dsp:sp modelId="{109C2627-E925-4B9E-AC03-10E872964E6B}">
      <dsp:nvSpPr>
        <dsp:cNvPr id="0" name=""/>
        <dsp:cNvSpPr/>
      </dsp:nvSpPr>
      <dsp:spPr>
        <a:xfrm>
          <a:off x="0" y="1466985"/>
          <a:ext cx="1656979" cy="103334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Сесил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Родс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захватил  и их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0266" y="1497251"/>
        <a:ext cx="1596447" cy="972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47971-D840-4BEF-9553-200F68CF037B}">
      <dsp:nvSpPr>
        <dsp:cNvPr id="0" name=""/>
        <dsp:cNvSpPr/>
      </dsp:nvSpPr>
      <dsp:spPr>
        <a:xfrm>
          <a:off x="273250" y="0"/>
          <a:ext cx="3096837" cy="25439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6633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11E0E-B652-473F-AF7C-45EFB8FC6A82}">
      <dsp:nvSpPr>
        <dsp:cNvPr id="0" name=""/>
        <dsp:cNvSpPr/>
      </dsp:nvSpPr>
      <dsp:spPr>
        <a:xfrm>
          <a:off x="105961" y="186524"/>
          <a:ext cx="1106855" cy="101759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Мадагаскар – остров          на западе Индийского океана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55636" y="236199"/>
        <a:ext cx="1007505" cy="918242"/>
      </dsp:txXfrm>
    </dsp:sp>
    <dsp:sp modelId="{53C1E76F-F6FB-4B5D-B011-D0CE55B6AB49}">
      <dsp:nvSpPr>
        <dsp:cNvPr id="0" name=""/>
        <dsp:cNvSpPr/>
      </dsp:nvSpPr>
      <dsp:spPr>
        <a:xfrm>
          <a:off x="1196980" y="900904"/>
          <a:ext cx="1106855" cy="101759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Вблизи          от юго-восточного берега Африки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246655" y="950579"/>
        <a:ext cx="1007505" cy="918242"/>
      </dsp:txXfrm>
    </dsp:sp>
    <dsp:sp modelId="{06DD3DE3-ADE4-4C24-AA80-1DF30AB33F11}">
      <dsp:nvSpPr>
        <dsp:cNvPr id="0" name=""/>
        <dsp:cNvSpPr/>
      </dsp:nvSpPr>
      <dsp:spPr>
        <a:xfrm>
          <a:off x="2275302" y="1526387"/>
          <a:ext cx="1106855" cy="101759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Занимал особое место                             в политике великих держав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324977" y="1576062"/>
        <a:ext cx="1007505" cy="918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840171" y="140"/>
          <a:ext cx="392895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№ 34</a:t>
          </a:r>
          <a:endParaRPr lang="ru-RU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009796" y="140"/>
        <a:ext cx="3759331" cy="678501"/>
      </dsp:txXfrm>
    </dsp:sp>
    <dsp:sp modelId="{0695C490-E4F3-44F9-95D3-DCB4ADA8C6F8}">
      <dsp:nvSpPr>
        <dsp:cNvPr id="0" name=""/>
        <dsp:cNvSpPr/>
      </dsp:nvSpPr>
      <dsp:spPr>
        <a:xfrm>
          <a:off x="660160" y="140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998950" y="893786"/>
          <a:ext cx="3802553" cy="60544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даты в тетрадь</a:t>
          </a:r>
          <a:endParaRPr lang="ru-RU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150310" y="893786"/>
        <a:ext cx="3651193" cy="605440"/>
      </dsp:txXfrm>
    </dsp:sp>
    <dsp:sp modelId="{0A426044-E8F7-487B-91EF-34DFC983F853}">
      <dsp:nvSpPr>
        <dsp:cNvPr id="0" name=""/>
        <dsp:cNvSpPr/>
      </dsp:nvSpPr>
      <dsp:spPr>
        <a:xfrm>
          <a:off x="691760" y="881180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913833" y="1686013"/>
          <a:ext cx="3833242" cy="63104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по методу «Историческая дробь»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071593" y="1686013"/>
        <a:ext cx="3675482" cy="631040"/>
      </dsp:txXfrm>
    </dsp:sp>
    <dsp:sp modelId="{0CB44D7F-0C66-4497-B9EB-5134FE96849A}">
      <dsp:nvSpPr>
        <dsp:cNvPr id="0" name=""/>
        <dsp:cNvSpPr/>
      </dsp:nvSpPr>
      <dsp:spPr>
        <a:xfrm>
          <a:off x="684088" y="1762219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0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27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9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694578" y="620854"/>
            <a:ext cx="3542469" cy="2993875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18387">
              <a:spcBef>
                <a:spcPts val="60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</a:p>
          <a:p>
            <a:pPr marL="18387">
              <a:lnSpc>
                <a:spcPct val="90000"/>
              </a:lnSpc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Государства Центральной и Южной Африки</a:t>
            </a:r>
          </a:p>
          <a:p>
            <a:pPr marL="18387">
              <a:spcBef>
                <a:spcPts val="110"/>
              </a:spcBef>
            </a:pPr>
            <a:endParaRPr sz="2400" b="1" dirty="0"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lang="ru-RU" sz="1747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41879" y="1262284"/>
            <a:ext cx="280392" cy="50177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4451361" y="1548606"/>
            <a:ext cx="1145338" cy="1428760"/>
          </a:xfrm>
        </p:spPr>
      </p:sp>
      <p:sp>
        <p:nvSpPr>
          <p:cNvPr id="39938" name="AutoShape 2" descr="https://upload.wikimedia.org/wikipedia/commons/thumb/1/12/India_1819-1909.svg/350px-India_1819-190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Карта раздела Африки начала 20 века — Histor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C:\Users\Вилена\Desktop\Screenshot_1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7047" y="1262854"/>
            <a:ext cx="1359652" cy="1785949"/>
          </a:xfrm>
          <a:prstGeom prst="rect">
            <a:avLst/>
          </a:prstGeom>
          <a:noFill/>
        </p:spPr>
      </p:pic>
      <p:sp>
        <p:nvSpPr>
          <p:cNvPr id="1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41879" y="1836068"/>
            <a:ext cx="280392" cy="9361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66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Система управления в колониях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0" y="405598"/>
            <a:ext cx="5759449" cy="2834489"/>
          </a:xfrm>
          <a:prstGeom prst="frame">
            <a:avLst/>
          </a:prstGeom>
          <a:solidFill>
            <a:srgbClr val="FFFFFF"/>
          </a:solidFill>
          <a:ln>
            <a:solidFill>
              <a:srgbClr val="33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начале 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века колониями Франции были: Гамбия, Сьерра-Леоне, Золотой берег, Нигерия, Сенегал, Французская Гвинея, Берег Слоновой кости,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Догомея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колониями Германии: Того, Камерун;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колонией Португалии – часть Гвинеи.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Европейские колонисты учредили различные системы управления.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Англия, сохранив местные системы управления, подчинила их себе.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Франция, разрушив старые местные системы управления, учредила порядки, удовлетворяющие Францию.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 Западной Африке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665411" y="611932"/>
            <a:ext cx="2928958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В борьбе за колонии в Западной Африке столкнулись интересы Голландии, Бельгии, Португалии, Англии, Германии, Франции и США.</a:t>
            </a:r>
          </a:p>
          <a:p>
            <a:pPr>
              <a:spcBef>
                <a:spcPts val="600"/>
              </a:spcBef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Король Бельгии, создав научную ассоциацию изучения государства Конго, искусно повёл дело под её прикрытием.</a:t>
            </a:r>
          </a:p>
          <a:p>
            <a:pPr>
              <a:spcBef>
                <a:spcPts val="600"/>
              </a:spcBef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На самом деле Конго превратилось   в колонию Бельгии.</a:t>
            </a:r>
          </a:p>
          <a:p>
            <a:pPr>
              <a:spcBef>
                <a:spcPts val="600"/>
              </a:spcBef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Часть Конго досталось Франции, другая часть – Португалии.</a:t>
            </a:r>
          </a:p>
          <a:p>
            <a:pPr>
              <a:spcBef>
                <a:spcPts val="600"/>
              </a:spcBef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spcBef>
                <a:spcPts val="600"/>
              </a:spcBef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236783" y="691350"/>
            <a:ext cx="428628" cy="285752"/>
          </a:xfrm>
          <a:prstGeom prst="rightArrow">
            <a:avLst/>
          </a:prstGeom>
          <a:solidFill>
            <a:srgbClr val="9B6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236783" y="1405730"/>
            <a:ext cx="428628" cy="285752"/>
          </a:xfrm>
          <a:prstGeom prst="rightArrow">
            <a:avLst/>
          </a:prstGeom>
          <a:solidFill>
            <a:srgbClr val="9B6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236783" y="2191548"/>
            <a:ext cx="428628" cy="285752"/>
          </a:xfrm>
          <a:prstGeom prst="rightArrow">
            <a:avLst/>
          </a:prstGeom>
          <a:solidFill>
            <a:srgbClr val="9B6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236783" y="2702444"/>
            <a:ext cx="428628" cy="285752"/>
          </a:xfrm>
          <a:prstGeom prst="rightArrow">
            <a:avLst/>
          </a:prstGeom>
          <a:solidFill>
            <a:srgbClr val="9B6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7538" name="AutoShape 2" descr="Колониальное прошлое Африки — урок. География, 7 клас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7539" name="Picture 3" descr="C:\Users\Вилена\Desktop\Колонии 1913 г. 2-w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77035"/>
            <a:ext cx="2236782" cy="2763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Южная Африка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665279" y="619913"/>
          <a:ext cx="392909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5490" name="AutoShape 2" descr="Плеханов, Георгий Валенти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risto-Botev-circa-18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MohammadAyoubKh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De Beers в изложении двух авторов | by vbulahtin |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7" name="Picture 3" descr="C:\Users\Вилена\Desktop\0_RnN9SqHq9ur2O6k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619913"/>
            <a:ext cx="1509704" cy="2428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«Британская компания»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736849" y="576015"/>
            <a:ext cx="2857520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160328" y="762788"/>
            <a:ext cx="2581274" cy="1186905"/>
          </a:xfrm>
          <a:prstGeom prst="wedgeEllipseCallout">
            <a:avLst>
              <a:gd name="adj1" fmla="val -23462"/>
              <a:gd name="adj2" fmla="val 69921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инициативе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Сесила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была создана «Британская привилегированная компания Южной Африки»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2593973" y="477036"/>
            <a:ext cx="3000396" cy="1472657"/>
          </a:xfrm>
          <a:prstGeom prst="wedgeEllipseCallout">
            <a:avLst>
              <a:gd name="adj1" fmla="val -23462"/>
              <a:gd name="adj2" fmla="val 69921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Компания получила разрешение на захватнические действия под лозунгом </a:t>
            </a:r>
            <a:r>
              <a:rPr lang="ru-RU" sz="1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«От Кейптауна до Каира должна быть колония Англии»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460375" y="1949693"/>
            <a:ext cx="3000396" cy="1071572"/>
          </a:xfrm>
          <a:prstGeom prst="wedgeEllipseCallout">
            <a:avLst>
              <a:gd name="adj1" fmla="val -23462"/>
              <a:gd name="adj2" fmla="val 69921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скором времени в Северной Родезии был установлен английский протекторат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3544872" y="1949693"/>
            <a:ext cx="2049497" cy="956235"/>
          </a:xfrm>
          <a:prstGeom prst="wedgeEllipseCallout">
            <a:avLst>
              <a:gd name="adj1" fmla="val -23462"/>
              <a:gd name="adj2" fmla="val 69921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Англия подготовилась         к новой войне против буров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Образование «ЮАС»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559316">
            <a:off x="662530" y="568244"/>
            <a:ext cx="386617" cy="285752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3185" y="917386"/>
            <a:ext cx="163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1899 году началась Англо-бурская война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543333" y="569272"/>
            <a:ext cx="387032" cy="285752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36717" y="917386"/>
            <a:ext cx="2107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1902 году Республика буров (Трансвааль                            и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Оранж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была присоединена                    к владениям Британии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239147">
            <a:off x="4391468" y="571516"/>
            <a:ext cx="393051" cy="285752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08419" y="917386"/>
            <a:ext cx="1785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1910 году бывшие английскими колониями Трансвааль,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Оранж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Наталь, Капни были объединены                             в английский доминион под названием «Южно-африканский союз»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8562" name="Picture 2" descr="Англо-бурская война — Lurkm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702987"/>
            <a:ext cx="1581142" cy="1406919"/>
          </a:xfrm>
          <a:prstGeom prst="rect">
            <a:avLst/>
          </a:prstGeom>
          <a:noFill/>
        </p:spPr>
      </p:pic>
      <p:pic>
        <p:nvPicPr>
          <p:cNvPr id="578564" name="Picture 4" descr="Англо-бурская война 1897–1900 годов - Войны и вооруженные конфликты - Форум  Альтернативной Истории (ФАИ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9593" y="1933049"/>
            <a:ext cx="1857388" cy="1176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Захват Мадагаскара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022469" y="576262"/>
          <a:ext cx="3643338" cy="254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Razafinjatoniary | Heart Langu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691350"/>
            <a:ext cx="186689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Война Франции и Мадагаскара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93973" y="619912"/>
            <a:ext cx="3000396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1883 году Франция объявила Мадагаскару войну, и эта война завершилась неравным для сторон договором.</a:t>
            </a:r>
          </a:p>
          <a:p>
            <a:pPr>
              <a:buNone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Французы установили протекторат над Мадагаскаром и стали контролировать его внешнюю политику.</a:t>
            </a:r>
          </a:p>
          <a:p>
            <a:pPr>
              <a:buNone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 1896 году Франция объявила Мадагаскар своей колонией.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236783" y="691350"/>
            <a:ext cx="428628" cy="285752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236783" y="1762920"/>
            <a:ext cx="428628" cy="285752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236783" y="2691614"/>
            <a:ext cx="428628" cy="285752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AutoShape 2" descr="Вторая франко-малагасийская войн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Малагийская армия | Воины и военная техника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Вилена\Desktop\1029229-first-franco-hova-war-1883-1886-french-assault-on-fort-h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0"/>
            <a:ext cx="1938332" cy="1285886"/>
          </a:xfrm>
          <a:prstGeom prst="rect">
            <a:avLst/>
          </a:prstGeom>
          <a:noFill/>
        </p:spPr>
      </p:pic>
      <p:pic>
        <p:nvPicPr>
          <p:cNvPr id="18439" name="Picture 7" descr="Война на Мадагаскаре. Источник: http://twitter-com.aurebeshtranslator.net/MadaLibr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905796"/>
            <a:ext cx="193833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Зулусы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08287" y="691350"/>
            <a:ext cx="2786082" cy="2428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2379659" y="619912"/>
            <a:ext cx="3214710" cy="2357454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подчинить себе зулусов, Англия вела беспощадную войну.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1879 году зулусский правитель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Кетчвайо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трёх схватках наголову разбил 20-тысячную армию англичан.</a:t>
            </a:r>
          </a:p>
        </p:txBody>
      </p:sp>
      <p:pic>
        <p:nvPicPr>
          <p:cNvPr id="579588" name="Picture 4" descr="Рассвет зулусов / Zulu Dawn, Британия, 1979 : iskander_zombie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2"/>
            <a:ext cx="200977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Победа Англии над зулусами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736849" y="619912"/>
            <a:ext cx="2857520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Однако Англия одержала верх при помощи пушек и, заняв земли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Зулуленда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разделила их на мелкие управления.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Преследовать свои интересы, стравливая правителей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Зулуленда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стало характерной чертой английских властей.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36519" y="2874022"/>
            <a:ext cx="198121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Англо-зулусская война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Англо-зулусская война 1879 г. - Сообщество Импери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2"/>
            <a:ext cx="2581274" cy="2254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Сомали и Эфиопия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Югослав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879462" y="576015"/>
            <a:ext cx="4286280" cy="914400"/>
          </a:xfrm>
          <a:prstGeom prst="down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связи с открытием Суэцкого канала в 1869 году Эфиопия и Сомали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879462" y="1490415"/>
            <a:ext cx="4286280" cy="914400"/>
          </a:xfrm>
          <a:prstGeom prst="down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Приобрели особое торгово-экономическое и военно-стратегическое положение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9462" y="2404815"/>
            <a:ext cx="4286280" cy="60007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 не оставило колонизаторов равнодушными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6518" y="576016"/>
            <a:ext cx="5357851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269" y="576016"/>
            <a:ext cx="4643472" cy="329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О Центральной и Южной Африке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269" y="905664"/>
            <a:ext cx="4643470" cy="3571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Борьба за Западную и Восточную Африку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268" y="1262854"/>
            <a:ext cx="4643471" cy="371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Южная Африка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268" y="1634338"/>
            <a:ext cx="4643471" cy="357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Захват Мадагаскара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266" y="1991528"/>
            <a:ext cx="4643473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5) Зулусы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273" y="2348718"/>
            <a:ext cx="4643473" cy="357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6) Сомали и Эфиопия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266" y="2705908"/>
            <a:ext cx="4643473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7)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Гереро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нама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Англо-эфиопская война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217735" y="619912"/>
            <a:ext cx="3376633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Незадолго до этого, в 1867 году, англичане, объявив войну Эфиопии, нанесли урон политике объединения царя («негуса») Феодора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Воспользовавшись поддержкой духовенства, настроенного против Феодора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 причине межрелигиозных конфликтов, англичане разбили войска эфиопов.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Феодор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совершил самоубийство.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0899" y="2874022"/>
            <a:ext cx="12668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https://upload.wikimedia.org/wikipedia/commons/thumb/6/6e/T%C3%A9wodros_II_suicide.jpg/220px-T%C3%A9wodros_II_suici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Теодрос II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Ethiopia's First Modern Ruler Tewodros II - Africa Defense Fo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619912"/>
            <a:ext cx="2062160" cy="1143008"/>
          </a:xfrm>
          <a:prstGeom prst="rect">
            <a:avLst/>
          </a:prstGeom>
          <a:noFill/>
        </p:spPr>
      </p:pic>
      <p:pic>
        <p:nvPicPr>
          <p:cNvPr id="15367" name="Picture 7" descr="C:\Users\Вилена\Desktop\220px-Téwodros_II_suic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1834358"/>
            <a:ext cx="1438266" cy="1285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Сопротивление Эфиопии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1163" y="576016"/>
            <a:ext cx="2643206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Табличка 11"/>
          <p:cNvSpPr/>
          <p:nvPr/>
        </p:nvSpPr>
        <p:spPr>
          <a:xfrm>
            <a:off x="2879725" y="1548606"/>
            <a:ext cx="2714644" cy="1357322"/>
          </a:xfrm>
          <a:prstGeom prst="plaqu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 англичане, встретив сопротивление народов Эфиопии, были вынуждены оставить страну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155575" y="762788"/>
            <a:ext cx="2724150" cy="1285884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Представителями власти стали зависимые от англичан силы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Независимость Эфиопии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6849" y="691350"/>
            <a:ext cx="2857520" cy="2428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нутый угол 9"/>
          <p:cNvSpPr/>
          <p:nvPr/>
        </p:nvSpPr>
        <p:spPr>
          <a:xfrm>
            <a:off x="2736849" y="762788"/>
            <a:ext cx="2857520" cy="2357454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1889 – 1913 годах побережье Красного моря и полуостров Сомали были разделены между Англией, Францией                               и Италией.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Эфиопии Италия попыталась осуществить свои колонизаторские планы, но не смогла добиться этого.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Эфиопия сохранила свою независимость.</a:t>
            </a:r>
          </a:p>
        </p:txBody>
      </p:sp>
      <p:pic>
        <p:nvPicPr>
          <p:cNvPr id="12290" name="Picture 2" descr="ЭФИОПИЯ | Энциклопедия Кругос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668338"/>
            <a:ext cx="2438397" cy="2451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Гереро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нама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БАЛКАНСКИЕ ВОЙНЫ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55575" y="2477300"/>
            <a:ext cx="23955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Лента лицом вверх 20"/>
          <p:cNvSpPr/>
          <p:nvPr/>
        </p:nvSpPr>
        <p:spPr>
          <a:xfrm>
            <a:off x="155575" y="834226"/>
            <a:ext cx="3000396" cy="1571636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1883 года Германия вела захват северо-западной части Южной Африки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Лента лицом вверх 21"/>
          <p:cNvSpPr/>
          <p:nvPr/>
        </p:nvSpPr>
        <p:spPr>
          <a:xfrm>
            <a:off x="2551107" y="518529"/>
            <a:ext cx="3014690" cy="1285884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Местные племена готтентотов         и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гереро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были согнаны               в резервации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Лента лицом вверх 24"/>
          <p:cNvSpPr/>
          <p:nvPr/>
        </p:nvSpPr>
        <p:spPr>
          <a:xfrm>
            <a:off x="2093907" y="1905796"/>
            <a:ext cx="2828947" cy="1214446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Остальные стали рабами немецких колонистов</a:t>
            </a:r>
            <a:endParaRPr lang="ru-RU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Восстание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гереро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2093907" y="619912"/>
            <a:ext cx="3500462" cy="2500330"/>
          </a:xfrm>
          <a:prstGeom prst="flowChartInternalStorag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623F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племена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гереро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подняли восстание за независимость против захватчиков под предводительством Самуила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Магареро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Однако восставшие были разбиты     в этой неравной борьбе.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Оставшиеся в живых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гереро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были вынуждены бежать на север страны.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INDIEKINO MAGAZIN: Filmkritik Waterberg to Waterberg: In the Footsteps of  Samuel Mahare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762788"/>
            <a:ext cx="1724018" cy="19288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7957" y="2713127"/>
            <a:ext cx="1449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Самуил </a:t>
            </a:r>
            <a:r>
              <a:rPr lang="ru-RU" sz="11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Магареро</a:t>
            </a:r>
            <a:endParaRPr lang="ru-RU" sz="11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Восстание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нама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522403" y="518529"/>
            <a:ext cx="4071966" cy="2721559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Племена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нама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тоже подняли восстание.</a:t>
            </a:r>
          </a:p>
          <a:p>
            <a:pPr marL="228600" indent="-228600"/>
            <a:r>
              <a:rPr lang="ru-RU" sz="1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Восстание произошло под предводительством </a:t>
            </a:r>
            <a:r>
              <a:rPr lang="ru-RU" sz="12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Хендрика</a:t>
            </a:r>
            <a:r>
              <a:rPr lang="ru-RU" sz="1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Витбоя</a:t>
            </a:r>
            <a:r>
              <a:rPr lang="ru-RU" sz="1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indent="-228600"/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Витбой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добился объединения племён, однако он погиб в бою в 1905 году.</a:t>
            </a:r>
          </a:p>
          <a:p>
            <a:pPr marL="228600" indent="-228600"/>
            <a:r>
              <a:rPr lang="ru-RU" sz="1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После его смерти </a:t>
            </a:r>
            <a:r>
              <a:rPr lang="ru-RU" sz="12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нама</a:t>
            </a:r>
            <a:r>
              <a:rPr lang="ru-RU" sz="1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продолжили борьбу ещё в течение двух лет, однако превосходство современной немецкой техники оказалось решающим.</a:t>
            </a:r>
          </a:p>
          <a:p>
            <a:pPr marL="228600" indent="-228600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Немецкие захватчики истребили 140.000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нама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82658" name="Picture 2" descr="Кто сказал &quot;негры&quot;?: belash_family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905664"/>
            <a:ext cx="1295390" cy="16430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6242" y="2703685"/>
            <a:ext cx="1303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Хендрик</a:t>
            </a:r>
            <a:r>
              <a:rPr lang="ru-RU" sz="11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Витбой</a:t>
            </a:r>
            <a:endParaRPr lang="ru-RU" sz="11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Восстание в Восточной Африке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22536" y="691350"/>
            <a:ext cx="3071833" cy="2428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6754" name="AutoShape 2" descr="Скандал в отношении линии Дюранда набирает обороты | Центр Льва Гумилё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24-конечная звезда 6"/>
          <p:cNvSpPr/>
          <p:nvPr/>
        </p:nvSpPr>
        <p:spPr>
          <a:xfrm>
            <a:off x="118260" y="405599"/>
            <a:ext cx="4808552" cy="1357322"/>
          </a:xfrm>
          <a:prstGeom prst="star24">
            <a:avLst/>
          </a:prstGeom>
          <a:solidFill>
            <a:schemeClr val="bg1"/>
          </a:solidFill>
          <a:ln>
            <a:solidFill>
              <a:srgbClr val="623F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Восстание за независимость, начавшееся на юге и в центре Восточной Африки (Танганьике), продолжалось более двух лет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24-конечная звезда 7"/>
          <p:cNvSpPr/>
          <p:nvPr/>
        </p:nvSpPr>
        <p:spPr>
          <a:xfrm>
            <a:off x="392094" y="1548607"/>
            <a:ext cx="5367356" cy="1571636"/>
          </a:xfrm>
          <a:prstGeom prst="star24">
            <a:avLst/>
          </a:prstGeom>
          <a:solidFill>
            <a:schemeClr val="bg1"/>
          </a:solidFill>
          <a:ln>
            <a:solidFill>
              <a:srgbClr val="623F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Немецкие войска жестоко подавили восстание, истребив 120 тысяч африканцев. Исчезли крупные племена, в течение многих веков проживавшие на этой территории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тест!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5575" y="477036"/>
            <a:ext cx="539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Трансвааль,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Оранж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Наталь, Капни в 1910 году были объединены в английский доминион под названием?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AutoShape 2" descr="Россия - Афр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Выноска-облако 17"/>
          <p:cNvSpPr/>
          <p:nvPr/>
        </p:nvSpPr>
        <p:spPr>
          <a:xfrm>
            <a:off x="155575" y="1119978"/>
            <a:ext cx="2295522" cy="684086"/>
          </a:xfrm>
          <a:prstGeom prst="cloudCallout">
            <a:avLst>
              <a:gd name="adj1" fmla="val -33989"/>
              <a:gd name="adj2" fmla="val 104543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А) Оранжевая республика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2665412" y="1119978"/>
            <a:ext cx="2880646" cy="684086"/>
          </a:xfrm>
          <a:prstGeom prst="cloudCallout">
            <a:avLst>
              <a:gd name="adj1" fmla="val -33989"/>
              <a:gd name="adj2" fmla="val 104543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В) Панафриканский союз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236519" y="1977234"/>
            <a:ext cx="2571768" cy="684086"/>
          </a:xfrm>
          <a:prstGeom prst="cloudCallout">
            <a:avLst>
              <a:gd name="adj1" fmla="val -39497"/>
              <a:gd name="adj2" fmla="val 100339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С) Южно-африканский союз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Выноска-облако 24"/>
          <p:cNvSpPr/>
          <p:nvPr/>
        </p:nvSpPr>
        <p:spPr>
          <a:xfrm>
            <a:off x="3049473" y="1977234"/>
            <a:ext cx="2496585" cy="755524"/>
          </a:xfrm>
          <a:prstGeom prst="cloudCallout">
            <a:avLst>
              <a:gd name="adj1" fmla="val -33989"/>
              <a:gd name="adj2" fmla="val 104543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Д) Бурская республика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тест!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5575" y="477036"/>
            <a:ext cx="539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Какое африканское племя под руководством Самуила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Магареро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1904 году подняло восстание?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AutoShape 2" descr="Россия - Афр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Выноска-облако 17"/>
          <p:cNvSpPr/>
          <p:nvPr/>
        </p:nvSpPr>
        <p:spPr>
          <a:xfrm>
            <a:off x="460375" y="1119978"/>
            <a:ext cx="2133598" cy="684086"/>
          </a:xfrm>
          <a:prstGeom prst="cloudCallout">
            <a:avLst>
              <a:gd name="adj1" fmla="val -33989"/>
              <a:gd name="adj2" fmla="val 104543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А) зулусы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3022601" y="1119978"/>
            <a:ext cx="2143139" cy="684086"/>
          </a:xfrm>
          <a:prstGeom prst="cloudCallout">
            <a:avLst>
              <a:gd name="adj1" fmla="val -33989"/>
              <a:gd name="adj2" fmla="val 104543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нама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593709" y="1977234"/>
            <a:ext cx="2000264" cy="684086"/>
          </a:xfrm>
          <a:prstGeom prst="cloudCallout">
            <a:avLst>
              <a:gd name="adj1" fmla="val -39497"/>
              <a:gd name="adj2" fmla="val 100339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С) берберы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Выноска-облако 24"/>
          <p:cNvSpPr/>
          <p:nvPr/>
        </p:nvSpPr>
        <p:spPr>
          <a:xfrm>
            <a:off x="3165477" y="1977234"/>
            <a:ext cx="2143139" cy="755524"/>
          </a:xfrm>
          <a:prstGeom prst="cloudCallout">
            <a:avLst>
              <a:gd name="adj1" fmla="val -33989"/>
              <a:gd name="adj2" fmla="val 104543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Д)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гереро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тест!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5575" y="477036"/>
            <a:ext cx="5390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Укажите имя руководителя племени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нама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которое поднялось на восстание в 1905 году против германских колонизаторов?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AutoShape 2" descr="Россия - Афр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Выноска-облако 17"/>
          <p:cNvSpPr/>
          <p:nvPr/>
        </p:nvSpPr>
        <p:spPr>
          <a:xfrm>
            <a:off x="460375" y="1215700"/>
            <a:ext cx="2133598" cy="684086"/>
          </a:xfrm>
          <a:prstGeom prst="cloudCallout">
            <a:avLst>
              <a:gd name="adj1" fmla="val -33989"/>
              <a:gd name="adj2" fmla="val 104543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А) Самуил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Магареро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3022601" y="1119978"/>
            <a:ext cx="2143139" cy="684086"/>
          </a:xfrm>
          <a:prstGeom prst="cloudCallout">
            <a:avLst>
              <a:gd name="adj1" fmla="val -33989"/>
              <a:gd name="adj2" fmla="val 104543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Хендрик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Витбой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950899" y="2120110"/>
            <a:ext cx="2000264" cy="684086"/>
          </a:xfrm>
          <a:prstGeom prst="cloudCallout">
            <a:avLst>
              <a:gd name="adj1" fmla="val -39497"/>
              <a:gd name="adj2" fmla="val 100339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С)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Самори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Туре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Выноска-облако 24"/>
          <p:cNvSpPr/>
          <p:nvPr/>
        </p:nvSpPr>
        <p:spPr>
          <a:xfrm>
            <a:off x="3165477" y="1977234"/>
            <a:ext cx="2143139" cy="755524"/>
          </a:xfrm>
          <a:prstGeom prst="cloudCallout">
            <a:avLst>
              <a:gd name="adj1" fmla="val -33989"/>
              <a:gd name="adj2" fmla="val 104543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Д)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Пенеро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Пуаси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 Центральной и Южной Африке 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624492" y="710903"/>
            <a:ext cx="405502" cy="23048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624491" y="1442923"/>
            <a:ext cx="405502" cy="211365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29993" y="477036"/>
            <a:ext cx="251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 последней четверти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 колониальный захват Африки ещё более усилился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9995" y="1191416"/>
            <a:ext cx="2729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Обнаружение алмазов и золота на землях, богатых полезными ископаемыми, ещё более ускорило «приток» европейцев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624492" y="2454697"/>
            <a:ext cx="405502" cy="211365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29995" y="2120110"/>
            <a:ext cx="24772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колонизации Южной Африки основное место занимала Англия. Через некоторое время к ней присоединилась и Германия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AutoShape 2" descr="Россия - Афр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9" name="Picture 3" descr="C:\Users\Вилена\Desktop\817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77036"/>
            <a:ext cx="2224084" cy="2763051"/>
          </a:xfrm>
          <a:prstGeom prst="rect">
            <a:avLst/>
          </a:prstGeom>
          <a:noFill/>
        </p:spPr>
      </p:pic>
      <p:sp>
        <p:nvSpPr>
          <p:cNvPr id="21" name="Стрелка вправо с вырезом 20"/>
          <p:cNvSpPr/>
          <p:nvPr/>
        </p:nvSpPr>
        <p:spPr>
          <a:xfrm rot="19348236">
            <a:off x="864541" y="2068858"/>
            <a:ext cx="391315" cy="173340"/>
          </a:xfrm>
          <a:prstGeom prst="notchedRightArrow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 rot="19348236">
            <a:off x="1016940" y="2787770"/>
            <a:ext cx="391315" cy="173340"/>
          </a:xfrm>
          <a:prstGeom prst="notchedRightArrow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6968199"/>
              </p:ext>
            </p:extLst>
          </p:nvPr>
        </p:nvGraphicFramePr>
        <p:xfrm>
          <a:off x="165082" y="691350"/>
          <a:ext cx="5429288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585" y="691349"/>
            <a:ext cx="857256" cy="642943"/>
          </a:xfrm>
          <a:prstGeom prst="rect">
            <a:avLst/>
          </a:prstGeom>
          <a:noFill/>
        </p:spPr>
      </p:pic>
      <p:pic>
        <p:nvPicPr>
          <p:cNvPr id="3074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585" y="1548606"/>
            <a:ext cx="857256" cy="714380"/>
          </a:xfrm>
          <a:prstGeom prst="rect">
            <a:avLst/>
          </a:prstGeom>
          <a:noFill/>
        </p:spPr>
      </p:pic>
      <p:pic>
        <p:nvPicPr>
          <p:cNvPr id="3075" name="Picture 3" descr="C:\Users\Вилена\Desktop\giphy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5147" y="2262986"/>
            <a:ext cx="857256" cy="86922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Историческая дробь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1634" name="AutoShape 2" descr="Берлинский конгресс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973394" y="1454672"/>
            <a:ext cx="1725524" cy="198880"/>
          </a:xfrm>
          <a:prstGeom prst="notchedRightArrow">
            <a:avLst/>
          </a:prstGeom>
          <a:solidFill>
            <a:srgbClr val="9B6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5574" y="1142003"/>
            <a:ext cx="17954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Алмазы и золото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Захват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Колонизация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Англия, Германия, Португалия</a:t>
            </a:r>
          </a:p>
          <a:p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8760" y="691350"/>
            <a:ext cx="206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Западная и </a:t>
            </a:r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Восточная Африка</a:t>
            </a:r>
            <a:endParaRPr lang="ru-RU" sz="14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575" y="691350"/>
            <a:ext cx="158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Центральная и </a:t>
            </a:r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Южная Африка</a:t>
            </a:r>
            <a:endParaRPr lang="ru-RU" sz="14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 rot="5400000">
            <a:off x="3131969" y="1454672"/>
            <a:ext cx="1725524" cy="198880"/>
          </a:xfrm>
          <a:prstGeom prst="notchedRightArrow">
            <a:avLst/>
          </a:prstGeom>
          <a:solidFill>
            <a:srgbClr val="9B6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94171" y="834226"/>
            <a:ext cx="1665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Южная Африка</a:t>
            </a:r>
            <a:endParaRPr lang="ru-RU" sz="14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5117" y="2620176"/>
            <a:ext cx="47043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Напишите в знаменателе подходящие слова для заданной темы в числителе исторической дроби </a:t>
            </a: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Управляющая кнопка: справка 19">
            <a:hlinkClick r:id="" action="ppaction://noaction" highlightClick="1"/>
          </p:cNvPr>
          <p:cNvSpPr/>
          <p:nvPr/>
        </p:nvSpPr>
        <p:spPr>
          <a:xfrm>
            <a:off x="2308221" y="1334292"/>
            <a:ext cx="1042416" cy="1042416"/>
          </a:xfrm>
          <a:prstGeom prst="actionButtonHelp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справка 20">
            <a:hlinkClick r:id="" action="ppaction://noaction" highlightClick="1"/>
          </p:cNvPr>
          <p:cNvSpPr/>
          <p:nvPr/>
        </p:nvSpPr>
        <p:spPr>
          <a:xfrm>
            <a:off x="4308485" y="1334292"/>
            <a:ext cx="1042416" cy="1042416"/>
          </a:xfrm>
          <a:prstGeom prst="actionButtonHelp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звук 21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155574" y="2676242"/>
            <a:ext cx="899541" cy="405599"/>
          </a:xfrm>
          <a:prstGeom prst="actionButtonSound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7"/>
            <a:ext cx="5759450" cy="5000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Колонизация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9790" y="405599"/>
            <a:ext cx="2379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Португальцы включили        в свои планы объединение таких территорий, как Мозамбик и Ангола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8352" y="1236596"/>
            <a:ext cx="2451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Одним из основных очагов колонизации стала Республика буров (независимые республики Трансвааль и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Оранж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1289231">
            <a:off x="2789936" y="805848"/>
            <a:ext cx="581369" cy="21431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788577" y="1602279"/>
            <a:ext cx="568159" cy="21431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487334">
            <a:off x="2812132" y="2382700"/>
            <a:ext cx="555305" cy="21431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79791" y="2252259"/>
            <a:ext cx="23796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Начиная с 70-х годов Англия пыталась создать федерацию, объединив свои колонии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AutoShape 2" descr="Страны Африки в эпоху европейской колонизации. Видеоурок. Всеобщая история  8 Клас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5" name="Picture 3" descr="C:\Users\Вилена\Desktop\Burskie_respubl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548474"/>
            <a:ext cx="2554435" cy="2534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Борьба за Западную и Восточную Африку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08287" y="691350"/>
            <a:ext cx="2786081" cy="200026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https://upload.wikimedia.org/wikipedia/commons/thumb/6/6e/Hyderabad_mills.jpg/250px-Hyderabad_mil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93973" y="2905928"/>
            <a:ext cx="30603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типовой процесс 12"/>
          <p:cNvSpPr/>
          <p:nvPr/>
        </p:nvSpPr>
        <p:spPr>
          <a:xfrm>
            <a:off x="2165344" y="619912"/>
            <a:ext cx="3429023" cy="2428892"/>
          </a:xfrm>
          <a:prstGeom prst="flowChartPredefinedProcess">
            <a:avLst/>
          </a:prstGeom>
          <a:solidFill>
            <a:schemeClr val="bg1"/>
          </a:solidFill>
          <a:ln w="19050">
            <a:solidFill>
              <a:srgbClr val="9B63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Западный Судан, Сенегал и бассейн реки Нил в конце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 –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начале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 стали яблоком раздора между Францией, Голландией и Англией.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1892 году Западный Судан превратился в колонию Франции.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Языки и культуры Западной Африки (язык бамана) - Восточный факультет СПбГ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1"/>
            <a:ext cx="1938332" cy="2428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Саморе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Туре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155575" y="548474"/>
            <a:ext cx="3724282" cy="1214447"/>
          </a:xfrm>
          <a:prstGeom prst="parallelogram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борьбе за свободу западных суданцев яркий след оставил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Самори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Туре. Он был выдающимся полководцем 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политиком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1951031" y="1905796"/>
            <a:ext cx="3500462" cy="1214444"/>
          </a:xfrm>
          <a:prstGeom prst="parallelogram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Только в 1898 году французы смогли взять </a:t>
            </a:r>
            <a:r>
              <a:rPr lang="ru-RU" sz="1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Самори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Туре в плен. Он был выслан в Габон                      и скончался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там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AutoShape 2" descr="https://upload.wikimedia.org/wikipedia/commons/thumb/c/c1/Street_of_the_Pearl_Dealers_in_Bombay_in_1912.jpg/250px-Street_of_the_Pearl_Dealers_in_Bombay_in_19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The Wassoulou Anthem: to the Glory of the Great Samori Touré – African  Herit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9857" y="548474"/>
            <a:ext cx="1571636" cy="1214447"/>
          </a:xfrm>
          <a:prstGeom prst="rect">
            <a:avLst/>
          </a:prstGeom>
          <a:noFill/>
        </p:spPr>
      </p:pic>
      <p:pic>
        <p:nvPicPr>
          <p:cNvPr id="26628" name="Picture 4" descr="Samori Touré, l'empereur rebelle - Geo.f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834358"/>
            <a:ext cx="1795456" cy="1286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Французская Гвинея и Бельгия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AutoShape 2" descr="Новый кризис может образоваться на Балканах | INFO-BALK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Левский, Васи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6127292"/>
              </p:ext>
            </p:extLst>
          </p:nvPr>
        </p:nvGraphicFramePr>
        <p:xfrm>
          <a:off x="93643" y="477036"/>
          <a:ext cx="5572164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Уганда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2522535" y="619912"/>
          <a:ext cx="314327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УГАНДА - это... Что такое УГАНДА?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081" y="619912"/>
            <a:ext cx="2214578" cy="250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Раздел Занзибара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236916" y="576015"/>
            <a:ext cx="2428891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Арабский султанат Занзибар также, под предлогом борьбы                         с работорговлей, был разделён между немцами, французами и англичанами.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В конце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века Англия захватила государство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Буноро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5575" y="2477300"/>
            <a:ext cx="1357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рр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2896" y="2754299"/>
            <a:ext cx="193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Мечеть и католическая церковь в Занзибаре</a:t>
            </a:r>
            <a:endParaRPr lang="ru-RU" sz="12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AutoShape 2" descr="https://upload.wikimedia.org/wikipedia/commons/thumb/4/40/Assamese_women_in_costume%2C_picking_tea_leaves_by_Bourne_%26_Shepherd.jpg/250px-Assamese_women_in_costume%2C_picking_tea_leaves_by_Bourne_%26_Shephe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онтан в Кабу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Остров Занзибар | Острова - курорты ми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896" y="477036"/>
            <a:ext cx="1724020" cy="2126855"/>
          </a:xfrm>
          <a:prstGeom prst="rect">
            <a:avLst/>
          </a:prstGeom>
          <a:noFill/>
        </p:spPr>
      </p:pic>
      <p:pic>
        <p:nvPicPr>
          <p:cNvPr id="23556" name="Picture 4" descr="Мечеть и католический собор – эффектные достопримечательности Занзиба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477169"/>
            <a:ext cx="1357321" cy="1643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cf36f29d1cbfe6467be3aab9c525b648efa61b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158498</TotalTime>
  <Words>1242</Words>
  <Application>Microsoft Office PowerPoint</Application>
  <PresentationFormat>Произвольный</PresentationFormat>
  <Paragraphs>163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О Центральной и Южной Африке </vt:lpstr>
      <vt:lpstr>Колонизация </vt:lpstr>
      <vt:lpstr>Борьба за Западную и Восточную Африку</vt:lpstr>
      <vt:lpstr>Саморе Туре</vt:lpstr>
      <vt:lpstr>Французская Гвинея и Бельгия</vt:lpstr>
      <vt:lpstr>Уганда </vt:lpstr>
      <vt:lpstr>Раздел Занзибара</vt:lpstr>
      <vt:lpstr> Система управления в колониях</vt:lpstr>
      <vt:lpstr>В Западной Африке</vt:lpstr>
      <vt:lpstr>Южная Африка</vt:lpstr>
      <vt:lpstr>«Британская компания»</vt:lpstr>
      <vt:lpstr>Образование «ЮАС»</vt:lpstr>
      <vt:lpstr>Захват Мадагаскара</vt:lpstr>
      <vt:lpstr>Война Франции и Мадагаскара</vt:lpstr>
      <vt:lpstr>Зулусы  </vt:lpstr>
      <vt:lpstr>Победа Англии над зулусами</vt:lpstr>
      <vt:lpstr>Сомали и Эфиопия </vt:lpstr>
      <vt:lpstr>Англо-эфиопская война</vt:lpstr>
      <vt:lpstr>Сопротивление Эфиопии</vt:lpstr>
      <vt:lpstr>Независимость Эфиопии</vt:lpstr>
      <vt:lpstr>Гереро и нама </vt:lpstr>
      <vt:lpstr> Восстание гереро</vt:lpstr>
      <vt:lpstr>Восстание нама</vt:lpstr>
      <vt:lpstr> Восстание в Восточной Африке</vt:lpstr>
      <vt:lpstr>Решите тест! </vt:lpstr>
      <vt:lpstr>Решите тест! </vt:lpstr>
      <vt:lpstr>Решите тест! </vt:lpstr>
      <vt:lpstr> ЗАДАНИЯ ДЛЯ САМОСТОЯТЕЛЬНОЙ РАБОТЫ</vt:lpstr>
      <vt:lpstr>Историческая дробь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2213</cp:revision>
  <dcterms:created xsi:type="dcterms:W3CDTF">2014-10-08T23:03:32Z</dcterms:created>
  <dcterms:modified xsi:type="dcterms:W3CDTF">2020-12-18T01:07:41Z</dcterms:modified>
</cp:coreProperties>
</file>