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1"/>
  </p:notesMasterIdLst>
  <p:sldIdLst>
    <p:sldId id="1356" r:id="rId10"/>
    <p:sldId id="1414" r:id="rId11"/>
    <p:sldId id="1486" r:id="rId12"/>
    <p:sldId id="1415" r:id="rId13"/>
    <p:sldId id="1492" r:id="rId14"/>
    <p:sldId id="1510" r:id="rId15"/>
    <p:sldId id="1523" r:id="rId16"/>
    <p:sldId id="1448" r:id="rId17"/>
    <p:sldId id="1524" r:id="rId18"/>
    <p:sldId id="1511" r:id="rId19"/>
    <p:sldId id="1474" r:id="rId20"/>
    <p:sldId id="1517" r:id="rId21"/>
    <p:sldId id="1475" r:id="rId22"/>
    <p:sldId id="1493" r:id="rId23"/>
    <p:sldId id="1449" r:id="rId24"/>
    <p:sldId id="1518" r:id="rId25"/>
    <p:sldId id="1519" r:id="rId26"/>
    <p:sldId id="1525" r:id="rId27"/>
    <p:sldId id="1417" r:id="rId28"/>
    <p:sldId id="1468" r:id="rId29"/>
    <p:sldId id="1494" r:id="rId30"/>
    <p:sldId id="1512" r:id="rId31"/>
    <p:sldId id="1513" r:id="rId32"/>
    <p:sldId id="1527" r:id="rId33"/>
    <p:sldId id="1520" r:id="rId34"/>
    <p:sldId id="1528" r:id="rId35"/>
    <p:sldId id="1521" r:id="rId36"/>
    <p:sldId id="1529" r:id="rId37"/>
    <p:sldId id="1530" r:id="rId38"/>
    <p:sldId id="1499" r:id="rId39"/>
    <p:sldId id="1531" r:id="rId40"/>
  </p:sldIdLst>
  <p:sldSz cx="5759450" cy="3240088"/>
  <p:notesSz cx="6858000" cy="9144000"/>
  <p:custDataLst>
    <p:tags r:id="rId42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10"/>
            <p14:sldId id="1523"/>
            <p14:sldId id="1448"/>
            <p14:sldId id="1524"/>
            <p14:sldId id="1511"/>
            <p14:sldId id="1474"/>
            <p14:sldId id="1517"/>
            <p14:sldId id="1475"/>
            <p14:sldId id="1493"/>
            <p14:sldId id="1449"/>
            <p14:sldId id="1518"/>
            <p14:sldId id="1519"/>
            <p14:sldId id="1525"/>
            <p14:sldId id="1417"/>
            <p14:sldId id="1468"/>
            <p14:sldId id="1494"/>
            <p14:sldId id="1512"/>
            <p14:sldId id="1513"/>
            <p14:sldId id="1527"/>
            <p14:sldId id="1520"/>
            <p14:sldId id="1528"/>
            <p14:sldId id="1521"/>
            <p14:sldId id="1529"/>
            <p14:sldId id="1530"/>
            <p14:sldId id="1499"/>
            <p14:sldId id="15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04D"/>
    <a:srgbClr val="000000"/>
    <a:srgbClr val="5F5F5F"/>
    <a:srgbClr val="7F7F7F"/>
    <a:srgbClr val="327880"/>
    <a:srgbClr val="DDDDDD"/>
    <a:srgbClr val="808080"/>
    <a:srgbClr val="328682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Эта партия боролась против иноземцев под девизом «Египет – египтянам»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err="1" smtClean="0">
              <a:solidFill>
                <a:srgbClr val="000000"/>
              </a:solidFill>
            </a:rPr>
            <a:t>Ватановцы</a:t>
          </a:r>
          <a:r>
            <a:rPr lang="ru-RU" sz="1200" b="1" dirty="0" smtClean="0">
              <a:solidFill>
                <a:srgbClr val="000000"/>
              </a:solidFill>
            </a:rPr>
            <a:t> боролись за конституцию, ограничивающую права правителя Хедива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1882 году Хедив был вынужден подписать новый закон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 custLinFactY="-72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LinFactNeighborY="-16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Англичане, направив ультиматум правительству Египта, потребовали распустить действующее правительство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требование колонизаторов не было выполнено. В ответ в 1882 году англичане обстреляли                                   из пушек Александрию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Английский десант занял город. Министр обороны египетской армии Ахмед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Араби-бей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создал                                               в Каире Временный совет и собрал многотысячную армию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7647" custLinFactNeighborX="8823" custLinFactNeighborY="-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LinFactNeighborX="-7847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LinFactNeighborX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60932" custLinFactNeighborY="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1888 году                       в Стамбуле была подписана Конвенция                   о пользовании Суэцким каналом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государствами Англия, Германия, Испания, Италия, Россия, Турция, Франция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Согласно ей, все государства получили право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Свободного пользования каналом и в военное, и в мирное время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70615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53527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74698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Однако освободительное движение продолжалось, приняв другие формы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Вице-президент меджлиса (парламента)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Саад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Заглул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собрав вокруг себя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патриотически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настроенных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52338DF0-C7F4-4EB4-B1F6-92ABA043B15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Депутатов, добился прохождения резолюции, направленной против господства англичан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EAF9EE-473B-4960-8691-F0481671069E}" type="parTrans" cxnId="{2FAEFCC7-60CB-4B64-A556-A9BAD040E1FB}">
      <dgm:prSet/>
      <dgm:spPr/>
      <dgm:t>
        <a:bodyPr/>
        <a:lstStyle/>
        <a:p>
          <a:endParaRPr lang="ru-RU"/>
        </a:p>
      </dgm:t>
    </dgm:pt>
    <dgm:pt modelId="{31FAF9C6-5B73-4985-9908-8E3C6AC9C647}" type="sibTrans" cxnId="{2FAEFCC7-60CB-4B64-A556-A9BAD040E1F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3" custScaleX="108256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FF-DC4D-4B33-9F7B-6FC981F074AE}" type="pres">
      <dgm:prSet presAssocID="{CC80D77C-38C2-4D1E-8C01-BA05B2B4146D}" presName="sibTrans" presStyleCnt="0"/>
      <dgm:spPr/>
    </dgm:pt>
    <dgm:pt modelId="{06DD3DE3-ADE4-4C24-AA80-1DF30AB33F11}" type="pres">
      <dgm:prSet presAssocID="{52338DF0-C7F4-4EB4-B1F6-92ABA043B158}" presName="textNode" presStyleLbl="node1" presStyleIdx="2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9AB1B768-3884-47E3-A98D-C2A5A3775CCE}" type="presOf" srcId="{52338DF0-C7F4-4EB4-B1F6-92ABA043B158}" destId="{06DD3DE3-ADE4-4C24-AA80-1DF30AB33F11}" srcOrd="0" destOrd="0" presId="urn:microsoft.com/office/officeart/2005/8/layout/hProcess9"/>
    <dgm:cxn modelId="{2FAEFCC7-60CB-4B64-A556-A9BAD040E1FB}" srcId="{377D01AB-C7DE-4B34-B80D-ED371438BF0C}" destId="{52338DF0-C7F4-4EB4-B1F6-92ABA043B158}" srcOrd="2" destOrd="0" parTransId="{1AEAF9EE-473B-4960-8691-F0481671069E}" sibTransId="{31FAF9C6-5B73-4985-9908-8E3C6AC9C647}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  <dgm:cxn modelId="{350B6BB9-A89B-4886-9560-651331C85703}" type="presParOf" srcId="{F8D3D3B6-86AE-4D85-B30F-E99355000AA8}" destId="{42DBB0FF-DC4D-4B33-9F7B-6FC981F074AE}" srcOrd="3" destOrd="0" presId="urn:microsoft.com/office/officeart/2005/8/layout/hProcess9"/>
    <dgm:cxn modelId="{EA019DEA-B376-4E6E-8402-FC9317807343}" type="presParOf" srcId="{F8D3D3B6-86AE-4D85-B30F-E99355000AA8}" destId="{06DD3DE3-ADE4-4C24-AA80-1DF30AB33F11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AB148F-C4B0-49E0-B8C3-F0454AAE7D2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ED09590-A065-447E-B309-BC31735A368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1885 году в Судане было образовано независимое государство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махдистов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5F80B6-DA97-495B-AFD5-608DAE071C6C}" type="parTrans" cxnId="{6E72DB4B-E2FF-4DC9-BABD-13EB5E37BD8F}">
      <dgm:prSet/>
      <dgm:spPr/>
      <dgm:t>
        <a:bodyPr/>
        <a:lstStyle/>
        <a:p>
          <a:endParaRPr lang="ru-RU"/>
        </a:p>
      </dgm:t>
    </dgm:pt>
    <dgm:pt modelId="{38DF7F02-BCEF-40F6-8721-1986131AA569}" type="sibTrans" cxnId="{6E72DB4B-E2FF-4DC9-BABD-13EB5E37BD8F}">
      <dgm:prSet/>
      <dgm:spPr/>
      <dgm:t>
        <a:bodyPr/>
        <a:lstStyle/>
        <a:p>
          <a:endParaRPr lang="ru-RU"/>
        </a:p>
      </dgm:t>
    </dgm:pt>
    <dgm:pt modelId="{6159ED44-5495-451D-AB1A-8A0890A8704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После смерти руководителя восстания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Махди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Мухаммеда-Ахмеда его первый халиф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Абдаллах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(всего было 4 халифа) взял правление в свои руки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26105B-53B1-4958-87F3-6BCCBE8DEB46}" type="parTrans" cxnId="{9E48B426-E12E-422A-B9AA-B87390059F8E}">
      <dgm:prSet/>
      <dgm:spPr/>
      <dgm:t>
        <a:bodyPr/>
        <a:lstStyle/>
        <a:p>
          <a:endParaRPr lang="ru-RU"/>
        </a:p>
      </dgm:t>
    </dgm:pt>
    <dgm:pt modelId="{9B1E583C-ED6D-4AB7-9007-566E8E253F13}" type="sibTrans" cxnId="{9E48B426-E12E-422A-B9AA-B87390059F8E}">
      <dgm:prSet/>
      <dgm:spPr/>
      <dgm:t>
        <a:bodyPr/>
        <a:lstStyle/>
        <a:p>
          <a:endParaRPr lang="ru-RU"/>
        </a:p>
      </dgm:t>
    </dgm:pt>
    <dgm:pt modelId="{427EDD1E-5378-41A9-BF6E-A7643FE4548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Город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Омдурман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был объявлен столицей. Многотысячное войско стало главной опорой государства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3BC8275-4D4B-40EC-BF43-6642CC6E3777}" type="parTrans" cxnId="{E34CB0A9-4239-4DAE-A13A-A1DC6AD9B90B}">
      <dgm:prSet/>
      <dgm:spPr/>
      <dgm:t>
        <a:bodyPr/>
        <a:lstStyle/>
        <a:p>
          <a:endParaRPr lang="ru-RU"/>
        </a:p>
      </dgm:t>
    </dgm:pt>
    <dgm:pt modelId="{5798288C-27B9-4DC4-BA41-E21E4322DD30}" type="sibTrans" cxnId="{E34CB0A9-4239-4DAE-A13A-A1DC6AD9B90B}">
      <dgm:prSet/>
      <dgm:spPr/>
      <dgm:t>
        <a:bodyPr/>
        <a:lstStyle/>
        <a:p>
          <a:endParaRPr lang="ru-RU"/>
        </a:p>
      </dgm:t>
    </dgm:pt>
    <dgm:pt modelId="{FBE797A0-22AE-4A3F-B653-19F6B9FB8C5F}" type="pres">
      <dgm:prSet presAssocID="{84AB148F-C4B0-49E0-B8C3-F0454AAE7D26}" presName="compositeShape" presStyleCnt="0">
        <dgm:presLayoutVars>
          <dgm:dir/>
          <dgm:resizeHandles/>
        </dgm:presLayoutVars>
      </dgm:prSet>
      <dgm:spPr/>
    </dgm:pt>
    <dgm:pt modelId="{48CFEA62-106F-4D32-9596-1795D7AEB386}" type="pres">
      <dgm:prSet presAssocID="{84AB148F-C4B0-49E0-B8C3-F0454AAE7D26}" presName="pyramid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EFAFA6F2-6F68-449F-B58E-6A308FA0479A}" type="pres">
      <dgm:prSet presAssocID="{84AB148F-C4B0-49E0-B8C3-F0454AAE7D26}" presName="theList" presStyleCnt="0"/>
      <dgm:spPr/>
    </dgm:pt>
    <dgm:pt modelId="{D95A4B9F-24B7-4196-8DBF-E316D05C953D}" type="pres">
      <dgm:prSet presAssocID="{0ED09590-A065-447E-B309-BC31735A368D}" presName="aNode" presStyleLbl="fgAcc1" presStyleIdx="0" presStyleCnt="3" custScaleX="137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A78BC-21DF-4CED-9295-1704CFEDCE01}" type="pres">
      <dgm:prSet presAssocID="{0ED09590-A065-447E-B309-BC31735A368D}" presName="aSpace" presStyleCnt="0"/>
      <dgm:spPr/>
    </dgm:pt>
    <dgm:pt modelId="{82A65EF1-5FFE-4165-BBE7-AD5659CD6F59}" type="pres">
      <dgm:prSet presAssocID="{6159ED44-5495-451D-AB1A-8A0890A87044}" presName="aNode" presStyleLbl="fgAcc1" presStyleIdx="1" presStyleCnt="3" custScaleX="28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9AA98-8BF7-4DE6-803E-042ABE6725C2}" type="pres">
      <dgm:prSet presAssocID="{6159ED44-5495-451D-AB1A-8A0890A87044}" presName="aSpace" presStyleCnt="0"/>
      <dgm:spPr/>
    </dgm:pt>
    <dgm:pt modelId="{CDE2A721-5B6D-4E38-BABA-628556EA237C}" type="pres">
      <dgm:prSet presAssocID="{427EDD1E-5378-41A9-BF6E-A7643FE45483}" presName="aNode" presStyleLbl="fgAcc1" presStyleIdx="2" presStyleCnt="3" custScaleX="17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52B3B-4E3B-47A0-ABA4-665454FF42F6}" type="pres">
      <dgm:prSet presAssocID="{427EDD1E-5378-41A9-BF6E-A7643FE45483}" presName="aSpace" presStyleCnt="0"/>
      <dgm:spPr/>
    </dgm:pt>
  </dgm:ptLst>
  <dgm:cxnLst>
    <dgm:cxn modelId="{8C0F949A-17DC-4E65-9EA9-0EB9A4ACCE23}" type="presOf" srcId="{84AB148F-C4B0-49E0-B8C3-F0454AAE7D26}" destId="{FBE797A0-22AE-4A3F-B653-19F6B9FB8C5F}" srcOrd="0" destOrd="0" presId="urn:microsoft.com/office/officeart/2005/8/layout/pyramid2"/>
    <dgm:cxn modelId="{66C596F8-BBF1-4A0E-B90F-2DEA84659155}" type="presOf" srcId="{6159ED44-5495-451D-AB1A-8A0890A87044}" destId="{82A65EF1-5FFE-4165-BBE7-AD5659CD6F59}" srcOrd="0" destOrd="0" presId="urn:microsoft.com/office/officeart/2005/8/layout/pyramid2"/>
    <dgm:cxn modelId="{05B43129-476D-42F3-A2B6-6EAC5DF9451A}" type="presOf" srcId="{427EDD1E-5378-41A9-BF6E-A7643FE45483}" destId="{CDE2A721-5B6D-4E38-BABA-628556EA237C}" srcOrd="0" destOrd="0" presId="urn:microsoft.com/office/officeart/2005/8/layout/pyramid2"/>
    <dgm:cxn modelId="{E34CB0A9-4239-4DAE-A13A-A1DC6AD9B90B}" srcId="{84AB148F-C4B0-49E0-B8C3-F0454AAE7D26}" destId="{427EDD1E-5378-41A9-BF6E-A7643FE45483}" srcOrd="2" destOrd="0" parTransId="{33BC8275-4D4B-40EC-BF43-6642CC6E3777}" sibTransId="{5798288C-27B9-4DC4-BA41-E21E4322DD30}"/>
    <dgm:cxn modelId="{6E72DB4B-E2FF-4DC9-BABD-13EB5E37BD8F}" srcId="{84AB148F-C4B0-49E0-B8C3-F0454AAE7D26}" destId="{0ED09590-A065-447E-B309-BC31735A368D}" srcOrd="0" destOrd="0" parTransId="{CC5F80B6-DA97-495B-AFD5-608DAE071C6C}" sibTransId="{38DF7F02-BCEF-40F6-8721-1986131AA569}"/>
    <dgm:cxn modelId="{D1DE7640-B5DB-449F-8DA0-7C6EF7A0A44B}" type="presOf" srcId="{0ED09590-A065-447E-B309-BC31735A368D}" destId="{D95A4B9F-24B7-4196-8DBF-E316D05C953D}" srcOrd="0" destOrd="0" presId="urn:microsoft.com/office/officeart/2005/8/layout/pyramid2"/>
    <dgm:cxn modelId="{9E48B426-E12E-422A-B9AA-B87390059F8E}" srcId="{84AB148F-C4B0-49E0-B8C3-F0454AAE7D26}" destId="{6159ED44-5495-451D-AB1A-8A0890A87044}" srcOrd="1" destOrd="0" parTransId="{B926105B-53B1-4958-87F3-6BCCBE8DEB46}" sibTransId="{9B1E583C-ED6D-4AB7-9007-566E8E253F13}"/>
    <dgm:cxn modelId="{F4D38373-0F2B-4489-BB81-BBC7B5D51057}" type="presParOf" srcId="{FBE797A0-22AE-4A3F-B653-19F6B9FB8C5F}" destId="{48CFEA62-106F-4D32-9596-1795D7AEB386}" srcOrd="0" destOrd="0" presId="urn:microsoft.com/office/officeart/2005/8/layout/pyramid2"/>
    <dgm:cxn modelId="{015CB92A-345D-4C66-A8F8-008B5F920D96}" type="presParOf" srcId="{FBE797A0-22AE-4A3F-B653-19F6B9FB8C5F}" destId="{EFAFA6F2-6F68-449F-B58E-6A308FA0479A}" srcOrd="1" destOrd="0" presId="urn:microsoft.com/office/officeart/2005/8/layout/pyramid2"/>
    <dgm:cxn modelId="{7DE54DB7-BA64-49B0-AB4C-FEB7A9D6E4FB}" type="presParOf" srcId="{EFAFA6F2-6F68-449F-B58E-6A308FA0479A}" destId="{D95A4B9F-24B7-4196-8DBF-E316D05C953D}" srcOrd="0" destOrd="0" presId="urn:microsoft.com/office/officeart/2005/8/layout/pyramid2"/>
    <dgm:cxn modelId="{B71CFEC4-710A-4CF0-926D-BEB84CC7EB43}" type="presParOf" srcId="{EFAFA6F2-6F68-449F-B58E-6A308FA0479A}" destId="{062A78BC-21DF-4CED-9295-1704CFEDCE01}" srcOrd="1" destOrd="0" presId="urn:microsoft.com/office/officeart/2005/8/layout/pyramid2"/>
    <dgm:cxn modelId="{214947B0-B3AE-4328-922D-537A96DBB181}" type="presParOf" srcId="{EFAFA6F2-6F68-449F-B58E-6A308FA0479A}" destId="{82A65EF1-5FFE-4165-BBE7-AD5659CD6F59}" srcOrd="2" destOrd="0" presId="urn:microsoft.com/office/officeart/2005/8/layout/pyramid2"/>
    <dgm:cxn modelId="{9E96AF24-1958-4E9E-A155-1A55C5770E89}" type="presParOf" srcId="{EFAFA6F2-6F68-449F-B58E-6A308FA0479A}" destId="{C509AA98-8BF7-4DE6-803E-042ABE6725C2}" srcOrd="3" destOrd="0" presId="urn:microsoft.com/office/officeart/2005/8/layout/pyramid2"/>
    <dgm:cxn modelId="{BD9E878A-AC0D-4C0C-9F06-6814120B0311}" type="presParOf" srcId="{EFAFA6F2-6F68-449F-B58E-6A308FA0479A}" destId="{CDE2A721-5B6D-4E38-BABA-628556EA237C}" srcOrd="4" destOrd="0" presId="urn:microsoft.com/office/officeart/2005/8/layout/pyramid2"/>
    <dgm:cxn modelId="{C284C16A-5759-4A64-918E-913A54FC7953}" type="presParOf" srcId="{EFAFA6F2-6F68-449F-B58E-6A308FA0479A}" destId="{61152B3B-4E3B-47A0-ABA4-665454FF42F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33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в тетрадь термины и даты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«Коллаж»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98052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1820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0"/>
          <a:ext cx="3214710" cy="7488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Эта партия боролась против иноземцев под девизом «Египет – египтянам»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553" y="36553"/>
        <a:ext cx="3141604" cy="675694"/>
      </dsp:txXfrm>
    </dsp:sp>
    <dsp:sp modelId="{C3C0924E-F287-4876-8416-71EEC6808DB4}">
      <dsp:nvSpPr>
        <dsp:cNvPr id="0" name=""/>
        <dsp:cNvSpPr/>
      </dsp:nvSpPr>
      <dsp:spPr>
        <a:xfrm>
          <a:off x="0" y="857256"/>
          <a:ext cx="3214710" cy="7488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0000"/>
              </a:solidFill>
            </a:rPr>
            <a:t>Ватановцы</a:t>
          </a:r>
          <a:r>
            <a:rPr lang="ru-RU" sz="1200" b="1" kern="1200" dirty="0" smtClean="0">
              <a:solidFill>
                <a:srgbClr val="000000"/>
              </a:solidFill>
            </a:rPr>
            <a:t> боролись за конституцию, ограничивающую права правителя Хедива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6553" y="893809"/>
        <a:ext cx="3141604" cy="675694"/>
      </dsp:txXfrm>
    </dsp:sp>
    <dsp:sp modelId="{ABE5AA13-53AA-4662-9E11-41C7D9724266}">
      <dsp:nvSpPr>
        <dsp:cNvPr id="0" name=""/>
        <dsp:cNvSpPr/>
      </dsp:nvSpPr>
      <dsp:spPr>
        <a:xfrm>
          <a:off x="0" y="1739764"/>
          <a:ext cx="3214710" cy="7488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1882 году Хедив был вынужден подписать новый закон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553" y="1776317"/>
        <a:ext cx="314160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-16" y="0"/>
          <a:ext cx="3857650" cy="786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Англичане, направив ультиматум правительству Египта, потребовали распустить действующее правительство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07" y="23023"/>
        <a:ext cx="2867878" cy="740006"/>
      </dsp:txXfrm>
    </dsp:sp>
    <dsp:sp modelId="{E214CC58-8EB2-4CA5-8D9F-CCA16F0276E8}">
      <dsp:nvSpPr>
        <dsp:cNvPr id="0" name=""/>
        <dsp:cNvSpPr/>
      </dsp:nvSpPr>
      <dsp:spPr>
        <a:xfrm>
          <a:off x="0" y="898345"/>
          <a:ext cx="3857650" cy="786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требование колонизаторов не было выполнено. В ответ в 1882 году англичане обстреляли                                   из пушек Александрию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23" y="921368"/>
        <a:ext cx="2870124" cy="740006"/>
      </dsp:txXfrm>
    </dsp:sp>
    <dsp:sp modelId="{C1DB65B5-07D2-4A2F-B23D-A2A308A7475A}">
      <dsp:nvSpPr>
        <dsp:cNvPr id="0" name=""/>
        <dsp:cNvSpPr/>
      </dsp:nvSpPr>
      <dsp:spPr>
        <a:xfrm>
          <a:off x="0" y="1834123"/>
          <a:ext cx="3857650" cy="786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Английский десант занял город. Министр обороны египетской армии Ахмед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Араби-бей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создал                                               в Каире Временный совет и собрал многотысячную армию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23" y="1857146"/>
        <a:ext cx="2870124" cy="740006"/>
      </dsp:txXfrm>
    </dsp:sp>
    <dsp:sp modelId="{7F9E4E9C-EC7E-4058-B53F-BF0DFB37E027}">
      <dsp:nvSpPr>
        <dsp:cNvPr id="0" name=""/>
        <dsp:cNvSpPr/>
      </dsp:nvSpPr>
      <dsp:spPr>
        <a:xfrm>
          <a:off x="3079392" y="598900"/>
          <a:ext cx="510934" cy="51093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194352" y="598900"/>
        <a:ext cx="281014" cy="384478"/>
      </dsp:txXfrm>
    </dsp:sp>
    <dsp:sp modelId="{937148DB-CF44-443A-9593-2AE3731C77B2}">
      <dsp:nvSpPr>
        <dsp:cNvPr id="0" name=""/>
        <dsp:cNvSpPr/>
      </dsp:nvSpPr>
      <dsp:spPr>
        <a:xfrm>
          <a:off x="3057393" y="1507911"/>
          <a:ext cx="510934" cy="51093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172353" y="1507911"/>
        <a:ext cx="281014" cy="384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1424" y="53534"/>
          <a:ext cx="1810107" cy="9719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1888 году                       в Стамбуле была подписана Конвенция                   о пользовании Суэцким каналом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890" y="82000"/>
        <a:ext cx="1753175" cy="914984"/>
      </dsp:txXfrm>
    </dsp:sp>
    <dsp:sp modelId="{9C7D78F0-7AFC-4387-8F71-4E1EBD8F9526}">
      <dsp:nvSpPr>
        <dsp:cNvPr id="0" name=""/>
        <dsp:cNvSpPr/>
      </dsp:nvSpPr>
      <dsp:spPr>
        <a:xfrm>
          <a:off x="1904894" y="407937"/>
          <a:ext cx="224917" cy="26311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04894" y="460559"/>
        <a:ext cx="157442" cy="157866"/>
      </dsp:txXfrm>
    </dsp:sp>
    <dsp:sp modelId="{541E2A69-37B4-465F-A4EE-9F0D476E22C6}">
      <dsp:nvSpPr>
        <dsp:cNvPr id="0" name=""/>
        <dsp:cNvSpPr/>
      </dsp:nvSpPr>
      <dsp:spPr>
        <a:xfrm>
          <a:off x="2235904" y="48012"/>
          <a:ext cx="1691760" cy="9829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государствами Англия, Германия, Испания, Италия, Россия, Турция, Франция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64694" y="76802"/>
        <a:ext cx="1634180" cy="925381"/>
      </dsp:txXfrm>
    </dsp:sp>
    <dsp:sp modelId="{FFCDC096-77B1-45D5-999D-28AD41CFECF6}">
      <dsp:nvSpPr>
        <dsp:cNvPr id="0" name=""/>
        <dsp:cNvSpPr/>
      </dsp:nvSpPr>
      <dsp:spPr>
        <a:xfrm rot="5323514">
          <a:off x="2984815" y="1105238"/>
          <a:ext cx="224973" cy="26311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017618" y="1124314"/>
        <a:ext cx="157866" cy="157481"/>
      </dsp:txXfrm>
    </dsp:sp>
    <dsp:sp modelId="{299B642D-8DE1-4161-9260-12BFAA733F89}">
      <dsp:nvSpPr>
        <dsp:cNvPr id="0" name=""/>
        <dsp:cNvSpPr/>
      </dsp:nvSpPr>
      <dsp:spPr>
        <a:xfrm>
          <a:off x="2298849" y="1455345"/>
          <a:ext cx="1628815" cy="9969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Согласно ей, все государства получили право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28049" y="1484545"/>
        <a:ext cx="1570415" cy="938571"/>
      </dsp:txXfrm>
    </dsp:sp>
    <dsp:sp modelId="{FE21A452-1F4B-4080-8D60-EA4961106AD2}">
      <dsp:nvSpPr>
        <dsp:cNvPr id="0" name=""/>
        <dsp:cNvSpPr/>
      </dsp:nvSpPr>
      <dsp:spPr>
        <a:xfrm rot="10800000">
          <a:off x="1980570" y="1822276"/>
          <a:ext cx="224917" cy="26311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048045" y="1874898"/>
        <a:ext cx="157442" cy="157866"/>
      </dsp:txXfrm>
    </dsp:sp>
    <dsp:sp modelId="{109C2627-E925-4B9E-AC03-10E872964E6B}">
      <dsp:nvSpPr>
        <dsp:cNvPr id="0" name=""/>
        <dsp:cNvSpPr/>
      </dsp:nvSpPr>
      <dsp:spPr>
        <a:xfrm>
          <a:off x="21051" y="1456927"/>
          <a:ext cx="1853425" cy="9938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Свободного пользования каналом и в военное, и в мирное время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0159" y="1486035"/>
        <a:ext cx="1795209" cy="935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417912" y="0"/>
          <a:ext cx="4736339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2040" y="686594"/>
          <a:ext cx="1650267" cy="11707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Однако освободительное движение продолжалось, приняв другие формы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9193" y="743747"/>
        <a:ext cx="1535961" cy="1056484"/>
      </dsp:txXfrm>
    </dsp:sp>
    <dsp:sp modelId="{53C1E76F-F6FB-4B5D-B011-D0CE55B6AB49}">
      <dsp:nvSpPr>
        <dsp:cNvPr id="0" name=""/>
        <dsp:cNvSpPr/>
      </dsp:nvSpPr>
      <dsp:spPr>
        <a:xfrm>
          <a:off x="1892825" y="686594"/>
          <a:ext cx="1786513" cy="11707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Вице-президент меджлиса (парламента)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Саад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Заглул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собрав вокруг себя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патриотически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настроенных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49978" y="743747"/>
        <a:ext cx="1672207" cy="1056484"/>
      </dsp:txXfrm>
    </dsp:sp>
    <dsp:sp modelId="{06DD3DE3-ADE4-4C24-AA80-1DF30AB33F11}">
      <dsp:nvSpPr>
        <dsp:cNvPr id="0" name=""/>
        <dsp:cNvSpPr/>
      </dsp:nvSpPr>
      <dsp:spPr>
        <a:xfrm>
          <a:off x="3919856" y="686594"/>
          <a:ext cx="1650267" cy="11707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Депутатов, добился прохождения резолюции, направленной против господства англичан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77009" y="743747"/>
        <a:ext cx="1535961" cy="105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EA62-106F-4D32-9596-1795D7AEB386}">
      <dsp:nvSpPr>
        <dsp:cNvPr id="0" name=""/>
        <dsp:cNvSpPr/>
      </dsp:nvSpPr>
      <dsp:spPr>
        <a:xfrm>
          <a:off x="254458" y="0"/>
          <a:ext cx="2500330" cy="2500330"/>
        </a:xfrm>
        <a:prstGeom prst="triangl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A4B9F-24B7-4196-8DBF-E316D05C953D}">
      <dsp:nvSpPr>
        <dsp:cNvPr id="0" name=""/>
        <dsp:cNvSpPr/>
      </dsp:nvSpPr>
      <dsp:spPr>
        <a:xfrm>
          <a:off x="1196588" y="251375"/>
          <a:ext cx="2241284" cy="5918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1885 году в Судане было образовано независимое государство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махдистов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25481" y="280268"/>
        <a:ext cx="2183498" cy="534088"/>
      </dsp:txXfrm>
    </dsp:sp>
    <dsp:sp modelId="{82A65EF1-5FFE-4165-BBE7-AD5659CD6F59}">
      <dsp:nvSpPr>
        <dsp:cNvPr id="0" name=""/>
        <dsp:cNvSpPr/>
      </dsp:nvSpPr>
      <dsp:spPr>
        <a:xfrm>
          <a:off x="27522" y="917235"/>
          <a:ext cx="4579415" cy="5918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После смерти руководителя восстания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Махди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Мухаммеда-Ахмеда его первый халиф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Абдаллах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(всего было 4 халифа) взял правление в свои руки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6415" y="946128"/>
        <a:ext cx="4521629" cy="534088"/>
      </dsp:txXfrm>
    </dsp:sp>
    <dsp:sp modelId="{CDE2A721-5B6D-4E38-BABA-628556EA237C}">
      <dsp:nvSpPr>
        <dsp:cNvPr id="0" name=""/>
        <dsp:cNvSpPr/>
      </dsp:nvSpPr>
      <dsp:spPr>
        <a:xfrm>
          <a:off x="857251" y="1583094"/>
          <a:ext cx="2919957" cy="5918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Город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Омдурман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был объявлен столицей. Многотысячное войско стало главной опорой государства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86144" y="1611987"/>
        <a:ext cx="2862171" cy="534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69706" y="866"/>
          <a:ext cx="3610476" cy="64120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33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30006" y="866"/>
        <a:ext cx="3450176" cy="641202"/>
      </dsp:txXfrm>
    </dsp:sp>
    <dsp:sp modelId="{0695C490-E4F3-44F9-95D3-DCB4ADA8C6F8}">
      <dsp:nvSpPr>
        <dsp:cNvPr id="0" name=""/>
        <dsp:cNvSpPr/>
      </dsp:nvSpPr>
      <dsp:spPr>
        <a:xfrm>
          <a:off x="749105" y="866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86432" y="845385"/>
          <a:ext cx="3540144" cy="57215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в тетрадь термины и даты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29471" y="845385"/>
        <a:ext cx="3397105" cy="572157"/>
      </dsp:txXfrm>
    </dsp:sp>
    <dsp:sp modelId="{0A426044-E8F7-487B-91EF-34DFC983F853}">
      <dsp:nvSpPr>
        <dsp:cNvPr id="0" name=""/>
        <dsp:cNvSpPr/>
      </dsp:nvSpPr>
      <dsp:spPr>
        <a:xfrm>
          <a:off x="766688" y="833471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22300" y="1571634"/>
          <a:ext cx="3676187" cy="7739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«Коллаж»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779" y="1571634"/>
        <a:ext cx="3482708" cy="773918"/>
      </dsp:txXfrm>
    </dsp:sp>
    <dsp:sp modelId="{0CB44D7F-0C66-4497-B9EB-5134FE96849A}">
      <dsp:nvSpPr>
        <dsp:cNvPr id="0" name=""/>
        <dsp:cNvSpPr/>
      </dsp:nvSpPr>
      <dsp:spPr>
        <a:xfrm>
          <a:off x="732677" y="1732435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94578" y="830769"/>
            <a:ext cx="3542469" cy="264044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Государства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Северной Африки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332012"/>
            <a:ext cx="280392" cy="5029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Зоны карты Африки политической Иллюстрация вектора - иллюстрации  насчитывающей африки, политической: 109388832"/>
          <p:cNvPicPr>
            <a:picLocks noChangeAspect="1" noChangeArrowheads="1"/>
          </p:cNvPicPr>
          <p:nvPr/>
        </p:nvPicPr>
        <p:blipFill>
          <a:blip r:embed="rId3"/>
          <a:srcRect b="9337"/>
          <a:stretch>
            <a:fillRect/>
          </a:stretch>
        </p:blipFill>
        <p:spPr bwMode="auto">
          <a:xfrm>
            <a:off x="4022733" y="1191416"/>
            <a:ext cx="1573967" cy="1857388"/>
          </a:xfrm>
          <a:prstGeom prst="rect">
            <a:avLst/>
          </a:prstGeom>
          <a:noFill/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954228"/>
            <a:ext cx="280392" cy="7459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Ультиматум англичан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6634169"/>
              </p:ext>
            </p:extLst>
          </p:nvPr>
        </p:nvGraphicFramePr>
        <p:xfrm>
          <a:off x="1808155" y="539924"/>
          <a:ext cx="3857652" cy="262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Вилена\Desktop\Arabi_(1906)_-_TIMEA.jpg"/>
          <p:cNvPicPr>
            <a:picLocks noChangeAspect="1" noChangeArrowheads="1"/>
          </p:cNvPicPr>
          <p:nvPr/>
        </p:nvPicPr>
        <p:blipFill>
          <a:blip r:embed="rId7"/>
          <a:srcRect r="5000"/>
          <a:stretch>
            <a:fillRect/>
          </a:stretch>
        </p:blipFill>
        <p:spPr bwMode="auto">
          <a:xfrm>
            <a:off x="93643" y="619912"/>
            <a:ext cx="1643074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643" y="2905928"/>
            <a:ext cx="16430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0000"/>
                </a:solidFill>
              </a:rPr>
              <a:t>Ахмед </a:t>
            </a:r>
            <a:r>
              <a:rPr lang="ru-RU" sz="1000" i="1" dirty="0" err="1" smtClean="0">
                <a:solidFill>
                  <a:srgbClr val="000000"/>
                </a:solidFill>
              </a:rPr>
              <a:t>Араби-бей</a:t>
            </a:r>
            <a:endParaRPr lang="ru-RU" sz="10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Египет – колония Англии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1866894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36519" y="576015"/>
            <a:ext cx="2500330" cy="1115467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скором времени англичане захватили Суэцкий канал и начали поход на Каир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36519" y="2106341"/>
            <a:ext cx="2500330" cy="829715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Египетские войска потерпели поражение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022601" y="576015"/>
            <a:ext cx="2500330" cy="1115467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Полковник Ахмед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Араби-бей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 сослан пожизненно                   на остров Цейлон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022601" y="2106339"/>
            <a:ext cx="2500330" cy="829717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Египет превратился                             в колонию англичан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Контроль Англии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0375" y="576015"/>
            <a:ext cx="1990722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2165345" y="576015"/>
            <a:ext cx="3429024" cy="2544225"/>
          </a:xfrm>
          <a:prstGeom prst="fram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Официально Англия не отменила в Египте власть Османской империи. В Египте формально сохранилась династия Хедивов, Совет министров. Однако контроль над финансами полностью перешёл в руки английских советников.</a:t>
            </a:r>
          </a:p>
        </p:txBody>
      </p:sp>
      <p:pic>
        <p:nvPicPr>
          <p:cNvPr id="3" name="Picture 2" descr="Мусульманский мир"/>
          <p:cNvPicPr>
            <a:picLocks noChangeAspect="1" noChangeArrowheads="1"/>
          </p:cNvPicPr>
          <p:nvPr/>
        </p:nvPicPr>
        <p:blipFill>
          <a:blip r:embed="rId2"/>
          <a:srcRect b="6930"/>
          <a:stretch>
            <a:fillRect/>
          </a:stretch>
        </p:blipFill>
        <p:spPr bwMode="auto">
          <a:xfrm>
            <a:off x="155575" y="576015"/>
            <a:ext cx="1866893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Конвенция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65279" y="619913"/>
          <a:ext cx="392909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MohammadAyoubK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История Суэцкого канала: masterok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Users\Вилена\Desktop\IMG_7787 (Копировать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3"/>
            <a:ext cx="14382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Путь террора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155575" y="776559"/>
            <a:ext cx="3009902" cy="2258475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Партия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Хизб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уль-Ватан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», бывшая активным сторонником национально-освободительного движения, казалась       в глазах англичан наиболее опасной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2236783" y="477037"/>
            <a:ext cx="2928958" cy="1428760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Были приняты неотложные меры для ослабления её влияния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2451097" y="1477167"/>
            <a:ext cx="3094039" cy="1643073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результате партия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Хизб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уль-Ватан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перешла в политической борьбе на путь террора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Другие формы движения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Восстание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махдистов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619912"/>
            <a:ext cx="2857520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1881 году призвал народ к восстанию – «священной войне» против египетско-турецкого ига  и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европейцев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Мухаммед-Ахмед объявил себя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Махди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(мессией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Военная группа, направленная губернатором, чтобы арестовать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Махди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была уничтожена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308221" y="834226"/>
            <a:ext cx="428628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308221" y="1790594"/>
            <a:ext cx="428628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08221" y="2477300"/>
            <a:ext cx="428628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007" y="619912"/>
            <a:ext cx="2152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Восточный Судан находился под властью Египта.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Лидер суданцев Мухаммед-Ахмед -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topwar.ru/uploads/posts/2016-01/thumbs/1451971460_3.dervishi-mahdisty-atakuyut-anglichan.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21" y="1986345"/>
            <a:ext cx="2009770" cy="1165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Победа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махдистов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690025">
            <a:off x="696715" y="547734"/>
            <a:ext cx="369631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13" y="834226"/>
            <a:ext cx="1295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1882 году генерал-губернатором Хартума был назначен египтянин Абдул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Кадыр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828655" y="615699"/>
            <a:ext cx="371668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66803" y="967385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пытался подавить движение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махдистов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но потерпел поражение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539658" y="627187"/>
            <a:ext cx="39464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22601" y="949844"/>
            <a:ext cx="144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Англичане направили в Судан военную часть под руководством генерала Гордона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5690" y="2334839"/>
            <a:ext cx="26680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Английское войско под началом генерала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Хикса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было перебито суданскими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ансарами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903507" y="1243005"/>
            <a:ext cx="166668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286949">
            <a:off x="4713122" y="614823"/>
            <a:ext cx="39464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63901" y="924206"/>
            <a:ext cx="1295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                         и эти войска были уничтожены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ансарами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                         и Судан был освобождён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Абдурахмана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17735" y="619912"/>
            <a:ext cx="3376634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549299" y="2874022"/>
            <a:ext cx="12858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ааа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959908" y="619912"/>
          <a:ext cx="4634461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Эфиопо-суданская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Внутренние распри ослабили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махдистов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Воспользовавшись этим, Англия натравила Эфиопию на Судан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результате в 1885 году между этими двумя странами начались военные действия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Молния 12"/>
          <p:cNvSpPr/>
          <p:nvPr/>
        </p:nvSpPr>
        <p:spPr>
          <a:xfrm rot="851830">
            <a:off x="3175" y="1718211"/>
            <a:ext cx="914400" cy="914400"/>
          </a:xfrm>
          <a:prstGeom prst="lightningBol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851830">
            <a:off x="3174" y="674185"/>
            <a:ext cx="914400" cy="914400"/>
          </a:xfrm>
          <a:prstGeom prst="lightningBol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77" y="740840"/>
            <a:ext cx="4643472" cy="3296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Социальная и политическая жизнь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79" y="1262854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Порабощение Египта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69" y="1834358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Восстание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махдистов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69" y="2441581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Политика великих держав в Северной Африке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Разногласия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17735" y="619912"/>
            <a:ext cx="3376634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Правитель Эфиопии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Йохонни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обратившись к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Абдуллаху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призвал его объединиться против общего врага.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Однако Абдуллах потребовал, чтобы взамен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Йохонни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принял ислам.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результате необходимый договор не был составлен.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5575" y="2874021"/>
            <a:ext cx="2062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Абдуллах , правитель Судана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Вилена\Desktop\IMG_1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691350"/>
            <a:ext cx="198121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1413" y="0"/>
            <a:ext cx="3071834" cy="2763053"/>
          </a:xfrm>
          <a:prstGeom prst="irregularSeal1">
            <a:avLst/>
          </a:prstGeom>
          <a:solidFill>
            <a:schemeClr val="bg1"/>
          </a:solidFill>
          <a:ln>
            <a:solidFill>
              <a:srgbClr val="8A1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войне между Эфиопией                                  и Суданом было пролито много крови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087637" y="0"/>
            <a:ext cx="3644478" cy="2763053"/>
          </a:xfrm>
          <a:prstGeom prst="irregularSeal1">
            <a:avLst/>
          </a:prstGeom>
          <a:solidFill>
            <a:schemeClr val="bg1"/>
          </a:solidFill>
          <a:ln>
            <a:solidFill>
              <a:srgbClr val="8A1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1889 году император Эфиопии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Менелик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 вынужден подписать договор, составленный                                     в пользу суданцев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75" y="2548738"/>
            <a:ext cx="5603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В августе 1889 года объединённые войска Англии и Египта одержали победу над войсками </a:t>
            </a:r>
            <a:r>
              <a:rPr lang="ru-RU" sz="1200" b="1" dirty="0" err="1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махдистов</a:t>
            </a:r>
            <a:r>
              <a:rPr lang="ru-RU" sz="12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 и захватили значительную часть Судана</a:t>
            </a:r>
            <a:endParaRPr lang="ru-RU" sz="1200" b="1" dirty="0">
              <a:solidFill>
                <a:srgbClr val="8A104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913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Политика великих держав в Северной Африке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1736717" y="1762920"/>
            <a:ext cx="1785950" cy="1357322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Перед этим Франция заняла также Алжир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3236915" y="762788"/>
            <a:ext cx="2357454" cy="135732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к.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в Алжире проживало более 300 тысяч французов, которым принадлежали плодородные земли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155575" y="762788"/>
            <a:ext cx="1795456" cy="14287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1881 году          в Тунисе была установлена власть Франции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младоалжирцев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155575" y="691350"/>
            <a:ext cx="1581142" cy="242889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Алжире началась борьба против ига колонистов.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1912 году была сформирована </a:t>
            </a:r>
            <a:r>
              <a:rPr lang="ru-RU" sz="12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партия </a:t>
            </a:r>
            <a:r>
              <a:rPr lang="ru-RU" sz="1200" b="1" dirty="0" err="1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младоалжирцев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Эта партия выдвинула такие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требования</a:t>
            </a:r>
            <a:endParaRPr lang="ru-RU" sz="1200" b="1" u="sng" dirty="0" smtClean="0">
              <a:solidFill>
                <a:srgbClr val="8A1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36717" y="405599"/>
            <a:ext cx="3857652" cy="283448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Отмена применявшегося к алжирцам в судебных делах унизительного порядка под названием «местный кодекс»;</a:t>
            </a:r>
          </a:p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уравнение налогообложения алжирцев и европейцев;</a:t>
            </a:r>
          </a:p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расширение народного образования;</a:t>
            </a:r>
          </a:p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увеличение количества должностей, на которые избирались бы арабы</a:t>
            </a:r>
          </a:p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Дележ колоний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879461" y="619912"/>
            <a:ext cx="4714908" cy="2286016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дележе колоний европейскими государствами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Франция получила также Марокко.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Италия признала «права» Франции на Марокко.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Взамен Италия получила «права» на Ливию.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Война Франции и Марокко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5081" y="619912"/>
            <a:ext cx="5500726" cy="2571768"/>
          </a:xfrm>
          <a:prstGeom prst="chevron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Франция искала предлог начать войну против Марокко.</a:t>
            </a:r>
          </a:p>
          <a:p>
            <a:r>
              <a:rPr lang="ru-RU" sz="12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В 1907 году в городе </a:t>
            </a:r>
            <a:r>
              <a:rPr lang="ru-RU" sz="1200" b="1" dirty="0" err="1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Маракеш</a:t>
            </a:r>
            <a:r>
              <a:rPr lang="ru-RU" sz="12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 был убит французский врач.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Франция немедленно начала военные действия.</a:t>
            </a:r>
          </a:p>
          <a:p>
            <a:r>
              <a:rPr lang="ru-RU" sz="12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За короткий период Франция захватила все основные города Марокко.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Испания также захватила некоторые города страны.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Ливия – колония Италии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55575" y="518529"/>
            <a:ext cx="3000396" cy="157163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Ливия долгое время являлась колонией Турции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2665411" y="518529"/>
            <a:ext cx="2900386" cy="1285884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 сентября 1911 года Италия начала захватническую войну в Ливии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1236651" y="1905796"/>
            <a:ext cx="3971955" cy="121444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Турция не смогла принять ответные меры, и в 1912 году Ливия была объявлена колонией Италии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6" y="691350"/>
            <a:ext cx="5438794" cy="7143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60363" indent="-360363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В Египте в конце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официально сохранилась власть Османской империи,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страна фактически превратилась в колонию ?</a:t>
            </a:r>
          </a:p>
        </p:txBody>
      </p:sp>
      <p:sp>
        <p:nvSpPr>
          <p:cNvPr id="586754" name="AutoShape 2" descr="Скандал в отношении линии Дюранда набирает обороты | Центр Льва Гумилё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307957" y="1477168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Германии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808287" y="1477168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Англии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7957" y="2262986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Франции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808287" y="2262986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Италии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6" y="691350"/>
            <a:ext cx="5438794" cy="5715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0363" indent="-269875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чьём подчинении был Восточный Судан                        в конце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–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начале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?</a:t>
            </a:r>
          </a:p>
        </p:txBody>
      </p:sp>
      <p:sp>
        <p:nvSpPr>
          <p:cNvPr id="586754" name="AutoShape 2" descr="Скандал в отношении линии Дюранда набирает обороты | Центр Льва Гумилё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307957" y="1477168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Франции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808287" y="1477168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Турции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7957" y="2262986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Австро-Венгрии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808287" y="2262986"/>
            <a:ext cx="1643074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Египта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6" y="691350"/>
            <a:ext cx="5438794" cy="5715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69875" indent="-269875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Определите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французские колонии в Северной Африке в конце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?</a:t>
            </a:r>
          </a:p>
        </p:txBody>
      </p:sp>
      <p:sp>
        <p:nvSpPr>
          <p:cNvPr id="586754" name="AutoShape 2" descr="Скандал в отношении линии Дюранда набирает обороты | Центр Льва Гумилё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307957" y="1477168"/>
            <a:ext cx="2500330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Алжир, Судан, Марокко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308354" y="1477168"/>
            <a:ext cx="2286016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Тунис, Судан, Алжир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7957" y="2262986"/>
            <a:ext cx="2500330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Тунис, Алжир, Марокко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308354" y="2262986"/>
            <a:ext cx="2286016" cy="50006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Ливия, Судан, Тунис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Население 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688405" y="905664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9395" y="2120110"/>
            <a:ext cx="1166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Араб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520" y="2771745"/>
            <a:ext cx="89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Бербер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907" y="548475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Северной части Африки, вплоть    до южных границ Сахары, большинство населения составляли арабы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902851" y="2310347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08353" y="1905796"/>
            <a:ext cx="235745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этих территориях также проживали берберы, эфиопы                                   и другие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народы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Арабы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https://upload.wikimedia.org/wikipedia/commons/thumb/9/9e/Nomadic_Berber_in_Morocco.jpg/198px-Nomadic_Berber_in_Moroc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C:\Users\Вилена\Desktop\198px-Nomadic_Berber_in_Moroc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530" y="1548606"/>
            <a:ext cx="1214446" cy="1500138"/>
          </a:xfrm>
          <a:prstGeom prst="rect">
            <a:avLst/>
          </a:prstGeom>
          <a:noFill/>
        </p:spPr>
      </p:pic>
      <p:sp>
        <p:nvSpPr>
          <p:cNvPr id="29704" name="AutoShape 8" descr="Араб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Как жили бедуины в конце 19 века (Фото) - ТЕЛЕГ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7" name="Picture 11" descr="C:\Users\Вилена\Desktop\beduiny-retro-foto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20" y="477036"/>
            <a:ext cx="130901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262986"/>
            <a:ext cx="928694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«Коллаж»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643" y="691350"/>
            <a:ext cx="2714074" cy="24288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Коллаж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фр.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Coller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приклеивание, соединение в одно разнородных элементов.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Рисунками                                  </a:t>
            </a:r>
            <a:r>
              <a:rPr lang="ru-RU" sz="18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и символами, терминами, высказываниями показать тему.</a:t>
            </a:r>
          </a:p>
        </p:txBody>
      </p:sp>
      <p:pic>
        <p:nvPicPr>
          <p:cNvPr id="578562" name="Picture 2" descr="C:\Users\Вилена\Desktop\колл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5" y="619912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Политическая жизнь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236519" y="548474"/>
            <a:ext cx="2714644" cy="2500330"/>
          </a:xfrm>
          <a:prstGeom prst="flowChartOnlineStorage">
            <a:avLst/>
          </a:prstGeom>
          <a:solidFill>
            <a:srgbClr val="DDDDDD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70-х годов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столетия на севере   и северо-востоке Африки, то есть      на землях, где проживали арабы, царила абсолютная монархическая власть.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2736849" y="548474"/>
            <a:ext cx="2786082" cy="2500330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Формально входившие в состав Османской империи Египет, Триполитания, Киренаика (сегодня Ливия) и Тунис         на деле                      не подчинялись турецкому султану.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Колонизация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1" cy="23574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конце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веков Египет                          и Судан стали колониями Англии, Тунис, Алжир                     и Марокко – Франции, часть Марокко – Испании, Ливия стала колонией Италии.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Карта областей Африки с одиночными странами"/>
          <p:cNvPicPr>
            <a:picLocks noChangeAspect="1" noChangeArrowheads="1"/>
          </p:cNvPicPr>
          <p:nvPr/>
        </p:nvPicPr>
        <p:blipFill>
          <a:blip r:embed="rId2"/>
          <a:srcRect b="10237"/>
          <a:stretch>
            <a:fillRect/>
          </a:stretch>
        </p:blipFill>
        <p:spPr bwMode="auto">
          <a:xfrm>
            <a:off x="155575" y="619912"/>
            <a:ext cx="2581273" cy="2500330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 rot="2379160">
            <a:off x="1857832" y="844658"/>
            <a:ext cx="135714" cy="285752"/>
          </a:xfrm>
          <a:prstGeom prst="downArrow">
            <a:avLst/>
          </a:prstGeom>
          <a:solidFill>
            <a:srgbClr val="8A1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379160">
            <a:off x="2001251" y="1151270"/>
            <a:ext cx="135714" cy="285752"/>
          </a:xfrm>
          <a:prstGeom prst="downArrow">
            <a:avLst/>
          </a:prstGeom>
          <a:solidFill>
            <a:srgbClr val="8A1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379160">
            <a:off x="1330105" y="700484"/>
            <a:ext cx="114231" cy="237421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50899" y="796684"/>
            <a:ext cx="142876" cy="30071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119773">
            <a:off x="598037" y="684846"/>
            <a:ext cx="132228" cy="334275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629257">
            <a:off x="1442966" y="802663"/>
            <a:ext cx="161309" cy="34057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Порабощение Египта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0" y="477036"/>
            <a:ext cx="3879857" cy="1285885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История Египта в конце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стала периодом изменений, происшедших под эгидой освобождения от власти Турции                                                                         и борьбы против колониальной политики англичан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79527" y="1762921"/>
            <a:ext cx="4384589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мусульманских священников, бывший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мударрисом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медресе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Аль-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Азхар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Джемаль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-ад-дин аль-Афгани 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ученики пользовались большим авторитетом в национально-освободительном движении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lifeglobe.net/x/entry/0/different1-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477036"/>
            <a:ext cx="1714511" cy="1214446"/>
          </a:xfrm>
          <a:prstGeom prst="rect">
            <a:avLst/>
          </a:prstGeom>
          <a:noFill/>
        </p:spPr>
      </p:pic>
      <p:sp>
        <p:nvSpPr>
          <p:cNvPr id="26628" name="AutoShape 4" descr="Джамалуддин аль-Афган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C:\Users\Вилена\Desktop\Sayyid_Dschamāl_ad-Dīn_al-Afghānī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905795"/>
            <a:ext cx="1223952" cy="12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Хизб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уль-Ватан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022469" y="576015"/>
            <a:ext cx="1857388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Джемаль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-ад-дин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аль-Афгани и его ученики призывали всех мусульман объединиться против колонизаторов       и тирании Турции  и установить конституционный строй.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736981" y="2035265"/>
            <a:ext cx="428628" cy="22389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736981" y="905664"/>
            <a:ext cx="428628" cy="20950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65608" y="576016"/>
            <a:ext cx="1428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1871 году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Джемаль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-ад-дин аль-Афгани создал партию «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Хизб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уль-Ватан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(Партия Родины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Истоки панисламизма: как Джемаль ад-Дин аль-Афгани учил мусульман  объединяться против угроз Запада - новости политики: ruposter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7539" name="Picture 3" descr="C:\Users\Виле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2788"/>
            <a:ext cx="1866894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Идеи партии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379659" y="619912"/>
          <a:ext cx="3214710" cy="25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Фотографии Егип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77037"/>
            <a:ext cx="2379658" cy="276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Закон 1882 года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308353" y="834226"/>
            <a:ext cx="2286016" cy="228601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была большая победа на пути перехода от деспотичного феодального строя                       к системе парламентарной буржуазии.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55575" y="477037"/>
            <a:ext cx="3009902" cy="2643204"/>
          </a:xfrm>
          <a:prstGeom prst="horizontalScroll">
            <a:avLst/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Согласно закону, правительство стало подчиняться палате депутатов, парламент получал право контроля над бюджетом, ни один закон                               не мог быть принят без разрешения палаты депутатов.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de3dd9de13c23304fcb886312d5c981d4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158307</TotalTime>
  <Words>1218</Words>
  <Application>Microsoft Office PowerPoint</Application>
  <PresentationFormat>Произвольный</PresentationFormat>
  <Paragraphs>158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Население  </vt:lpstr>
      <vt:lpstr>Политическая жизнь</vt:lpstr>
      <vt:lpstr>Колонизация </vt:lpstr>
      <vt:lpstr>Порабощение Египта</vt:lpstr>
      <vt:lpstr>«Хизб уль-Ватан»</vt:lpstr>
      <vt:lpstr>Идеи партии</vt:lpstr>
      <vt:lpstr>Закон 1882 года</vt:lpstr>
      <vt:lpstr>Ультиматум англичан</vt:lpstr>
      <vt:lpstr>Египет – колония Англии</vt:lpstr>
      <vt:lpstr> Контроль Англии</vt:lpstr>
      <vt:lpstr>Конвенция </vt:lpstr>
      <vt:lpstr>Путь террора</vt:lpstr>
      <vt:lpstr>Другие формы движения</vt:lpstr>
      <vt:lpstr>Восстание махдистов</vt:lpstr>
      <vt:lpstr>Победа махдистов</vt:lpstr>
      <vt:lpstr>Деятельность Абдурахмана</vt:lpstr>
      <vt:lpstr> Эфиопо-суданская война</vt:lpstr>
      <vt:lpstr>Разногласия </vt:lpstr>
      <vt:lpstr>Презентация PowerPoint</vt:lpstr>
      <vt:lpstr>Политика великих держав в Северной Африке</vt:lpstr>
      <vt:lpstr>Требования младоалжирцев</vt:lpstr>
      <vt:lpstr> Дележ колоний </vt:lpstr>
      <vt:lpstr>Война Франции и Марокко </vt:lpstr>
      <vt:lpstr>Ливия – колония Италии </vt:lpstr>
      <vt:lpstr> Решите тест!</vt:lpstr>
      <vt:lpstr> Решите тест!</vt:lpstr>
      <vt:lpstr> Решите тест!</vt:lpstr>
      <vt:lpstr> ЗАДАНИЯ ДЛЯ САМОСТОЯТЕЛЬНОЙ РАБОТЫ</vt:lpstr>
      <vt:lpstr>Метод «Коллаж»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2205</cp:revision>
  <dcterms:created xsi:type="dcterms:W3CDTF">2014-10-08T23:03:32Z</dcterms:created>
  <dcterms:modified xsi:type="dcterms:W3CDTF">2020-12-18T01:02:56Z</dcterms:modified>
</cp:coreProperties>
</file>