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1"/>
  </p:notesMasterIdLst>
  <p:sldIdLst>
    <p:sldId id="1356" r:id="rId10"/>
    <p:sldId id="1414" r:id="rId11"/>
    <p:sldId id="1486" r:id="rId12"/>
    <p:sldId id="1415" r:id="rId13"/>
    <p:sldId id="1492" r:id="rId14"/>
    <p:sldId id="1510" r:id="rId15"/>
    <p:sldId id="1448" r:id="rId16"/>
    <p:sldId id="1517" r:id="rId17"/>
    <p:sldId id="1511" r:id="rId18"/>
    <p:sldId id="1474" r:id="rId19"/>
    <p:sldId id="1475" r:id="rId20"/>
    <p:sldId id="1493" r:id="rId21"/>
    <p:sldId id="1449" r:id="rId22"/>
    <p:sldId id="1417" r:id="rId23"/>
    <p:sldId id="1468" r:id="rId24"/>
    <p:sldId id="1494" r:id="rId25"/>
    <p:sldId id="1512" r:id="rId26"/>
    <p:sldId id="1513" r:id="rId27"/>
    <p:sldId id="1495" r:id="rId28"/>
    <p:sldId id="1476" r:id="rId29"/>
    <p:sldId id="1518" r:id="rId30"/>
    <p:sldId id="1477" r:id="rId31"/>
    <p:sldId id="1496" r:id="rId32"/>
    <p:sldId id="1489" r:id="rId33"/>
    <p:sldId id="1479" r:id="rId34"/>
    <p:sldId id="1483" r:id="rId35"/>
    <p:sldId id="1500" r:id="rId36"/>
    <p:sldId id="1519" r:id="rId37"/>
    <p:sldId id="1505" r:id="rId38"/>
    <p:sldId id="1499" r:id="rId39"/>
    <p:sldId id="1520" r:id="rId40"/>
  </p:sldIdLst>
  <p:sldSz cx="5759450" cy="3240088"/>
  <p:notesSz cx="6858000" cy="9144000"/>
  <p:custDataLst>
    <p:tags r:id="rId42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86"/>
            <p14:sldId id="1415"/>
            <p14:sldId id="1492"/>
            <p14:sldId id="1510"/>
            <p14:sldId id="1448"/>
            <p14:sldId id="1517"/>
            <p14:sldId id="1511"/>
            <p14:sldId id="1474"/>
            <p14:sldId id="1475"/>
            <p14:sldId id="1493"/>
            <p14:sldId id="1449"/>
            <p14:sldId id="1417"/>
            <p14:sldId id="1468"/>
            <p14:sldId id="1494"/>
            <p14:sldId id="1512"/>
            <p14:sldId id="1513"/>
            <p14:sldId id="1495"/>
            <p14:sldId id="1476"/>
            <p14:sldId id="1518"/>
            <p14:sldId id="1477"/>
            <p14:sldId id="1496"/>
            <p14:sldId id="1489"/>
            <p14:sldId id="1479"/>
            <p14:sldId id="1483"/>
            <p14:sldId id="1500"/>
            <p14:sldId id="1519"/>
            <p14:sldId id="1505"/>
            <p14:sldId id="1499"/>
            <p14:sldId id="1520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31313"/>
    <a:srgbClr val="CC6600"/>
    <a:srgbClr val="327880"/>
    <a:srgbClr val="000000"/>
    <a:srgbClr val="66FF99"/>
    <a:srgbClr val="653F57"/>
    <a:srgbClr val="FF9933"/>
    <a:srgbClr val="7F7F7F"/>
    <a:srgbClr val="808080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235" y="96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E38CD8-F307-4BDE-A1F6-43C9D627C181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6EB1E418-DDD8-40AC-AD51-307379C05BFE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Османская империя (светское название Турция) являлось монархическим государством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1A0107E-2BCC-48DC-84AE-1DA99BF9D620}" type="parTrans" cxnId="{AF65465F-6A0B-4A3A-B362-70E9B1E67F1C}">
      <dgm:prSet/>
      <dgm:spPr/>
      <dgm:t>
        <a:bodyPr/>
        <a:lstStyle/>
        <a:p>
          <a:endParaRPr lang="ru-RU"/>
        </a:p>
      </dgm:t>
    </dgm:pt>
    <dgm:pt modelId="{A7993964-6CA6-4AC6-BF95-40F5A8D895FD}" type="sibTrans" cxnId="{AF65465F-6A0B-4A3A-B362-70E9B1E67F1C}">
      <dgm:prSet/>
      <dgm:spPr/>
      <dgm:t>
        <a:bodyPr/>
        <a:lstStyle/>
        <a:p>
          <a:endParaRPr lang="ru-RU"/>
        </a:p>
      </dgm:t>
    </dgm:pt>
    <dgm:pt modelId="{3F974F7B-964A-4F62-B964-7C6092B6CC2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Правил султан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C912D3-B39A-4003-86D1-A3DEE5F345B5}" type="parTrans" cxnId="{EA7A2C21-E7F7-45ED-8D26-3E7C576D8AF8}">
      <dgm:prSet/>
      <dgm:spPr/>
      <dgm:t>
        <a:bodyPr/>
        <a:lstStyle/>
        <a:p>
          <a:endParaRPr lang="ru-RU"/>
        </a:p>
      </dgm:t>
    </dgm:pt>
    <dgm:pt modelId="{43D69D45-7BA1-4A1E-A55B-A7AE0425FB0A}" type="sibTrans" cxnId="{EA7A2C21-E7F7-45ED-8D26-3E7C576D8AF8}">
      <dgm:prSet/>
      <dgm:spPr/>
      <dgm:t>
        <a:bodyPr/>
        <a:lstStyle/>
        <a:p>
          <a:endParaRPr lang="ru-RU"/>
        </a:p>
      </dgm:t>
    </dgm:pt>
    <dgm:pt modelId="{27D90F1F-E8BC-4AE9-A84E-DA7F5EFD7E7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стране царили средневековые феодальные порядки</a:t>
          </a:r>
          <a:endParaRPr lang="ru-RU" sz="14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B4CA88F7-C05A-4394-9FE6-AE607FF00A0E}" type="parTrans" cxnId="{066508E4-A175-4E6B-9BDF-061A9543E5E4}">
      <dgm:prSet/>
      <dgm:spPr/>
      <dgm:t>
        <a:bodyPr/>
        <a:lstStyle/>
        <a:p>
          <a:endParaRPr lang="ru-RU"/>
        </a:p>
      </dgm:t>
    </dgm:pt>
    <dgm:pt modelId="{87E1CBAF-F70E-4A6F-8ED4-04A485AAE08E}" type="sibTrans" cxnId="{066508E4-A175-4E6B-9BDF-061A9543E5E4}">
      <dgm:prSet/>
      <dgm:spPr/>
      <dgm:t>
        <a:bodyPr/>
        <a:lstStyle/>
        <a:p>
          <a:endParaRPr lang="ru-RU"/>
        </a:p>
      </dgm:t>
    </dgm:pt>
    <dgm:pt modelId="{D6D0EDE3-E37A-4E16-B05F-47C85C91CFDE}" type="pres">
      <dgm:prSet presAssocID="{A0E38CD8-F307-4BDE-A1F6-43C9D627C181}" presName="compositeShape" presStyleCnt="0">
        <dgm:presLayoutVars>
          <dgm:dir/>
          <dgm:resizeHandles/>
        </dgm:presLayoutVars>
      </dgm:prSet>
      <dgm:spPr/>
    </dgm:pt>
    <dgm:pt modelId="{6E54EBC3-B906-475D-AB8D-9879B4A13820}" type="pres">
      <dgm:prSet presAssocID="{A0E38CD8-F307-4BDE-A1F6-43C9D627C181}" presName="pyramid" presStyleLbl="node1" presStyleIdx="0" presStyleCnt="1"/>
      <dgm:spPr>
        <a:solidFill>
          <a:schemeClr val="tx1">
            <a:lumMod val="40000"/>
            <a:lumOff val="60000"/>
          </a:schemeClr>
        </a:solidFill>
        <a:ln>
          <a:solidFill>
            <a:srgbClr val="002060"/>
          </a:solidFill>
        </a:ln>
      </dgm:spPr>
    </dgm:pt>
    <dgm:pt modelId="{E7EB4E5A-174D-491E-8C28-4FCA40ECB237}" type="pres">
      <dgm:prSet presAssocID="{A0E38CD8-F307-4BDE-A1F6-43C9D627C181}" presName="theList" presStyleCnt="0"/>
      <dgm:spPr/>
    </dgm:pt>
    <dgm:pt modelId="{42FF2EF9-F5B6-4EE3-946A-C75E7DB63B93}" type="pres">
      <dgm:prSet presAssocID="{6EB1E418-DDD8-40AC-AD51-307379C05BFE}" presName="aNode" presStyleLbl="fgAcc1" presStyleIdx="0" presStyleCnt="3" custScaleX="182269" custLinFactY="-2534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0E0E14B-9FF0-4DA0-9447-0C2AB7D0D863}" type="pres">
      <dgm:prSet presAssocID="{6EB1E418-DDD8-40AC-AD51-307379C05BFE}" presName="aSpace" presStyleCnt="0"/>
      <dgm:spPr/>
    </dgm:pt>
    <dgm:pt modelId="{F21FF6E6-6592-425C-AD5D-951784B1189E}" type="pres">
      <dgm:prSet presAssocID="{3F974F7B-964A-4F62-B964-7C6092B6CC28}" presName="aNode" presStyleLbl="fgAcc1" presStyleIdx="1" presStyleCnt="3" custScaleX="105367" custLinFactY="4092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4B8BB6-2060-43A6-8E6D-2E80025B73E3}" type="pres">
      <dgm:prSet presAssocID="{3F974F7B-964A-4F62-B964-7C6092B6CC28}" presName="aSpace" presStyleCnt="0"/>
      <dgm:spPr/>
    </dgm:pt>
    <dgm:pt modelId="{02140C07-2B51-4BE6-BE76-102C4846E052}" type="pres">
      <dgm:prSet presAssocID="{27D90F1F-E8BC-4AE9-A84E-DA7F5EFD7E78}" presName="aNode" presStyleLbl="fgAcc1" presStyleIdx="2" presStyleCnt="3" custScaleX="175653" custLinFactY="42471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FAB24A-4484-458D-8BF1-7094090BDA97}" type="pres">
      <dgm:prSet presAssocID="{27D90F1F-E8BC-4AE9-A84E-DA7F5EFD7E78}" presName="aSpace" presStyleCnt="0"/>
      <dgm:spPr/>
    </dgm:pt>
  </dgm:ptLst>
  <dgm:cxnLst>
    <dgm:cxn modelId="{EA7A2C21-E7F7-45ED-8D26-3E7C576D8AF8}" srcId="{A0E38CD8-F307-4BDE-A1F6-43C9D627C181}" destId="{3F974F7B-964A-4F62-B964-7C6092B6CC28}" srcOrd="1" destOrd="0" parTransId="{52C912D3-B39A-4003-86D1-A3DEE5F345B5}" sibTransId="{43D69D45-7BA1-4A1E-A55B-A7AE0425FB0A}"/>
    <dgm:cxn modelId="{3B4D7D53-879A-4FEC-BD8E-C86345490D30}" type="presOf" srcId="{6EB1E418-DDD8-40AC-AD51-307379C05BFE}" destId="{42FF2EF9-F5B6-4EE3-946A-C75E7DB63B93}" srcOrd="0" destOrd="0" presId="urn:microsoft.com/office/officeart/2005/8/layout/pyramid2"/>
    <dgm:cxn modelId="{8B153531-C55F-4509-9E6D-32C8094718B7}" type="presOf" srcId="{27D90F1F-E8BC-4AE9-A84E-DA7F5EFD7E78}" destId="{02140C07-2B51-4BE6-BE76-102C4846E052}" srcOrd="0" destOrd="0" presId="urn:microsoft.com/office/officeart/2005/8/layout/pyramid2"/>
    <dgm:cxn modelId="{BFD32A04-4B41-4574-AE71-91EF080A45AB}" type="presOf" srcId="{A0E38CD8-F307-4BDE-A1F6-43C9D627C181}" destId="{D6D0EDE3-E37A-4E16-B05F-47C85C91CFDE}" srcOrd="0" destOrd="0" presId="urn:microsoft.com/office/officeart/2005/8/layout/pyramid2"/>
    <dgm:cxn modelId="{066508E4-A175-4E6B-9BDF-061A9543E5E4}" srcId="{A0E38CD8-F307-4BDE-A1F6-43C9D627C181}" destId="{27D90F1F-E8BC-4AE9-A84E-DA7F5EFD7E78}" srcOrd="2" destOrd="0" parTransId="{B4CA88F7-C05A-4394-9FE6-AE607FF00A0E}" sibTransId="{87E1CBAF-F70E-4A6F-8ED4-04A485AAE08E}"/>
    <dgm:cxn modelId="{CD95AF7C-E941-4BB4-AAFD-6D4333BB2B2C}" type="presOf" srcId="{3F974F7B-964A-4F62-B964-7C6092B6CC28}" destId="{F21FF6E6-6592-425C-AD5D-951784B1189E}" srcOrd="0" destOrd="0" presId="urn:microsoft.com/office/officeart/2005/8/layout/pyramid2"/>
    <dgm:cxn modelId="{AF65465F-6A0B-4A3A-B362-70E9B1E67F1C}" srcId="{A0E38CD8-F307-4BDE-A1F6-43C9D627C181}" destId="{6EB1E418-DDD8-40AC-AD51-307379C05BFE}" srcOrd="0" destOrd="0" parTransId="{81A0107E-2BCC-48DC-84AE-1DA99BF9D620}" sibTransId="{A7993964-6CA6-4AC6-BF95-40F5A8D895FD}"/>
    <dgm:cxn modelId="{41E40001-1059-4168-8906-A2127566FA34}" type="presParOf" srcId="{D6D0EDE3-E37A-4E16-B05F-47C85C91CFDE}" destId="{6E54EBC3-B906-475D-AB8D-9879B4A13820}" srcOrd="0" destOrd="0" presId="urn:microsoft.com/office/officeart/2005/8/layout/pyramid2"/>
    <dgm:cxn modelId="{F2EC26CB-8E67-4771-8E63-B15F921DD500}" type="presParOf" srcId="{D6D0EDE3-E37A-4E16-B05F-47C85C91CFDE}" destId="{E7EB4E5A-174D-491E-8C28-4FCA40ECB237}" srcOrd="1" destOrd="0" presId="urn:microsoft.com/office/officeart/2005/8/layout/pyramid2"/>
    <dgm:cxn modelId="{B29A4CD1-8F24-45C4-AE1C-CB099D713962}" type="presParOf" srcId="{E7EB4E5A-174D-491E-8C28-4FCA40ECB237}" destId="{42FF2EF9-F5B6-4EE3-946A-C75E7DB63B93}" srcOrd="0" destOrd="0" presId="urn:microsoft.com/office/officeart/2005/8/layout/pyramid2"/>
    <dgm:cxn modelId="{3CBB1C18-6D54-4C2F-85E8-A1D43AE49969}" type="presParOf" srcId="{E7EB4E5A-174D-491E-8C28-4FCA40ECB237}" destId="{60E0E14B-9FF0-4DA0-9447-0C2AB7D0D863}" srcOrd="1" destOrd="0" presId="urn:microsoft.com/office/officeart/2005/8/layout/pyramid2"/>
    <dgm:cxn modelId="{9FAEDA4D-474E-4A4B-B736-D205B8406C8F}" type="presParOf" srcId="{E7EB4E5A-174D-491E-8C28-4FCA40ECB237}" destId="{F21FF6E6-6592-425C-AD5D-951784B1189E}" srcOrd="2" destOrd="0" presId="urn:microsoft.com/office/officeart/2005/8/layout/pyramid2"/>
    <dgm:cxn modelId="{B813B934-A514-42E4-8F5D-4C4FCB9D7C9C}" type="presParOf" srcId="{E7EB4E5A-174D-491E-8C28-4FCA40ECB237}" destId="{004B8BB6-2060-43A6-8E6D-2E80025B73E3}" srcOrd="3" destOrd="0" presId="urn:microsoft.com/office/officeart/2005/8/layout/pyramid2"/>
    <dgm:cxn modelId="{5FE03B32-A108-47B8-84B0-8B5EB0C7DD91}" type="presParOf" srcId="{E7EB4E5A-174D-491E-8C28-4FCA40ECB237}" destId="{02140C07-2B51-4BE6-BE76-102C4846E052}" srcOrd="4" destOrd="0" presId="urn:microsoft.com/office/officeart/2005/8/layout/pyramid2"/>
    <dgm:cxn modelId="{F05B69D3-7629-414D-AE0D-7174EFDB8B81}" type="presParOf" srcId="{E7EB4E5A-174D-491E-8C28-4FCA40ECB237}" destId="{ABFAB24A-4484-458D-8BF1-7094090BDA97}" srcOrd="5" destOrd="0" presId="urn:microsoft.com/office/officeart/2005/8/layout/pyramid2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9ADEDAD-8E0F-472E-A2AC-9F6D3B4B267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EB06571-D8C4-48FB-887B-75B14D869196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Тяжёлое экономическое положение постепенно превратило Турцию                     в полуколонию зарубежных государств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76A6460-53EB-478A-9560-60DC776AB0FF}" type="parTrans" cxnId="{1E64E587-FDE5-4C25-92C0-085BC4D47C7D}">
      <dgm:prSet/>
      <dgm:spPr/>
      <dgm:t>
        <a:bodyPr/>
        <a:lstStyle/>
        <a:p>
          <a:endParaRPr lang="ru-RU"/>
        </a:p>
      </dgm:t>
    </dgm:pt>
    <dgm:pt modelId="{725E43C7-2270-4E86-B8FF-CB942C64D557}" type="sibTrans" cxnId="{1E64E587-FDE5-4C25-92C0-085BC4D47C7D}">
      <dgm:prSet/>
      <dgm:spPr/>
      <dgm:t>
        <a:bodyPr/>
        <a:lstStyle/>
        <a:p>
          <a:endParaRPr lang="ru-RU"/>
        </a:p>
      </dgm:t>
    </dgm:pt>
    <dgm:pt modelId="{1D8D94E1-095A-43FE-BB7B-151980D50593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</a:rPr>
            <a:t>Великие государства Европы стали захватывать те или иные колонии империи</a:t>
          </a:r>
          <a:endParaRPr lang="ru-RU" sz="1200" b="1" dirty="0">
            <a:solidFill>
              <a:srgbClr val="000000"/>
            </a:solidFill>
          </a:endParaRPr>
        </a:p>
      </dgm:t>
    </dgm:pt>
    <dgm:pt modelId="{3BE8EAF1-7228-4EF6-8BE6-6503D99046C1}" type="parTrans" cxnId="{E9216DA5-E441-46E5-A67D-1FE581C18A02}">
      <dgm:prSet/>
      <dgm:spPr/>
      <dgm:t>
        <a:bodyPr/>
        <a:lstStyle/>
        <a:p>
          <a:endParaRPr lang="ru-RU"/>
        </a:p>
      </dgm:t>
    </dgm:pt>
    <dgm:pt modelId="{1CE25AB2-1333-465E-9554-AD4DCFE91437}" type="sibTrans" cxnId="{E9216DA5-E441-46E5-A67D-1FE581C18A02}">
      <dgm:prSet/>
      <dgm:spPr/>
      <dgm:t>
        <a:bodyPr/>
        <a:lstStyle/>
        <a:p>
          <a:endParaRPr lang="ru-RU"/>
        </a:p>
      </dgm:t>
    </dgm:pt>
    <dgm:pt modelId="{660610B4-06DD-4581-B1D4-0A85DDB0D8F8}">
      <dgm:prSet custT="1"/>
      <dgm:spPr>
        <a:solidFill>
          <a:schemeClr val="bg1"/>
        </a:solidFill>
        <a:ln>
          <a:solidFill>
            <a:schemeClr val="tx1">
              <a:lumMod val="60000"/>
              <a:lumOff val="40000"/>
            </a:schemeClr>
          </a:solidFill>
        </a:ln>
      </dgm:spPr>
      <dgm:t>
        <a:bodyPr/>
        <a:lstStyle/>
        <a:p>
          <a:pPr rtl="0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Только Германия не смогла получить свою долю. Поэтому в к.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– н.</a:t>
          </a:r>
          <a:r>
            <a:rPr lang="en-US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веков правительство Турции сблизилось с Германией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287BF34-B370-4981-AFF0-B2EA1597456A}" type="parTrans" cxnId="{62382753-5159-4EBC-83D2-B09FE479C7E5}">
      <dgm:prSet/>
      <dgm:spPr/>
      <dgm:t>
        <a:bodyPr/>
        <a:lstStyle/>
        <a:p>
          <a:endParaRPr lang="ru-RU"/>
        </a:p>
      </dgm:t>
    </dgm:pt>
    <dgm:pt modelId="{8300A31D-FEA9-469B-A97D-C52A8FCFF3F0}" type="sibTrans" cxnId="{62382753-5159-4EBC-83D2-B09FE479C7E5}">
      <dgm:prSet/>
      <dgm:spPr/>
      <dgm:t>
        <a:bodyPr/>
        <a:lstStyle/>
        <a:p>
          <a:endParaRPr lang="ru-RU"/>
        </a:p>
      </dgm:t>
    </dgm:pt>
    <dgm:pt modelId="{D4D75941-7828-4AB4-BD0D-7312E0475DC6}" type="pres">
      <dgm:prSet presAssocID="{D9ADEDAD-8E0F-472E-A2AC-9F6D3B4B267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5D3CC3-D585-440B-8509-82D690152CC5}" type="pres">
      <dgm:prSet presAssocID="{7EB06571-D8C4-48FB-887B-75B14D86919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119D91-DDBD-4B04-9040-F5BEB117076B}" type="pres">
      <dgm:prSet presAssocID="{725E43C7-2270-4E86-B8FF-CB942C64D557}" presName="spacer" presStyleCnt="0"/>
      <dgm:spPr/>
    </dgm:pt>
    <dgm:pt modelId="{C3C0924E-F287-4876-8416-71EEC6808DB4}" type="pres">
      <dgm:prSet presAssocID="{1D8D94E1-095A-43FE-BB7B-151980D50593}" presName="parentText" presStyleLbl="node1" presStyleIdx="1" presStyleCnt="3" custLinFactNeighborX="-302" custLinFactNeighborY="698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9FEEA5-19F5-49B6-8BC1-D46507CBE270}" type="pres">
      <dgm:prSet presAssocID="{1CE25AB2-1333-465E-9554-AD4DCFE91437}" presName="spacer" presStyleCnt="0"/>
      <dgm:spPr/>
    </dgm:pt>
    <dgm:pt modelId="{ABE5AA13-53AA-4662-9E11-41C7D9724266}" type="pres">
      <dgm:prSet presAssocID="{660610B4-06DD-4581-B1D4-0A85DDB0D8F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2382753-5159-4EBC-83D2-B09FE479C7E5}" srcId="{D9ADEDAD-8E0F-472E-A2AC-9F6D3B4B267B}" destId="{660610B4-06DD-4581-B1D4-0A85DDB0D8F8}" srcOrd="2" destOrd="0" parTransId="{5287BF34-B370-4981-AFF0-B2EA1597456A}" sibTransId="{8300A31D-FEA9-469B-A97D-C52A8FCFF3F0}"/>
    <dgm:cxn modelId="{9854995C-1E57-4FE2-B4D0-96E9CD13D048}" type="presOf" srcId="{D9ADEDAD-8E0F-472E-A2AC-9F6D3B4B267B}" destId="{D4D75941-7828-4AB4-BD0D-7312E0475DC6}" srcOrd="0" destOrd="0" presId="urn:microsoft.com/office/officeart/2005/8/layout/vList2"/>
    <dgm:cxn modelId="{E9216DA5-E441-46E5-A67D-1FE581C18A02}" srcId="{D9ADEDAD-8E0F-472E-A2AC-9F6D3B4B267B}" destId="{1D8D94E1-095A-43FE-BB7B-151980D50593}" srcOrd="1" destOrd="0" parTransId="{3BE8EAF1-7228-4EF6-8BE6-6503D99046C1}" sibTransId="{1CE25AB2-1333-465E-9554-AD4DCFE91437}"/>
    <dgm:cxn modelId="{1E64E587-FDE5-4C25-92C0-085BC4D47C7D}" srcId="{D9ADEDAD-8E0F-472E-A2AC-9F6D3B4B267B}" destId="{7EB06571-D8C4-48FB-887B-75B14D869196}" srcOrd="0" destOrd="0" parTransId="{176A6460-53EB-478A-9560-60DC776AB0FF}" sibTransId="{725E43C7-2270-4E86-B8FF-CB942C64D557}"/>
    <dgm:cxn modelId="{5D297982-FE71-487C-A715-2A82F8AB5927}" type="presOf" srcId="{7EB06571-D8C4-48FB-887B-75B14D869196}" destId="{EF5D3CC3-D585-440B-8509-82D690152CC5}" srcOrd="0" destOrd="0" presId="urn:microsoft.com/office/officeart/2005/8/layout/vList2"/>
    <dgm:cxn modelId="{91F96E70-4B87-4356-861D-EBA9311BDC65}" type="presOf" srcId="{660610B4-06DD-4581-B1D4-0A85DDB0D8F8}" destId="{ABE5AA13-53AA-4662-9E11-41C7D9724266}" srcOrd="0" destOrd="0" presId="urn:microsoft.com/office/officeart/2005/8/layout/vList2"/>
    <dgm:cxn modelId="{E730B457-F58A-4AD0-9D48-9D204C2BA9DE}" type="presOf" srcId="{1D8D94E1-095A-43FE-BB7B-151980D50593}" destId="{C3C0924E-F287-4876-8416-71EEC6808DB4}" srcOrd="0" destOrd="0" presId="urn:microsoft.com/office/officeart/2005/8/layout/vList2"/>
    <dgm:cxn modelId="{34D7FF9A-B5AB-4AE7-BB73-7655669B6113}" type="presParOf" srcId="{D4D75941-7828-4AB4-BD0D-7312E0475DC6}" destId="{EF5D3CC3-D585-440B-8509-82D690152CC5}" srcOrd="0" destOrd="0" presId="urn:microsoft.com/office/officeart/2005/8/layout/vList2"/>
    <dgm:cxn modelId="{C7A40894-FDFF-4D48-9BDA-AFDD9DB23B06}" type="presParOf" srcId="{D4D75941-7828-4AB4-BD0D-7312E0475DC6}" destId="{42119D91-DDBD-4B04-9040-F5BEB117076B}" srcOrd="1" destOrd="0" presId="urn:microsoft.com/office/officeart/2005/8/layout/vList2"/>
    <dgm:cxn modelId="{6AA5ABBF-59F1-4C03-AEED-3F4F2D992BF8}" type="presParOf" srcId="{D4D75941-7828-4AB4-BD0D-7312E0475DC6}" destId="{C3C0924E-F287-4876-8416-71EEC6808DB4}" srcOrd="2" destOrd="0" presId="urn:microsoft.com/office/officeart/2005/8/layout/vList2"/>
    <dgm:cxn modelId="{069C310A-10DC-4E46-B9E4-93D27B0310C7}" type="presParOf" srcId="{D4D75941-7828-4AB4-BD0D-7312E0475DC6}" destId="{349FEEA5-19F5-49B6-8BC1-D46507CBE270}" srcOrd="3" destOrd="0" presId="urn:microsoft.com/office/officeart/2005/8/layout/vList2"/>
    <dgm:cxn modelId="{7BFEDEC2-719D-4C56-916D-B88267D0F83F}" type="presParOf" srcId="{D4D75941-7828-4AB4-BD0D-7312E0475DC6}" destId="{ABE5AA13-53AA-4662-9E11-41C7D972426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Турция должна была выплатить большие проценты за внешние долги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solidFill>
          <a:schemeClr val="bg1">
            <a:alpha val="90000"/>
          </a:schemeClr>
        </a:solidFill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Турция была не способна                                 не только выплатить внешние долги, но и даже выдать заработную плату трудящимся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solidFill>
          <a:schemeClr val="bg1">
            <a:alpha val="90000"/>
          </a:schemeClr>
        </a:solidFill>
        <a:ln>
          <a:solidFill>
            <a:srgbClr val="00206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результате жизненный уровень народных масс чрезвычайно ухудшился 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08958" custLinFactNeighborX="12605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0084" custLinFactNeighborX="3782" custLinFactNeighborY="-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07491" custLinFactNeighborX="-50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NeighborX="61905" custLinFactNeighborY="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 custLinFactNeighborX="9301" custLinFactNeighborY="-20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4F5819-C4B8-493B-A460-5C2DD4C45CF0}" type="presOf" srcId="{883DE7BE-3C68-4D55-BEC4-B941D7846B48}" destId="{C1DB65B5-07D2-4A2F-B23D-A2A308A7475A}" srcOrd="0" destOrd="0" presId="urn:microsoft.com/office/officeart/2005/8/layout/vProcess5"/>
    <dgm:cxn modelId="{0A7F7091-77B3-4027-BBEB-CBD7A55797BA}" type="presOf" srcId="{A331B21F-936C-4B3B-9515-78C681043560}" destId="{E214CC58-8EB2-4CA5-8D9F-CCA16F0276E8}" srcOrd="0" destOrd="0" presId="urn:microsoft.com/office/officeart/2005/8/layout/vProcess5"/>
    <dgm:cxn modelId="{7438DF51-473E-42C2-AB53-82821095626E}" type="presOf" srcId="{56FE8D87-39CE-41F1-87D9-392A1C255D46}" destId="{8EAE5B84-9FF0-41CC-BA67-3EDC4D94B65B}" srcOrd="1" destOrd="0" presId="urn:microsoft.com/office/officeart/2005/8/layout/vProcess5"/>
    <dgm:cxn modelId="{9019BF6F-088D-4AB8-9741-5DCE9AF4D291}" type="presOf" srcId="{883DE7BE-3C68-4D55-BEC4-B941D7846B48}" destId="{CCE3BA5E-8475-4697-811E-3F644C2E0E6C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9FB0A338-CA57-4F56-83D1-9EC70818422B}" type="presOf" srcId="{A331B21F-936C-4B3B-9515-78C681043560}" destId="{7A15114F-1CB0-49C7-90DD-8B1B55403AB0}" srcOrd="1" destOrd="0" presId="urn:microsoft.com/office/officeart/2005/8/layout/vProcess5"/>
    <dgm:cxn modelId="{175C3C5E-B53D-4A62-8F2F-78AF326B4426}" type="presOf" srcId="{56FE8D87-39CE-41F1-87D9-392A1C255D46}" destId="{A67FB371-D90D-4BF3-9A8C-F30C7D0BC8DB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6496DBF5-A6A8-4DCB-AC54-662D7D77366C}" type="presOf" srcId="{8395FFDA-7526-41ED-A229-953DE6B8F4B1}" destId="{17CF5FD0-0B3A-460E-93AF-F57C5B28AABD}" srcOrd="0" destOrd="0" presId="urn:microsoft.com/office/officeart/2005/8/layout/vProcess5"/>
    <dgm:cxn modelId="{5DAA950D-ED32-4300-8D29-22F419DD191C}" type="presOf" srcId="{443CC7DD-02EC-4C49-9134-623D7D6A6DC1}" destId="{937148DB-CF44-443A-9593-2AE3731C77B2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1D83E3F5-91E5-4852-9834-7BD20EF2C51D}" type="presOf" srcId="{A6EC1901-BC33-4332-B69B-83F8E964FBAF}" destId="{7F9E4E9C-EC7E-4058-B53F-BF0DFB37E027}" srcOrd="0" destOrd="0" presId="urn:microsoft.com/office/officeart/2005/8/layout/vProcess5"/>
    <dgm:cxn modelId="{D9AB0F79-C750-43BF-8A92-043CF07CA5E3}" type="presParOf" srcId="{17CF5FD0-0B3A-460E-93AF-F57C5B28AABD}" destId="{03305C64-0B5E-4F05-96C1-80CDB5C85C21}" srcOrd="0" destOrd="0" presId="urn:microsoft.com/office/officeart/2005/8/layout/vProcess5"/>
    <dgm:cxn modelId="{6AD89C27-108D-4599-ACB9-B06C669B1BB0}" type="presParOf" srcId="{17CF5FD0-0B3A-460E-93AF-F57C5B28AABD}" destId="{A67FB371-D90D-4BF3-9A8C-F30C7D0BC8DB}" srcOrd="1" destOrd="0" presId="urn:microsoft.com/office/officeart/2005/8/layout/vProcess5"/>
    <dgm:cxn modelId="{5695F2AA-11D3-4F20-BEA5-15E76A5F6B67}" type="presParOf" srcId="{17CF5FD0-0B3A-460E-93AF-F57C5B28AABD}" destId="{E214CC58-8EB2-4CA5-8D9F-CCA16F0276E8}" srcOrd="2" destOrd="0" presId="urn:microsoft.com/office/officeart/2005/8/layout/vProcess5"/>
    <dgm:cxn modelId="{1F252DE3-580E-49F2-BAE6-2FBE9E217ABE}" type="presParOf" srcId="{17CF5FD0-0B3A-460E-93AF-F57C5B28AABD}" destId="{C1DB65B5-07D2-4A2F-B23D-A2A308A7475A}" srcOrd="3" destOrd="0" presId="urn:microsoft.com/office/officeart/2005/8/layout/vProcess5"/>
    <dgm:cxn modelId="{7EEE8A6D-504B-4EC5-AB34-7A3F5259D53B}" type="presParOf" srcId="{17CF5FD0-0B3A-460E-93AF-F57C5B28AABD}" destId="{7F9E4E9C-EC7E-4058-B53F-BF0DFB37E027}" srcOrd="4" destOrd="0" presId="urn:microsoft.com/office/officeart/2005/8/layout/vProcess5"/>
    <dgm:cxn modelId="{115ED2E8-5A1D-4771-AEF5-A63A8E32FD60}" type="presParOf" srcId="{17CF5FD0-0B3A-460E-93AF-F57C5B28AABD}" destId="{937148DB-CF44-443A-9593-2AE3731C77B2}" srcOrd="5" destOrd="0" presId="urn:microsoft.com/office/officeart/2005/8/layout/vProcess5"/>
    <dgm:cxn modelId="{F4BB52D5-DA8D-42E8-956E-61488F560DD9}" type="presParOf" srcId="{17CF5FD0-0B3A-460E-93AF-F57C5B28AABD}" destId="{8EAE5B84-9FF0-41CC-BA67-3EDC4D94B65B}" srcOrd="6" destOrd="0" presId="urn:microsoft.com/office/officeart/2005/8/layout/vProcess5"/>
    <dgm:cxn modelId="{4D1A46D0-EEE5-4B94-8A60-76657CBB1A4D}" type="presParOf" srcId="{17CF5FD0-0B3A-460E-93AF-F57C5B28AABD}" destId="{7A15114F-1CB0-49C7-90DD-8B1B55403AB0}" srcOrd="7" destOrd="0" presId="urn:microsoft.com/office/officeart/2005/8/layout/vProcess5"/>
    <dgm:cxn modelId="{AACBED71-F8F4-4432-A5FE-C581435DCC42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стране назревала идея ликвидации султанской империи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1876 году началось народное восстание, напугавшее власть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Согласно фетве (заключению)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шейх-уль-ислама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Султан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Абдулазиз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был свергнут с престола. Спустя короткое время трон занял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Абдулхамид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II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4" custScaleX="155702" custScaleY="152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4" custScaleX="15946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4" custScaleX="153527" custScaleY="156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3" presStyleCnt="4" custScaleX="174698" custScaleY="156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033F22-9808-44DE-BE49-85BCEFA6DFFE}" type="presOf" srcId="{ED425082-28CC-491D-936E-FD26DCC04496}" destId="{FE21A452-1F4B-4080-8D60-EA4961106AD2}" srcOrd="0" destOrd="0" presId="urn:microsoft.com/office/officeart/2005/8/layout/process5"/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48FE1580-37DE-4C50-96C8-5A92633619EA}" type="presOf" srcId="{ED425082-28CC-491D-936E-FD26DCC04496}" destId="{E91BFF16-EC2D-4DF8-A2A3-21BEB8B0A45E}" srcOrd="1" destOrd="0" presId="urn:microsoft.com/office/officeart/2005/8/layout/process5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24BD1D8E-2C96-4D2F-9938-ED4962CB375D}" type="presOf" srcId="{8115E337-AEDD-4BF0-91F1-FFCC8A55931D}" destId="{109C2627-E925-4B9E-AC03-10E872964E6B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F57D1DB4-4F9B-422A-8ABF-C33CCFAEC634}" srcId="{C765E951-C0C1-48C4-BD38-20FCF70BFFEE}" destId="{8115E337-AEDD-4BF0-91F1-FFCC8A55931D}" srcOrd="3" destOrd="0" parTransId="{C76205FD-7FB0-44FC-A926-1B0831ADBFDF}" sibTransId="{42B62E80-1036-4895-9E51-7F8C2A99D396}"/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  <dgm:cxn modelId="{345EEB42-B92C-4DA0-933F-27ECD229DF2F}" type="presParOf" srcId="{C2E6466B-1398-4B78-BCDA-A5000D807583}" destId="{FE21A452-1F4B-4080-8D60-EA4961106AD2}" srcOrd="5" destOrd="0" presId="urn:microsoft.com/office/officeart/2005/8/layout/process5"/>
    <dgm:cxn modelId="{51A3D4C9-1668-428F-AEA8-17398B3A0FC7}" type="presParOf" srcId="{FE21A452-1F4B-4080-8D60-EA4961106AD2}" destId="{E91BFF16-EC2D-4DF8-A2A3-21BEB8B0A45E}" srcOrd="0" destOrd="0" presId="urn:microsoft.com/office/officeart/2005/8/layout/process5"/>
    <dgm:cxn modelId="{01DAD996-8997-44B6-8FC1-5777C92A3798}" type="presParOf" srcId="{C2E6466B-1398-4B78-BCDA-A5000D807583}" destId="{109C2627-E925-4B9E-AC03-10E872964E6B}" srcOrd="6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77D01AB-C7DE-4B34-B80D-ED371438BF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646BB6-1C2E-48D4-9C87-BD2B42BA2F6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Период правления </a:t>
          </a:r>
          <a:r>
            <a:rPr lang="ru-RU" sz="11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Абдулхамида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II</a:t>
          </a:r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вошёл            в историю как «период тирании»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382CF5-9D56-4E14-917C-34E0E6FDB21D}" type="parTrans" cxnId="{E612CF96-B9E5-4464-A10E-EDAF96840B20}">
      <dgm:prSet/>
      <dgm:spPr/>
      <dgm:t>
        <a:bodyPr/>
        <a:lstStyle/>
        <a:p>
          <a:endParaRPr lang="ru-RU"/>
        </a:p>
      </dgm:t>
    </dgm:pt>
    <dgm:pt modelId="{B7B667F9-CC20-4739-A2F6-4BE86B678D40}" type="sibTrans" cxnId="{E612CF96-B9E5-4464-A10E-EDAF96840B20}">
      <dgm:prSet/>
      <dgm:spPr/>
      <dgm:t>
        <a:bodyPr/>
        <a:lstStyle/>
        <a:p>
          <a:endParaRPr lang="ru-RU"/>
        </a:p>
      </dgm:t>
    </dgm:pt>
    <dgm:pt modelId="{75575314-6F62-4EE2-9E89-31F25CE2FB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Вскоре султан распустил парламент          и стал преследовать сторонников конституции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9FB76EA-0E67-4E8F-8599-56BBB0F402D0}" type="parTrans" cxnId="{B8C9CC3C-42F7-439E-88E4-3DF2DD0D9E17}">
      <dgm:prSet/>
      <dgm:spPr/>
      <dgm:t>
        <a:bodyPr/>
        <a:lstStyle/>
        <a:p>
          <a:endParaRPr lang="ru-RU"/>
        </a:p>
      </dgm:t>
    </dgm:pt>
    <dgm:pt modelId="{CC80D77C-38C2-4D1E-8C01-BA05B2B4146D}" type="sibTrans" cxnId="{B8C9CC3C-42F7-439E-88E4-3DF2DD0D9E17}">
      <dgm:prSet/>
      <dgm:spPr/>
      <dgm:t>
        <a:bodyPr/>
        <a:lstStyle/>
        <a:p>
          <a:endParaRPr lang="ru-RU"/>
        </a:p>
      </dgm:t>
    </dgm:pt>
    <dgm:pt modelId="{4E115B89-49A8-4297-A245-478AD433BCBC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Многие из них были приговорены     к смерти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42BF115-ECF7-465D-AC40-EB881196C7B4}" type="parTrans" cxnId="{8D264114-CCEF-479D-BAC4-AC6EB5A69C64}">
      <dgm:prSet/>
      <dgm:spPr/>
      <dgm:t>
        <a:bodyPr/>
        <a:lstStyle/>
        <a:p>
          <a:endParaRPr lang="ru-RU"/>
        </a:p>
      </dgm:t>
    </dgm:pt>
    <dgm:pt modelId="{4600FE4F-DCFB-4478-B283-85889ED53459}" type="sibTrans" cxnId="{8D264114-CCEF-479D-BAC4-AC6EB5A69C64}">
      <dgm:prSet/>
      <dgm:spPr/>
      <dgm:t>
        <a:bodyPr/>
        <a:lstStyle/>
        <a:p>
          <a:endParaRPr lang="ru-RU"/>
        </a:p>
      </dgm:t>
    </dgm:pt>
    <dgm:pt modelId="{C9550DEB-F6E1-43C2-A6EA-BD0C08DAAB2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Страна погрузилась во мрак невежества</a:t>
          </a:r>
          <a:endParaRPr lang="ru-RU" sz="11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E5517275-B729-4221-B42F-188677C2B3AD}" type="parTrans" cxnId="{B65A6A0A-460F-4AEC-AD47-7F2D6BE17D7B}">
      <dgm:prSet/>
      <dgm:spPr/>
      <dgm:t>
        <a:bodyPr/>
        <a:lstStyle/>
        <a:p>
          <a:endParaRPr lang="ru-RU"/>
        </a:p>
      </dgm:t>
    </dgm:pt>
    <dgm:pt modelId="{617BF336-7A68-49B5-82DE-ABE7B9EF6366}" type="sibTrans" cxnId="{B65A6A0A-460F-4AEC-AD47-7F2D6BE17D7B}">
      <dgm:prSet/>
      <dgm:spPr/>
      <dgm:t>
        <a:bodyPr/>
        <a:lstStyle/>
        <a:p>
          <a:endParaRPr lang="ru-RU"/>
        </a:p>
      </dgm:t>
    </dgm:pt>
    <dgm:pt modelId="{E1735A15-AB2E-454A-A93D-2A9598699319}" type="pres">
      <dgm:prSet presAssocID="{377D01AB-C7DE-4B34-B80D-ED371438BF0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47971-D840-4BEF-9553-200F68CF037B}" type="pres">
      <dgm:prSet presAssocID="{377D01AB-C7DE-4B34-B80D-ED371438BF0C}" presName="arrow" presStyleLbl="bgShp" presStyleIdx="0" presStyleCnt="1"/>
      <dgm:spPr/>
    </dgm:pt>
    <dgm:pt modelId="{F8D3D3B6-86AE-4D85-B30F-E99355000AA8}" type="pres">
      <dgm:prSet presAssocID="{377D01AB-C7DE-4B34-B80D-ED371438BF0C}" presName="linearProcess" presStyleCnt="0"/>
      <dgm:spPr/>
    </dgm:pt>
    <dgm:pt modelId="{16311E0E-B652-473F-AF7C-45EFB8FC6A82}" type="pres">
      <dgm:prSet presAssocID="{1A646BB6-1C2E-48D4-9C87-BD2B42BA2F63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41504-631C-4BFD-BAAE-3258B55081D0}" type="pres">
      <dgm:prSet presAssocID="{B7B667F9-CC20-4739-A2F6-4BE86B678D40}" presName="sibTrans" presStyleCnt="0"/>
      <dgm:spPr/>
    </dgm:pt>
    <dgm:pt modelId="{53C1E76F-F6FB-4B5D-B011-D0CE55B6AB49}" type="pres">
      <dgm:prSet presAssocID="{75575314-6F62-4EE2-9E89-31F25CE2FB9F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5F420-58A4-43EF-B66A-9BD6A2A8DD1A}" type="pres">
      <dgm:prSet presAssocID="{CC80D77C-38C2-4D1E-8C01-BA05B2B4146D}" presName="sibTrans" presStyleCnt="0"/>
      <dgm:spPr/>
    </dgm:pt>
    <dgm:pt modelId="{37505B9C-189C-4E6B-9D43-83577A373DCA}" type="pres">
      <dgm:prSet presAssocID="{4E115B89-49A8-4297-A245-478AD433BCBC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94F81A-9246-4888-8129-03919B271E66}" type="pres">
      <dgm:prSet presAssocID="{4600FE4F-DCFB-4478-B283-85889ED53459}" presName="sibTrans" presStyleCnt="0"/>
      <dgm:spPr/>
    </dgm:pt>
    <dgm:pt modelId="{0AF756CD-9CB3-4982-8CA9-70DF0DE120FA}" type="pres">
      <dgm:prSet presAssocID="{C9550DEB-F6E1-43C2-A6EA-BD0C08DAAB28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D27B36-5218-4971-A82E-B150B961E104}" type="presOf" srcId="{377D01AB-C7DE-4B34-B80D-ED371438BF0C}" destId="{E1735A15-AB2E-454A-A93D-2A9598699319}" srcOrd="0" destOrd="0" presId="urn:microsoft.com/office/officeart/2005/8/layout/hProcess9"/>
    <dgm:cxn modelId="{B3FCB9F2-0FCC-4064-AA2C-C4FA3BD22C4D}" type="presOf" srcId="{75575314-6F62-4EE2-9E89-31F25CE2FB9F}" destId="{53C1E76F-F6FB-4B5D-B011-D0CE55B6AB49}" srcOrd="0" destOrd="0" presId="urn:microsoft.com/office/officeart/2005/8/layout/hProcess9"/>
    <dgm:cxn modelId="{B8C9CC3C-42F7-439E-88E4-3DF2DD0D9E17}" srcId="{377D01AB-C7DE-4B34-B80D-ED371438BF0C}" destId="{75575314-6F62-4EE2-9E89-31F25CE2FB9F}" srcOrd="1" destOrd="0" parTransId="{99FB76EA-0E67-4E8F-8599-56BBB0F402D0}" sibTransId="{CC80D77C-38C2-4D1E-8C01-BA05B2B4146D}"/>
    <dgm:cxn modelId="{C787470B-47E2-4774-BC43-4A5D872DA81B}" type="presOf" srcId="{C9550DEB-F6E1-43C2-A6EA-BD0C08DAAB28}" destId="{0AF756CD-9CB3-4982-8CA9-70DF0DE120FA}" srcOrd="0" destOrd="0" presId="urn:microsoft.com/office/officeart/2005/8/layout/hProcess9"/>
    <dgm:cxn modelId="{30C767F6-CB83-4B17-9BF9-7B93978BEDD4}" type="presOf" srcId="{4E115B89-49A8-4297-A245-478AD433BCBC}" destId="{37505B9C-189C-4E6B-9D43-83577A373DCA}" srcOrd="0" destOrd="0" presId="urn:microsoft.com/office/officeart/2005/8/layout/hProcess9"/>
    <dgm:cxn modelId="{8D264114-CCEF-479D-BAC4-AC6EB5A69C64}" srcId="{377D01AB-C7DE-4B34-B80D-ED371438BF0C}" destId="{4E115B89-49A8-4297-A245-478AD433BCBC}" srcOrd="2" destOrd="0" parTransId="{842BF115-ECF7-465D-AC40-EB881196C7B4}" sibTransId="{4600FE4F-DCFB-4478-B283-85889ED53459}"/>
    <dgm:cxn modelId="{E612CF96-B9E5-4464-A10E-EDAF96840B20}" srcId="{377D01AB-C7DE-4B34-B80D-ED371438BF0C}" destId="{1A646BB6-1C2E-48D4-9C87-BD2B42BA2F63}" srcOrd="0" destOrd="0" parTransId="{98382CF5-9D56-4E14-917C-34E0E6FDB21D}" sibTransId="{B7B667F9-CC20-4739-A2F6-4BE86B678D40}"/>
    <dgm:cxn modelId="{5B87746E-416D-421E-AC9B-D00802C91983}" type="presOf" srcId="{1A646BB6-1C2E-48D4-9C87-BD2B42BA2F63}" destId="{16311E0E-B652-473F-AF7C-45EFB8FC6A82}" srcOrd="0" destOrd="0" presId="urn:microsoft.com/office/officeart/2005/8/layout/hProcess9"/>
    <dgm:cxn modelId="{B65A6A0A-460F-4AEC-AD47-7F2D6BE17D7B}" srcId="{377D01AB-C7DE-4B34-B80D-ED371438BF0C}" destId="{C9550DEB-F6E1-43C2-A6EA-BD0C08DAAB28}" srcOrd="3" destOrd="0" parTransId="{E5517275-B729-4221-B42F-188677C2B3AD}" sibTransId="{617BF336-7A68-49B5-82DE-ABE7B9EF6366}"/>
    <dgm:cxn modelId="{BBF74703-09A6-4603-BBBC-5807021416B9}" type="presParOf" srcId="{E1735A15-AB2E-454A-A93D-2A9598699319}" destId="{33B47971-D840-4BEF-9553-200F68CF037B}" srcOrd="0" destOrd="0" presId="urn:microsoft.com/office/officeart/2005/8/layout/hProcess9"/>
    <dgm:cxn modelId="{A763E593-4328-4989-8F9D-0B7403AF32E7}" type="presParOf" srcId="{E1735A15-AB2E-454A-A93D-2A9598699319}" destId="{F8D3D3B6-86AE-4D85-B30F-E99355000AA8}" srcOrd="1" destOrd="0" presId="urn:microsoft.com/office/officeart/2005/8/layout/hProcess9"/>
    <dgm:cxn modelId="{DCC6EE00-CED2-4F52-AFC6-015750A458F5}" type="presParOf" srcId="{F8D3D3B6-86AE-4D85-B30F-E99355000AA8}" destId="{16311E0E-B652-473F-AF7C-45EFB8FC6A82}" srcOrd="0" destOrd="0" presId="urn:microsoft.com/office/officeart/2005/8/layout/hProcess9"/>
    <dgm:cxn modelId="{09F7BD59-60B5-4F72-8CA6-9011F7829164}" type="presParOf" srcId="{F8D3D3B6-86AE-4D85-B30F-E99355000AA8}" destId="{BD741504-631C-4BFD-BAAE-3258B55081D0}" srcOrd="1" destOrd="0" presId="urn:microsoft.com/office/officeart/2005/8/layout/hProcess9"/>
    <dgm:cxn modelId="{ABC31B5A-4E8A-4514-8288-41D1681A98D4}" type="presParOf" srcId="{F8D3D3B6-86AE-4D85-B30F-E99355000AA8}" destId="{53C1E76F-F6FB-4B5D-B011-D0CE55B6AB49}" srcOrd="2" destOrd="0" presId="urn:microsoft.com/office/officeart/2005/8/layout/hProcess9"/>
    <dgm:cxn modelId="{666B6135-C0F5-4D60-A75B-F7D3AC23BC1C}" type="presParOf" srcId="{F8D3D3B6-86AE-4D85-B30F-E99355000AA8}" destId="{4845F420-58A4-43EF-B66A-9BD6A2A8DD1A}" srcOrd="3" destOrd="0" presId="urn:microsoft.com/office/officeart/2005/8/layout/hProcess9"/>
    <dgm:cxn modelId="{C1E510BD-F5AD-4061-B4EB-9C2F9D49B1BD}" type="presParOf" srcId="{F8D3D3B6-86AE-4D85-B30F-E99355000AA8}" destId="{37505B9C-189C-4E6B-9D43-83577A373DCA}" srcOrd="4" destOrd="0" presId="urn:microsoft.com/office/officeart/2005/8/layout/hProcess9"/>
    <dgm:cxn modelId="{500BED18-18C1-4A10-87EB-93D7BB086C2F}" type="presParOf" srcId="{F8D3D3B6-86AE-4D85-B30F-E99355000AA8}" destId="{EB94F81A-9246-4888-8129-03919B271E66}" srcOrd="5" destOrd="0" presId="urn:microsoft.com/office/officeart/2005/8/layout/hProcess9"/>
    <dgm:cxn modelId="{32E2FDBC-9E6A-47AF-AD5D-476968D8198D}" type="presParOf" srcId="{F8D3D3B6-86AE-4D85-B30F-E99355000AA8}" destId="{0AF756CD-9CB3-4982-8CA9-70DF0DE120FA}" srcOrd="6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50DE824-750B-4994-8306-71ADF3C964D7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6727EE-23B3-427A-BB8B-3F788B1FA1C7}">
      <dgm:prSet phldrT="[Текст]"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Германия начала поддерживать «Тройку», выбравшую своим девизом идеологию пантюркизма и панисламизма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88D2A006-1775-4368-907C-96BFBB8B0B10}" type="parTrans" cxnId="{21AA694B-BADC-4225-81CB-35DFE604E409}">
      <dgm:prSet/>
      <dgm:spPr/>
      <dgm:t>
        <a:bodyPr/>
        <a:lstStyle/>
        <a:p>
          <a:endParaRPr lang="ru-RU"/>
        </a:p>
      </dgm:t>
    </dgm:pt>
    <dgm:pt modelId="{5C9F9612-DB69-4B56-9E46-BBDF35C4742E}" type="sibTrans" cxnId="{21AA694B-BADC-4225-81CB-35DFE604E409}">
      <dgm:prSet/>
      <dgm:spPr/>
      <dgm:t>
        <a:bodyPr/>
        <a:lstStyle/>
        <a:p>
          <a:endParaRPr lang="ru-RU"/>
        </a:p>
      </dgm:t>
    </dgm:pt>
    <dgm:pt modelId="{E3C2B1E0-986F-4725-87FE-28E0F709809B}">
      <dgm:prSet phldrT="[Текст]" custT="1"/>
      <dgm:spPr>
        <a:solidFill>
          <a:schemeClr val="bg1"/>
        </a:solidFill>
        <a:ln>
          <a:solidFill>
            <a:srgbClr val="00206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Идеи этой идеологии противоречили интересам Антанты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78D78DA3-B6FB-48B5-876F-743650B35015}" type="parTrans" cxnId="{5AD15F69-FA76-4499-A2D2-3EB9AA53BC1F}">
      <dgm:prSet/>
      <dgm:spPr/>
      <dgm:t>
        <a:bodyPr/>
        <a:lstStyle/>
        <a:p>
          <a:endParaRPr lang="ru-RU"/>
        </a:p>
      </dgm:t>
    </dgm:pt>
    <dgm:pt modelId="{6D279433-9D97-44B9-8EAD-3C596A81B0CE}" type="sibTrans" cxnId="{5AD15F69-FA76-4499-A2D2-3EB9AA53BC1F}">
      <dgm:prSet/>
      <dgm:spPr/>
      <dgm:t>
        <a:bodyPr/>
        <a:lstStyle/>
        <a:p>
          <a:endParaRPr lang="ru-RU"/>
        </a:p>
      </dgm:t>
    </dgm:pt>
    <dgm:pt modelId="{22E9F197-8F4A-46D9-8FCB-FF0FBAB996DE}" type="pres">
      <dgm:prSet presAssocID="{C50DE824-750B-4994-8306-71ADF3C964D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C318DED-5039-4C9F-9944-0C5015043FFD}" type="pres">
      <dgm:prSet presAssocID="{196727EE-23B3-427A-BB8B-3F788B1FA1C7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245663-6C59-4652-8CD7-0716DF3E1320}" type="pres">
      <dgm:prSet presAssocID="{E3C2B1E0-986F-4725-87FE-28E0F709809B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762B63-4532-411E-8484-208397B26EFA}" type="presOf" srcId="{E3C2B1E0-986F-4725-87FE-28E0F709809B}" destId="{9D245663-6C59-4652-8CD7-0716DF3E1320}" srcOrd="0" destOrd="0" presId="urn:microsoft.com/office/officeart/2005/8/layout/arrow5"/>
    <dgm:cxn modelId="{C523C5A3-DBBB-4E44-9551-016D05E4A609}" type="presOf" srcId="{196727EE-23B3-427A-BB8B-3F788B1FA1C7}" destId="{2C318DED-5039-4C9F-9944-0C5015043FFD}" srcOrd="0" destOrd="0" presId="urn:microsoft.com/office/officeart/2005/8/layout/arrow5"/>
    <dgm:cxn modelId="{21AA694B-BADC-4225-81CB-35DFE604E409}" srcId="{C50DE824-750B-4994-8306-71ADF3C964D7}" destId="{196727EE-23B3-427A-BB8B-3F788B1FA1C7}" srcOrd="0" destOrd="0" parTransId="{88D2A006-1775-4368-907C-96BFBB8B0B10}" sibTransId="{5C9F9612-DB69-4B56-9E46-BBDF35C4742E}"/>
    <dgm:cxn modelId="{5AD15F69-FA76-4499-A2D2-3EB9AA53BC1F}" srcId="{C50DE824-750B-4994-8306-71ADF3C964D7}" destId="{E3C2B1E0-986F-4725-87FE-28E0F709809B}" srcOrd="1" destOrd="0" parTransId="{78D78DA3-B6FB-48B5-876F-743650B35015}" sibTransId="{6D279433-9D97-44B9-8EAD-3C596A81B0CE}"/>
    <dgm:cxn modelId="{4D7E63B8-9003-4186-8973-63C27F46DB23}" type="presOf" srcId="{C50DE824-750B-4994-8306-71ADF3C964D7}" destId="{22E9F197-8F4A-46D9-8FCB-FF0FBAB996DE}" srcOrd="0" destOrd="0" presId="urn:microsoft.com/office/officeart/2005/8/layout/arrow5"/>
    <dgm:cxn modelId="{48E569B5-7016-43DD-9731-840668E81CF9}" type="presParOf" srcId="{22E9F197-8F4A-46D9-8FCB-FF0FBAB996DE}" destId="{2C318DED-5039-4C9F-9944-0C5015043FFD}" srcOrd="0" destOrd="0" presId="urn:microsoft.com/office/officeart/2005/8/layout/arrow5"/>
    <dgm:cxn modelId="{4C320F34-150E-4831-B89D-08F4700D9D34}" type="presParOf" srcId="{22E9F197-8F4A-46D9-8FCB-FF0FBAB996DE}" destId="{9D245663-6C59-4652-8CD7-0716DF3E1320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32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термины и их определение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Заполните схему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ScaleX="98052" custScaleY="8923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ScaleX="101820" custScaleY="120698" custLinFactNeighborX="52" custLinFactNeighborY="-14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E54EBC3-B906-475D-AB8D-9879B4A13820}">
      <dsp:nvSpPr>
        <dsp:cNvPr id="0" name=""/>
        <dsp:cNvSpPr/>
      </dsp:nvSpPr>
      <dsp:spPr>
        <a:xfrm>
          <a:off x="861954" y="0"/>
          <a:ext cx="2620963" cy="2620963"/>
        </a:xfrm>
        <a:prstGeom prst="triangle">
          <a:avLst/>
        </a:prstGeom>
        <a:solidFill>
          <a:schemeClr val="tx1">
            <a:lumMod val="40000"/>
            <a:lumOff val="60000"/>
          </a:schemeClr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FF2EF9-F5B6-4EE3-946A-C75E7DB63B93}">
      <dsp:nvSpPr>
        <dsp:cNvPr id="0" name=""/>
        <dsp:cNvSpPr/>
      </dsp:nvSpPr>
      <dsp:spPr>
        <a:xfrm>
          <a:off x="1471657" y="28677"/>
          <a:ext cx="3105181" cy="6204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Османская империя (светское название Турция) являлось монархическим государством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501944" y="58964"/>
        <a:ext cx="3044607" cy="559857"/>
      </dsp:txXfrm>
    </dsp:sp>
    <dsp:sp modelId="{F21FF6E6-6592-425C-AD5D-951784B1189E}">
      <dsp:nvSpPr>
        <dsp:cNvPr id="0" name=""/>
        <dsp:cNvSpPr/>
      </dsp:nvSpPr>
      <dsp:spPr>
        <a:xfrm>
          <a:off x="2126718" y="1064430"/>
          <a:ext cx="1795059" cy="6204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Правил султан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57005" y="1094717"/>
        <a:ext cx="1734485" cy="559857"/>
      </dsp:txXfrm>
    </dsp:sp>
    <dsp:sp modelId="{02140C07-2B51-4BE6-BE76-102C4846E052}">
      <dsp:nvSpPr>
        <dsp:cNvPr id="0" name=""/>
        <dsp:cNvSpPr/>
      </dsp:nvSpPr>
      <dsp:spPr>
        <a:xfrm>
          <a:off x="1528013" y="2000531"/>
          <a:ext cx="2992470" cy="620431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стране царили средневековые феодальные порядки</a:t>
          </a:r>
          <a:endParaRPr lang="ru-RU" sz="14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558300" y="2030818"/>
        <a:ext cx="2931896" cy="5598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5D3CC3-D585-440B-8509-82D690152CC5}">
      <dsp:nvSpPr>
        <dsp:cNvPr id="0" name=""/>
        <dsp:cNvSpPr/>
      </dsp:nvSpPr>
      <dsp:spPr>
        <a:xfrm>
          <a:off x="0" y="675"/>
          <a:ext cx="3143272" cy="79980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Тяжёлое экономическое положение постепенно превратило Турцию                     в полуколонию зарубежных государств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043" y="39718"/>
        <a:ext cx="3065186" cy="721718"/>
      </dsp:txXfrm>
    </dsp:sp>
    <dsp:sp modelId="{C3C0924E-F287-4876-8416-71EEC6808DB4}">
      <dsp:nvSpPr>
        <dsp:cNvPr id="0" name=""/>
        <dsp:cNvSpPr/>
      </dsp:nvSpPr>
      <dsp:spPr>
        <a:xfrm>
          <a:off x="0" y="815525"/>
          <a:ext cx="3143272" cy="79980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</a:rPr>
            <a:t>Великие государства Европы стали захватывать те или иные колонии империи</a:t>
          </a:r>
          <a:endParaRPr lang="ru-RU" sz="1200" b="1" kern="1200" dirty="0">
            <a:solidFill>
              <a:srgbClr val="000000"/>
            </a:solidFill>
          </a:endParaRPr>
        </a:p>
      </dsp:txBody>
      <dsp:txXfrm>
        <a:off x="39043" y="854568"/>
        <a:ext cx="3065186" cy="721718"/>
      </dsp:txXfrm>
    </dsp:sp>
    <dsp:sp modelId="{ABE5AA13-53AA-4662-9E11-41C7D9724266}">
      <dsp:nvSpPr>
        <dsp:cNvPr id="0" name=""/>
        <dsp:cNvSpPr/>
      </dsp:nvSpPr>
      <dsp:spPr>
        <a:xfrm>
          <a:off x="0" y="1628409"/>
          <a:ext cx="3143272" cy="799804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0000"/>
              <a:lumOff val="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Только Германия не смогла получить свою долю. Поэтому в к.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XIX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– н.</a:t>
          </a:r>
          <a:r>
            <a:rPr lang="en-US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XX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веков правительство Турции сблизилось с Германией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9043" y="1667452"/>
        <a:ext cx="3065186" cy="72171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273320" y="0"/>
          <a:ext cx="3506575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Турция должна была выплатить большие проценты за внешние долги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5290" y="21970"/>
        <a:ext cx="2628588" cy="706159"/>
      </dsp:txXfrm>
    </dsp:sp>
    <dsp:sp modelId="{E214CC58-8EB2-4CA5-8D9F-CCA16F0276E8}">
      <dsp:nvSpPr>
        <dsp:cNvPr id="0" name=""/>
        <dsp:cNvSpPr/>
      </dsp:nvSpPr>
      <dsp:spPr>
        <a:xfrm>
          <a:off x="243400" y="857255"/>
          <a:ext cx="3542813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Турция была не способна                                 не только выплатить внешние долги, но и даже выдать заработную плату трудящимся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65370" y="879225"/>
        <a:ext cx="2649541" cy="706159"/>
      </dsp:txXfrm>
    </dsp:sp>
    <dsp:sp modelId="{C1DB65B5-07D2-4A2F-B23D-A2A308A7475A}">
      <dsp:nvSpPr>
        <dsp:cNvPr id="0" name=""/>
        <dsp:cNvSpPr/>
      </dsp:nvSpPr>
      <dsp:spPr>
        <a:xfrm>
          <a:off x="296928" y="1750231"/>
          <a:ext cx="3459363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 результате жизненный уровень народных масс чрезвычайно ухудшился 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318898" y="1772201"/>
        <a:ext cx="2586097" cy="706159"/>
      </dsp:txXfrm>
    </dsp:sp>
    <dsp:sp modelId="{7F9E4E9C-EC7E-4058-B53F-BF0DFB37E027}">
      <dsp:nvSpPr>
        <dsp:cNvPr id="0" name=""/>
        <dsp:cNvSpPr/>
      </dsp:nvSpPr>
      <dsp:spPr>
        <a:xfrm>
          <a:off x="3044347" y="571501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00206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3154049" y="571501"/>
        <a:ext cx="268160" cy="366892"/>
      </dsp:txXfrm>
    </dsp:sp>
    <dsp:sp modelId="{937148DB-CF44-443A-9593-2AE3731C77B2}">
      <dsp:nvSpPr>
        <dsp:cNvPr id="0" name=""/>
        <dsp:cNvSpPr/>
      </dsp:nvSpPr>
      <dsp:spPr>
        <a:xfrm>
          <a:off x="3071835" y="1428759"/>
          <a:ext cx="487564" cy="487564"/>
        </a:xfrm>
        <a:prstGeom prst="downArrow">
          <a:avLst>
            <a:gd name="adj1" fmla="val 55000"/>
            <a:gd name="adj2" fmla="val 45000"/>
          </a:avLst>
        </a:prstGeom>
        <a:solidFill>
          <a:schemeClr val="bg1">
            <a:alpha val="90000"/>
          </a:schemeClr>
        </a:solidFill>
        <a:ln w="25400" cap="flat" cmpd="sng" algn="ctr">
          <a:solidFill>
            <a:srgbClr val="00206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3181537" y="1428759"/>
        <a:ext cx="268160" cy="3668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151875" y="7778"/>
          <a:ext cx="1715055" cy="1009080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стране назревала идея ликвидации султанской империи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81430" y="37333"/>
        <a:ext cx="1655945" cy="949970"/>
      </dsp:txXfrm>
    </dsp:sp>
    <dsp:sp modelId="{9C7D78F0-7AFC-4387-8F71-4E1EBD8F9526}">
      <dsp:nvSpPr>
        <dsp:cNvPr id="0" name=""/>
        <dsp:cNvSpPr/>
      </dsp:nvSpPr>
      <dsp:spPr>
        <a:xfrm>
          <a:off x="1963862" y="375732"/>
          <a:ext cx="233517" cy="273171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963862" y="430366"/>
        <a:ext cx="163462" cy="163903"/>
      </dsp:txXfrm>
    </dsp:sp>
    <dsp:sp modelId="{541E2A69-37B4-465F-A4EE-9F0D476E22C6}">
      <dsp:nvSpPr>
        <dsp:cNvPr id="0" name=""/>
        <dsp:cNvSpPr/>
      </dsp:nvSpPr>
      <dsp:spPr>
        <a:xfrm>
          <a:off x="2307529" y="2044"/>
          <a:ext cx="1756449" cy="1020547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1876 году началось народное восстание, напугавшее власть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337420" y="31935"/>
        <a:ext cx="1696667" cy="960765"/>
      </dsp:txXfrm>
    </dsp:sp>
    <dsp:sp modelId="{FFCDC096-77B1-45D5-999D-28AD41CFECF6}">
      <dsp:nvSpPr>
        <dsp:cNvPr id="0" name=""/>
        <dsp:cNvSpPr/>
      </dsp:nvSpPr>
      <dsp:spPr>
        <a:xfrm rot="5323514">
          <a:off x="3085077" y="1099696"/>
          <a:ext cx="233575" cy="273171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3119134" y="1119503"/>
        <a:ext cx="163903" cy="163503"/>
      </dsp:txXfrm>
    </dsp:sp>
    <dsp:sp modelId="{299B642D-8DE1-4161-9260-12BFAA733F89}">
      <dsp:nvSpPr>
        <dsp:cNvPr id="0" name=""/>
        <dsp:cNvSpPr/>
      </dsp:nvSpPr>
      <dsp:spPr>
        <a:xfrm>
          <a:off x="2372881" y="1463191"/>
          <a:ext cx="1691097" cy="1035093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Согласно фетве (заключению)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шейх-уль-ислама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403198" y="1493508"/>
        <a:ext cx="1630463" cy="974459"/>
      </dsp:txXfrm>
    </dsp:sp>
    <dsp:sp modelId="{FE21A452-1F4B-4080-8D60-EA4961106AD2}">
      <dsp:nvSpPr>
        <dsp:cNvPr id="0" name=""/>
        <dsp:cNvSpPr/>
      </dsp:nvSpPr>
      <dsp:spPr>
        <a:xfrm rot="10800000">
          <a:off x="2042432" y="1844152"/>
          <a:ext cx="233517" cy="273171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2112487" y="1898786"/>
        <a:ext cx="163462" cy="163903"/>
      </dsp:txXfrm>
    </dsp:sp>
    <dsp:sp modelId="{109C2627-E925-4B9E-AC03-10E872964E6B}">
      <dsp:nvSpPr>
        <dsp:cNvPr id="0" name=""/>
        <dsp:cNvSpPr/>
      </dsp:nvSpPr>
      <dsp:spPr>
        <a:xfrm>
          <a:off x="7986" y="1464833"/>
          <a:ext cx="1924296" cy="103180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Султан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Абдулазиз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был свергнут с престола. Спустя короткое время трон занял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Абдулхамид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II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8207" y="1495054"/>
        <a:ext cx="1863854" cy="97136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47971-D840-4BEF-9553-200F68CF037B}">
      <dsp:nvSpPr>
        <dsp:cNvPr id="0" name=""/>
        <dsp:cNvSpPr/>
      </dsp:nvSpPr>
      <dsp:spPr>
        <a:xfrm>
          <a:off x="417912" y="0"/>
          <a:ext cx="4736339" cy="25439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311E0E-B652-473F-AF7C-45EFB8FC6A82}">
      <dsp:nvSpPr>
        <dsp:cNvPr id="0" name=""/>
        <dsp:cNvSpPr/>
      </dsp:nvSpPr>
      <dsp:spPr>
        <a:xfrm>
          <a:off x="1360" y="763193"/>
          <a:ext cx="1247070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Период правления </a:t>
          </a:r>
          <a:r>
            <a:rPr lang="ru-RU" sz="11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Абдулхамида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II</a:t>
          </a: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вошёл            в историю как «период тирании»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51035" y="812868"/>
        <a:ext cx="1147720" cy="918242"/>
      </dsp:txXfrm>
    </dsp:sp>
    <dsp:sp modelId="{53C1E76F-F6FB-4B5D-B011-D0CE55B6AB49}">
      <dsp:nvSpPr>
        <dsp:cNvPr id="0" name=""/>
        <dsp:cNvSpPr/>
      </dsp:nvSpPr>
      <dsp:spPr>
        <a:xfrm>
          <a:off x="1442151" y="763193"/>
          <a:ext cx="1247070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Вскоре султан распустил парламент          и стал преследовать сторонников конституции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491826" y="812868"/>
        <a:ext cx="1147720" cy="918242"/>
      </dsp:txXfrm>
    </dsp:sp>
    <dsp:sp modelId="{37505B9C-189C-4E6B-9D43-83577A373DCA}">
      <dsp:nvSpPr>
        <dsp:cNvPr id="0" name=""/>
        <dsp:cNvSpPr/>
      </dsp:nvSpPr>
      <dsp:spPr>
        <a:xfrm>
          <a:off x="2882941" y="763193"/>
          <a:ext cx="1247070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Многие из них были приговорены     к смерти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932616" y="812868"/>
        <a:ext cx="1147720" cy="918242"/>
      </dsp:txXfrm>
    </dsp:sp>
    <dsp:sp modelId="{0AF756CD-9CB3-4982-8CA9-70DF0DE120FA}">
      <dsp:nvSpPr>
        <dsp:cNvPr id="0" name=""/>
        <dsp:cNvSpPr/>
      </dsp:nvSpPr>
      <dsp:spPr>
        <a:xfrm>
          <a:off x="4323732" y="763193"/>
          <a:ext cx="1247070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Страна погрузилась во мрак невежества</a:t>
          </a:r>
          <a:endParaRPr lang="ru-RU" sz="11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4373407" y="812868"/>
        <a:ext cx="1147720" cy="9182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318DED-5039-4C9F-9944-0C5015043FFD}">
      <dsp:nvSpPr>
        <dsp:cNvPr id="0" name=""/>
        <dsp:cNvSpPr/>
      </dsp:nvSpPr>
      <dsp:spPr>
        <a:xfrm rot="16200000">
          <a:off x="1357" y="137"/>
          <a:ext cx="2501624" cy="250162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Германия начала поддерживать «Тройку», выбравшую своим девизом идеологию пантюркизма и панисламизма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5400000">
        <a:off x="1357" y="625543"/>
        <a:ext cx="2063840" cy="1250812"/>
      </dsp:txXfrm>
    </dsp:sp>
    <dsp:sp modelId="{9D245663-6C59-4652-8CD7-0716DF3E1320}">
      <dsp:nvSpPr>
        <dsp:cNvPr id="0" name=""/>
        <dsp:cNvSpPr/>
      </dsp:nvSpPr>
      <dsp:spPr>
        <a:xfrm rot="5400000">
          <a:off x="2935793" y="137"/>
          <a:ext cx="2501624" cy="250162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00206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Идеи этой идеологии противоречили интересам Антанты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373577" y="625543"/>
        <a:ext cx="2063840" cy="1250812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1069706" y="866"/>
          <a:ext cx="3610476" cy="641202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      № 32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30006" y="866"/>
        <a:ext cx="3450176" cy="641202"/>
      </dsp:txXfrm>
    </dsp:sp>
    <dsp:sp modelId="{0695C490-E4F3-44F9-95D3-DCB4ADA8C6F8}">
      <dsp:nvSpPr>
        <dsp:cNvPr id="0" name=""/>
        <dsp:cNvSpPr/>
      </dsp:nvSpPr>
      <dsp:spPr>
        <a:xfrm>
          <a:off x="749105" y="866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1186432" y="845385"/>
          <a:ext cx="3540144" cy="572157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термины и их определение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329471" y="845385"/>
        <a:ext cx="3397105" cy="572157"/>
      </dsp:txXfrm>
    </dsp:sp>
    <dsp:sp modelId="{0A426044-E8F7-487B-91EF-34DFC983F853}">
      <dsp:nvSpPr>
        <dsp:cNvPr id="0" name=""/>
        <dsp:cNvSpPr/>
      </dsp:nvSpPr>
      <dsp:spPr>
        <a:xfrm>
          <a:off x="766688" y="833471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1022300" y="1571634"/>
          <a:ext cx="3676187" cy="773918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2752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Заполните схему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215779" y="1571634"/>
        <a:ext cx="3482708" cy="773918"/>
      </dsp:txXfrm>
    </dsp:sp>
    <dsp:sp modelId="{0CB44D7F-0C66-4497-B9EB-5134FE96849A}">
      <dsp:nvSpPr>
        <dsp:cNvPr id="0" name=""/>
        <dsp:cNvSpPr/>
      </dsp:nvSpPr>
      <dsp:spPr>
        <a:xfrm>
          <a:off x="732677" y="1732435"/>
          <a:ext cx="641202" cy="641202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9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gif"/><Relationship Id="rId3" Type="http://schemas.openxmlformats.org/officeDocument/2006/relationships/diagramLayout" Target="../diagrams/layout7.xml"/><Relationship Id="rId7" Type="http://schemas.openxmlformats.org/officeDocument/2006/relationships/image" Target="../media/image20.gif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image" Target="../media/image22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8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94578" y="620854"/>
            <a:ext cx="3542469" cy="2886666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Османская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империя  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в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конце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XIX –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начале </a:t>
            </a:r>
            <a:r>
              <a:rPr lang="en-US" sz="2400" b="1" dirty="0" smtClean="0">
                <a:solidFill>
                  <a:srgbClr val="2365C7"/>
                </a:solidFill>
                <a:latin typeface="Arial"/>
                <a:cs typeface="Arial"/>
              </a:rPr>
              <a:t>XX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веков</a:t>
            </a: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0179" y="1262854"/>
            <a:ext cx="280392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128725" y="1405730"/>
            <a:ext cx="1145338" cy="1428760"/>
          </a:xfrm>
        </p:spPr>
      </p:sp>
      <p:sp>
        <p:nvSpPr>
          <p:cNvPr id="39938" name="AutoShape 2" descr="https://upload.wikimedia.org/wikipedia/commons/thumb/1/12/India_1819-1909.svg/350px-India_1819-190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6" name="AutoShape 2" descr="Этот день в истории: 14 сентября 1829 года Россия и Османская Империя  заключили Адрианопольский мир - Russia No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7" name="Picture 3" descr="C:\Users\Вилена\Desktop\Ottoman-army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2733" y="1405730"/>
            <a:ext cx="1465644" cy="15001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Движение «Новые османы»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576015"/>
            <a:ext cx="5367356" cy="401087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Стала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усиливаться идея ликвидации султанской власти.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Штриховая стрелка вправо 9"/>
          <p:cNvSpPr/>
          <p:nvPr/>
        </p:nvSpPr>
        <p:spPr>
          <a:xfrm rot="20720123">
            <a:off x="1550545" y="1079470"/>
            <a:ext cx="1031895" cy="223890"/>
          </a:xfrm>
          <a:prstGeom prst="strip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Штриховая стрелка вправо 10"/>
          <p:cNvSpPr/>
          <p:nvPr/>
        </p:nvSpPr>
        <p:spPr>
          <a:xfrm rot="344502">
            <a:off x="1539012" y="1678911"/>
            <a:ext cx="1074396" cy="228544"/>
          </a:xfrm>
          <a:prstGeom prst="strip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36520" y="1191416"/>
            <a:ext cx="14287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Движение «Новые османы»</a:t>
            </a:r>
            <a:endParaRPr lang="ru-RU" sz="1600" b="1" u="sng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22146" y="827956"/>
            <a:ext cx="2301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Члены движения были инициаторами этой идеи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622146" y="1593786"/>
            <a:ext cx="29007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Газета движения «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Ибрат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(Пример) превратилась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пропагандиста реформаторских идей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05345" y="2443647"/>
            <a:ext cx="376046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Патриотическая интеллигенция, чиновники      и офицеры также присоединились к этому движению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Штриховая стрелка вправо 12"/>
          <p:cNvSpPr/>
          <p:nvPr/>
        </p:nvSpPr>
        <p:spPr>
          <a:xfrm rot="2451321">
            <a:off x="1266947" y="2258750"/>
            <a:ext cx="796662" cy="198913"/>
          </a:xfrm>
          <a:prstGeom prst="striped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Народное восстание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522403" y="619913"/>
          <a:ext cx="4071966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 descr="Последний халиф - султан Абдуль-Хами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7651" name="Picture 3" descr="C:\Users\Вилена\Desktop\kiavBm0kZWHhA0Ys-lg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6" y="619913"/>
            <a:ext cx="1438265" cy="1357321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07957" y="2048672"/>
            <a:ext cx="1091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Абдулхамид</a:t>
            </a:r>
            <a:r>
              <a:rPr lang="ru-RU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endParaRPr lang="ru-RU" sz="1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36194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 конституции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5" y="477036"/>
            <a:ext cx="5438794" cy="642942"/>
          </a:xfr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23 декабря 1876 года в Турции была принята конституция. Согласно ей, в государстве был учреждён </a:t>
            </a:r>
            <a:r>
              <a:rPr lang="ru-RU" sz="1700" b="1" u="sng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двухпалатный парламент.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трелка вправо с вырезом 9"/>
          <p:cNvSpPr/>
          <p:nvPr/>
        </p:nvSpPr>
        <p:spPr>
          <a:xfrm rot="3254160">
            <a:off x="3699584" y="1119186"/>
            <a:ext cx="473057" cy="310713"/>
          </a:xfrm>
          <a:prstGeom prst="notchedRightArrow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с вырезом 10"/>
          <p:cNvSpPr/>
          <p:nvPr/>
        </p:nvSpPr>
        <p:spPr>
          <a:xfrm rot="7017534">
            <a:off x="1762321" y="1116935"/>
            <a:ext cx="471930" cy="311745"/>
          </a:xfrm>
          <a:prstGeom prst="notchedRightArrow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с вырезом 11"/>
          <p:cNvSpPr/>
          <p:nvPr/>
        </p:nvSpPr>
        <p:spPr>
          <a:xfrm rot="5400000">
            <a:off x="1569562" y="1764789"/>
            <a:ext cx="365627" cy="324616"/>
          </a:xfrm>
          <a:prstGeom prst="notchedRightArrow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с вырезом 12"/>
          <p:cNvSpPr/>
          <p:nvPr/>
        </p:nvSpPr>
        <p:spPr>
          <a:xfrm rot="5400000">
            <a:off x="4034799" y="1764789"/>
            <a:ext cx="365627" cy="324617"/>
          </a:xfrm>
          <a:prstGeom prst="notchedRightArrow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950899" y="1405730"/>
            <a:ext cx="17184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Нижняя палата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94039" y="1405730"/>
            <a:ext cx="22145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Верхняя палата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65147" y="2002040"/>
            <a:ext cx="21531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Палата депутатов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79857" y="2002040"/>
            <a:ext cx="9286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Сенат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5575" y="2405862"/>
            <a:ext cx="5438794" cy="738664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Конституция предоставила султану большие полномочия. Только малая часть граждан получила право участия         в выборах.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«Период тирании»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93643" y="576262"/>
          <a:ext cx="5572164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Общество «Единство и прогресс»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155576" y="576015"/>
            <a:ext cx="723886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1593841" y="576015"/>
            <a:ext cx="3929089" cy="914400"/>
          </a:xfrm>
          <a:prstGeom prst="downArrowCallou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1889 году курсанты военно-медицинского училища в Стамбуле создали тайное общество «Единство и прогресс»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1593841" y="1490415"/>
            <a:ext cx="3929088" cy="914400"/>
          </a:xfrm>
          <a:prstGeom prst="downArrowCallou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Ячейки этой организации распространились        по всей стране и начали пропагандировать установление конституционного строя в стране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593841" y="2404815"/>
            <a:ext cx="3929087" cy="60007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Впоследствии это общество превратилось                                 в сильную политическую партию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 descr="https://i2.wp.com/bilimdili.com/wp-content/uploads/2019/01/DOG6w6LX0AIkMjG.jpg?fit=990%2C606&amp;ssl=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1191416"/>
            <a:ext cx="1438266" cy="1143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Расправа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79395" y="2620176"/>
            <a:ext cx="207170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Члены общества                                «Единство и прогресс»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решение 11"/>
          <p:cNvSpPr/>
          <p:nvPr/>
        </p:nvSpPr>
        <p:spPr>
          <a:xfrm>
            <a:off x="2165345" y="477036"/>
            <a:ext cx="3429024" cy="2763052"/>
          </a:xfrm>
          <a:prstGeom prst="flowChartDecision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bg1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Султан 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Абдулхамид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устроил расправу над организацией.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13 человек были приговорены                          к смерти.</a:t>
            </a:r>
          </a:p>
          <a:p>
            <a:pPr algn="ctr"/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https://upload.wikimedia.org/wikipedia/commons/thumb/0/02/Jon-turkler-1.jpg/300px-Jon-turkler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5" name="Picture 3" descr="C:\Users\Вилена\Desktop\300px-Jon-turkler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709613"/>
            <a:ext cx="2009770" cy="1819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«Младотурки»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094039" y="576016"/>
            <a:ext cx="2571768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Блок-схема: перфолента 8"/>
          <p:cNvSpPr/>
          <p:nvPr/>
        </p:nvSpPr>
        <p:spPr>
          <a:xfrm>
            <a:off x="155575" y="576016"/>
            <a:ext cx="2795588" cy="2000265"/>
          </a:xfrm>
          <a:prstGeom prst="flowChartPunchedTape">
            <a:avLst/>
          </a:prstGeom>
          <a:solidFill>
            <a:srgbClr val="FF99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Члены партии «Единство                    и прогресс» и других схожих политических организаций получили общее название «Младотурки»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Блок-схема: перфолента 9"/>
          <p:cNvSpPr/>
          <p:nvPr/>
        </p:nvSpPr>
        <p:spPr>
          <a:xfrm>
            <a:off x="2736849" y="1119977"/>
            <a:ext cx="2786082" cy="2000265"/>
          </a:xfrm>
          <a:prstGeom prst="flowChartPunchedTape">
            <a:avLst/>
          </a:prstGeom>
          <a:solidFill>
            <a:srgbClr val="66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Париже «Младотурки» провели свой первый съезд, на котором было принято постановление            о восстановлении отменённой конституции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1908 года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1163" y="691350"/>
            <a:ext cx="2643206" cy="2428892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3 июля 1908 года началось восстание под руководством армейских офицеров из «Младотурков».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20 июля 1908 года в городе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Монастир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партия «Единство и прогресс» объявила                           о восстановлении конституции и потребовала от султана издать об этом указ.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36519" y="2905928"/>
            <a:ext cx="246734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Митинг в Стамбуле, июль 1908 года</a:t>
            </a:r>
            <a:endParaRPr lang="ru-RU" sz="1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Младотурецкая революция 190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691350"/>
            <a:ext cx="2643206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Победа революции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6849" y="691350"/>
            <a:ext cx="2857520" cy="2428892"/>
          </a:xfrm>
          <a:solidFill>
            <a:schemeClr val="bg1"/>
          </a:solidFill>
        </p:spPr>
        <p:txBody>
          <a:bodyPr anchor="ctr">
            <a:normAutofit fontScale="92500"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Так как армия была на стороне «Младотурков», испугавшийся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Абдулхамид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 вынужден уступить.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24 июля 1908 года конституция была восстановлена.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Было обещано проведение выборов в парламент.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Таким образом, турецкая революция 1908 года победила. 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Младотурецкая революция: как турки свергали самодержав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3" name="Picture 3" descr="C:\Users\Вилена\Desktop\bf349df762665bc3d87b7e7ea4be7b74_1558657598-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91350"/>
            <a:ext cx="2438398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Противники «Младотурков»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888685">
            <a:off x="626100" y="712772"/>
            <a:ext cx="571504" cy="285752"/>
          </a:xfrm>
          <a:prstGeom prst="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55575" y="1259039"/>
            <a:ext cx="13573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Однако сторонники старого порядка были против любых реформ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2379659" y="736197"/>
            <a:ext cx="571504" cy="285752"/>
          </a:xfrm>
          <a:prstGeom prst="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799605" y="1262854"/>
            <a:ext cx="1714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Среди них были религиозные деятели, занимающие высокое положение</a:t>
            </a:r>
            <a:endParaRPr lang="ru-RU" sz="1200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4802925">
            <a:off x="4164429" y="715805"/>
            <a:ext cx="571504" cy="285752"/>
          </a:xfrm>
          <a:prstGeom prst="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711595" y="1247729"/>
            <a:ext cx="18573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Партия «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Иттиходи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Мухаммади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» обвинила «Младотурков»                           в безбожии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8" y="576016"/>
            <a:ext cx="5357851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71" y="576016"/>
            <a:ext cx="4643472" cy="329648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Социально-экономическое положение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71" y="1048540"/>
            <a:ext cx="4643470" cy="35719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Борьба за конституционную монархию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70" y="1548606"/>
            <a:ext cx="4643471" cy="371484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Приход к власти партии «Единство и прогресс»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270" y="2048672"/>
            <a:ext cx="4643471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Мятеж 13 апреля 1909 года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271" y="2548738"/>
            <a:ext cx="4643473" cy="357190"/>
          </a:xfrm>
          <a:prstGeom prst="rect">
            <a:avLst/>
          </a:prstGeom>
          <a:solidFill>
            <a:schemeClr val="tx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5) Внутреннее и внешнее положение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Мятеж 13 апреля 1909 года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5575" y="691350"/>
            <a:ext cx="2652712" cy="2428892"/>
          </a:xfrm>
          <a:solidFill>
            <a:schemeClr val="bg1"/>
          </a:solidFill>
        </p:spPr>
        <p:txBody>
          <a:bodyPr anchor="ctr">
            <a:normAutofit fontScale="92500" lnSpcReduction="20000"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Военные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бывшие на стороне партии «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Иттиходи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Мухаммади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13 апреля подняли контрреволюционный мятеж.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Абдулхамиду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именно это и было нужно.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поспешил выполнить требования мятежников.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3022601" y="576016"/>
            <a:ext cx="2571768" cy="2664072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   Мятежники потребовали ликвидации парламента, восстановления шариата и власти султана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Свержение власти султана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2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Часть деятелей из «Младотурков» бежала в Салоники и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Адрианополь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военные части которых были на их стороне.</a:t>
            </a:r>
          </a:p>
          <a:p>
            <a:pPr>
              <a:spcBef>
                <a:spcPts val="1200"/>
              </a:spcBef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26 апреля «Младотурки» с преданными им армейскими частями свергли правительство мятежников    и султана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Абдулхамида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26" name="AutoShape 2" descr="Абдул-Хамид отправляется в ссылку после отречения, 1909 год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Вилена\Desktop\Abdulhamit_II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548474"/>
            <a:ext cx="2000264" cy="214314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236518" y="2691614"/>
            <a:ext cx="228601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Абдулхамид</a:t>
            </a:r>
            <a:r>
              <a:rPr lang="en-US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II</a:t>
            </a:r>
            <a:r>
              <a:rPr lang="ru-RU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после отречения, 1909 год</a:t>
            </a:r>
            <a:endParaRPr lang="ru-RU" sz="12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Внутреннее и внешнее положение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951163" y="1905796"/>
            <a:ext cx="2571768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Они старались, пользуясь внутренней политической нестабильностью Турции, получить от неё ещё большую выгоду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951163" y="762788"/>
            <a:ext cx="23574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Революция младотурков вызвала беспокойство великих держав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5575" y="2477300"/>
            <a:ext cx="2395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https://homsk.com/upload/media/entries/2019-05/24/12910-2-2e763da88c51ccb775549ae0ae94f50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5" name="Picture 3" descr="C:\Users\Вилена\Desktop\12910-2-2e763da88c51ccb775549ae0ae94f5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519" y="838602"/>
            <a:ext cx="1857388" cy="1638698"/>
          </a:xfrm>
          <a:prstGeom prst="rect">
            <a:avLst/>
          </a:prstGeom>
          <a:noFill/>
        </p:spPr>
      </p:pic>
      <p:sp>
        <p:nvSpPr>
          <p:cNvPr id="19" name="Штриховая стрелка вправо 18"/>
          <p:cNvSpPr/>
          <p:nvPr/>
        </p:nvSpPr>
        <p:spPr>
          <a:xfrm>
            <a:off x="2247645" y="1115601"/>
            <a:ext cx="621218" cy="252716"/>
          </a:xfrm>
          <a:prstGeom prst="stripedRightArrow">
            <a:avLst/>
          </a:prstGeom>
          <a:solidFill>
            <a:srgbClr val="65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Штриховая стрелка вправо 20"/>
          <p:cNvSpPr/>
          <p:nvPr/>
        </p:nvSpPr>
        <p:spPr>
          <a:xfrm>
            <a:off x="2247645" y="2120110"/>
            <a:ext cx="621218" cy="252716"/>
          </a:xfrm>
          <a:prstGeom prst="stripedRightArrow">
            <a:avLst/>
          </a:prstGeom>
          <a:solidFill>
            <a:srgbClr val="653F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Переворот 5 августа 1912 года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ятно 2 4"/>
          <p:cNvSpPr/>
          <p:nvPr/>
        </p:nvSpPr>
        <p:spPr>
          <a:xfrm>
            <a:off x="0" y="477035"/>
            <a:ext cx="5688038" cy="2763054"/>
          </a:xfrm>
          <a:prstGeom prst="irregularSeal2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После того как в 1911 году Италия захватила Ливию, сочувствовавшая англичанам партия «Свобода и единство» обвинила руководство «Младотурков»                                                                           в несостоятельности.</a:t>
            </a:r>
          </a:p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 августа 1912 года она устроила государственный переворот в стране.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Ухудшение внешнего положения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Вторая Балканская война | История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Блок-схема: несколько документов 19"/>
          <p:cNvSpPr/>
          <p:nvPr/>
        </p:nvSpPr>
        <p:spPr>
          <a:xfrm>
            <a:off x="155575" y="548474"/>
            <a:ext cx="5438794" cy="2571768"/>
          </a:xfrm>
          <a:prstGeom prst="flowChartMultidocument">
            <a:avLst/>
          </a:prstGeom>
          <a:solidFill>
            <a:schemeClr val="bg1"/>
          </a:solidFill>
          <a:ln>
            <a:solidFill>
              <a:srgbClr val="653F5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269875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Вскоре внешнее положение Турции ещё больше ухудшилось.</a:t>
            </a:r>
          </a:p>
          <a:p>
            <a:pPr indent="269875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Первой и Второй Балканских войнах Турция лишилась своего влияния на Балканах.</a:t>
            </a:r>
          </a:p>
          <a:p>
            <a:pPr indent="269875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Это событие поставило руководство «Свободы                            и единства» в затруднительное положение.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Мятеж  1913 года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2022469" y="576016"/>
            <a:ext cx="3571900" cy="2544226"/>
          </a:xfrm>
          <a:solidFill>
            <a:schemeClr val="bg1"/>
          </a:solidFill>
        </p:spPr>
        <p:txBody>
          <a:bodyPr anchor="ctr">
            <a:normAutofit/>
          </a:bodyPr>
          <a:lstStyle/>
          <a:p>
            <a:pPr marL="107950"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руководством одного из лидеров «Младотурков» – 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Энвер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-паши                      в январе 1913 года был поднят мятеж.</a:t>
            </a:r>
          </a:p>
          <a:p>
            <a:pPr marL="107950"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Правительство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«Свободы                              и единства» было свергнуто.</a:t>
            </a:r>
          </a:p>
          <a:p>
            <a:pPr marL="107950" indent="0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Власть 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снова оказалась в руках «Младотурков» , в группе из трёх человек (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Энвера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Талата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Джамала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названной «Тройкой», которой руководил </a:t>
            </a:r>
            <a:r>
              <a:rPr lang="ru-RU" sz="1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Энвер</a:t>
            </a: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-паша.</a:t>
            </a:r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Энвер-паша - Wikiwa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3" name="Picture 3" descr="C:\Users\Вилена\Desktop\Enver_Pasha_19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5100" y="576263"/>
            <a:ext cx="1714494" cy="25447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Политика «Тройки»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2951163" y="762788"/>
            <a:ext cx="2643204" cy="2357454"/>
          </a:xfrm>
          <a:prstGeom prst="flowChartDocumen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Тройка» продолжила политику сближения                            с Германией.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сближение объяснялось тем, что Германия                                     не претендовала на территории империи. </a:t>
            </a:r>
            <a:endParaRPr lang="ru-RU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8" name="Picture 2" descr="Младотурки. Вольфганг Акунов. | МОНАРХИЧЕСКАЯ ПАРТИЯ - ГВАРДЕЙСКИЙ СОЮЗ"/>
          <p:cNvPicPr>
            <a:picLocks noChangeAspect="1" noChangeArrowheads="1"/>
          </p:cNvPicPr>
          <p:nvPr/>
        </p:nvPicPr>
        <p:blipFill>
          <a:blip r:embed="rId2"/>
          <a:srcRect b="21212"/>
          <a:stretch>
            <a:fillRect/>
          </a:stretch>
        </p:blipFill>
        <p:spPr bwMode="auto">
          <a:xfrm>
            <a:off x="155575" y="762788"/>
            <a:ext cx="2724150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  Поддержка Германии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155575" y="619125"/>
          <a:ext cx="5438775" cy="25019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Национально-освободительное движение Индии в период между мировыми войнами  | РОТ ФРОН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«Защитник» Турции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3442" name="AutoShape 2" descr="Тройственный союз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Выноска с четырьмя стрелками 7"/>
          <p:cNvSpPr/>
          <p:nvPr/>
        </p:nvSpPr>
        <p:spPr>
          <a:xfrm>
            <a:off x="1736717" y="825473"/>
            <a:ext cx="2214578" cy="1643074"/>
          </a:xfrm>
          <a:prstGeom prst="quadArrowCallout">
            <a:avLst>
              <a:gd name="adj1" fmla="val 5790"/>
              <a:gd name="adj2" fmla="val 18515"/>
              <a:gd name="adj3" fmla="val 19480"/>
              <a:gd name="adj4" fmla="val 47311"/>
            </a:avLst>
          </a:prstGeom>
          <a:solidFill>
            <a:srgbClr val="66FF99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Германия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0375" y="548474"/>
            <a:ext cx="49911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Выступала против разделения Турецкой империи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8464" y="1180445"/>
            <a:ext cx="1581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Превратилась 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глазах «Младотурков  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единственного «защитника»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5576" y="2468548"/>
            <a:ext cx="54387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Стала склонять Турцию к заключению союзнического договора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1295" y="1182241"/>
            <a:ext cx="150019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 августа 1914 года в условиях секретности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был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заключён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договор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5575" y="2745548"/>
            <a:ext cx="559131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Подписанием этого договора правящие круги Турции обрекли империю на катастрофу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Кластер «Младотурки»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4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 rot="6078177">
            <a:off x="1615230" y="643428"/>
            <a:ext cx="487134" cy="312007"/>
          </a:xfrm>
          <a:prstGeom prst="notched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151533" y="1048540"/>
            <a:ext cx="150019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Энвер-паша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Абдулла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Джевдет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???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64289" y="1048541"/>
            <a:ext cx="1256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131313"/>
                </a:solidFill>
                <a:latin typeface="Arial" pitchFamily="34" charset="0"/>
                <a:cs typeface="Arial" pitchFamily="34" charset="0"/>
              </a:rPr>
              <a:t>Сторонники реформ</a:t>
            </a:r>
            <a:endParaRPr lang="ru-RU" sz="1400" b="1" dirty="0">
              <a:solidFill>
                <a:srgbClr val="13131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58080" y="1847404"/>
            <a:ext cx="28647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Началось восстание 1908 г.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с вырезом 15"/>
          <p:cNvSpPr/>
          <p:nvPr/>
        </p:nvSpPr>
        <p:spPr>
          <a:xfrm rot="5026480">
            <a:off x="3194255" y="666419"/>
            <a:ext cx="513947" cy="312007"/>
          </a:xfrm>
          <a:prstGeom prst="notched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8" name="AutoShape 2" descr="https://upload.wikimedia.org/wikipedia/commons/thumb/7/7b/Staff_of_the_Action_Army.jpg/220px-Staff_of_the_Action_Arm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9" name="Picture 3" descr="C:\Users\Вилена\Desktop\220px-Staff_of_the_Action_Army.jpg"/>
          <p:cNvPicPr>
            <a:picLocks noChangeAspect="1" noChangeArrowheads="1"/>
          </p:cNvPicPr>
          <p:nvPr/>
        </p:nvPicPr>
        <p:blipFill>
          <a:blip r:embed="rId3"/>
          <a:srcRect b="7720"/>
          <a:stretch>
            <a:fillRect/>
          </a:stretch>
        </p:blipFill>
        <p:spPr bwMode="auto">
          <a:xfrm>
            <a:off x="155576" y="2048672"/>
            <a:ext cx="1152514" cy="1039651"/>
          </a:xfrm>
          <a:prstGeom prst="rect">
            <a:avLst/>
          </a:prstGeom>
          <a:noFill/>
        </p:spPr>
      </p:pic>
      <p:sp>
        <p:nvSpPr>
          <p:cNvPr id="18" name="Стрелка вправо с вырезом 17"/>
          <p:cNvSpPr/>
          <p:nvPr/>
        </p:nvSpPr>
        <p:spPr>
          <a:xfrm rot="5400000">
            <a:off x="2139377" y="1042918"/>
            <a:ext cx="1337818" cy="312007"/>
          </a:xfrm>
          <a:prstGeom prst="notched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с вырезом 18"/>
          <p:cNvSpPr/>
          <p:nvPr/>
        </p:nvSpPr>
        <p:spPr>
          <a:xfrm rot="5400000">
            <a:off x="2564718" y="2242745"/>
            <a:ext cx="487134" cy="312007"/>
          </a:xfrm>
          <a:prstGeom prst="notched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2552447" y="2642316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???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трелка вправо с вырезом 20"/>
          <p:cNvSpPr/>
          <p:nvPr/>
        </p:nvSpPr>
        <p:spPr>
          <a:xfrm rot="4353424">
            <a:off x="3861158" y="814252"/>
            <a:ext cx="935954" cy="312007"/>
          </a:xfrm>
          <a:prstGeom prst="notched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266959" y="1479427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???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трелка вправо с вырезом 22"/>
          <p:cNvSpPr/>
          <p:nvPr/>
        </p:nvSpPr>
        <p:spPr>
          <a:xfrm rot="6078177">
            <a:off x="639137" y="772711"/>
            <a:ext cx="697895" cy="312007"/>
          </a:xfrm>
          <a:prstGeom prst="notched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623621" y="1301471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???</a:t>
            </a:r>
            <a:endParaRPr lang="ru-RU" sz="1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Политический строй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16" name="Содержимое 1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37129683"/>
              </p:ext>
            </p:extLst>
          </p:nvPr>
        </p:nvGraphicFramePr>
        <p:xfrm>
          <a:off x="155575" y="511249"/>
          <a:ext cx="5438794" cy="2620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5400000">
            <a:off x="3070688" y="1276924"/>
            <a:ext cx="405502" cy="211365"/>
          </a:xfrm>
          <a:prstGeom prst="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3074899" y="2259464"/>
            <a:ext cx="357191" cy="230480"/>
          </a:xfrm>
          <a:prstGeom prst="rightArrow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857256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6585" y="2262986"/>
            <a:ext cx="928694" cy="86922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51852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СХЕМА «</a:t>
            </a:r>
            <a:r>
              <a:rPr lang="ru-RU" sz="28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ЛИЧНОСТЬ ЭНВЕРА-ПАШИ»»</a:t>
            </a:r>
            <a:endParaRPr lang="ru-RU" sz="28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3644" y="691350"/>
            <a:ext cx="2928958" cy="2428892"/>
          </a:xfrm>
          <a:ln>
            <a:solidFill>
              <a:srgbClr val="327880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Имя личности (полное)</a:t>
            </a:r>
          </a:p>
          <a:p>
            <a:pPr algn="ctr"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Годы жизни</a:t>
            </a:r>
          </a:p>
          <a:p>
            <a:pPr algn="ctr"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Родители (отец, мать)</a:t>
            </a:r>
          </a:p>
          <a:p>
            <a:pPr algn="ctr"/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Деятельность</a:t>
            </a:r>
          </a:p>
          <a:p>
            <a:pPr algn="ctr"/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Роль в истории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Enver Paşa (Renklendirilmiş Fotoğraf) | Fotoğraf, Askeri, Ikizler bur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94105" y="691349"/>
            <a:ext cx="2000264" cy="2428893"/>
          </a:xfrm>
          <a:prstGeom prst="rect">
            <a:avLst/>
          </a:prstGeom>
          <a:noFill/>
        </p:spPr>
      </p:pic>
      <p:sp>
        <p:nvSpPr>
          <p:cNvPr id="10" name="Штриховая стрелка вправо 9"/>
          <p:cNvSpPr/>
          <p:nvPr/>
        </p:nvSpPr>
        <p:spPr>
          <a:xfrm rot="5400000">
            <a:off x="1434134" y="911095"/>
            <a:ext cx="357190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Штриховая стрелка вправо 10"/>
          <p:cNvSpPr/>
          <p:nvPr/>
        </p:nvSpPr>
        <p:spPr>
          <a:xfrm rot="5400000">
            <a:off x="1434134" y="1420685"/>
            <a:ext cx="357190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Штриховая стрелка вправо 11"/>
          <p:cNvSpPr/>
          <p:nvPr/>
        </p:nvSpPr>
        <p:spPr>
          <a:xfrm rot="5400000">
            <a:off x="1434134" y="1930276"/>
            <a:ext cx="357190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Штриховая стрелка вправо 12"/>
          <p:cNvSpPr/>
          <p:nvPr/>
        </p:nvSpPr>
        <p:spPr>
          <a:xfrm rot="5400000">
            <a:off x="1434134" y="2439866"/>
            <a:ext cx="357190" cy="346328"/>
          </a:xfrm>
          <a:prstGeom prst="stripedRightArrow">
            <a:avLst/>
          </a:prstGeom>
          <a:solidFill>
            <a:srgbClr val="CC66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Сельское хозяйство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28417" y="548474"/>
            <a:ext cx="27659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Составляло основу экономики Турции  и было чрезвычайно отсталым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28417" y="1287138"/>
            <a:ext cx="27659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Большая часть пахотных земель принадлежали крупным землевладельцам и духовенству и сдавались                                                     в аренду безземельным                              и малоземельным крестьянам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28417" y="2548737"/>
            <a:ext cx="2931033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Шёл процесс деградации и упадка. Результатом этого была гибель большого количества людей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half" idx="1"/>
          </p:nvPr>
        </p:nvSpPr>
        <p:spPr>
          <a:xfrm>
            <a:off x="593708" y="905664"/>
            <a:ext cx="1928827" cy="1808660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14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2522535" y="772874"/>
            <a:ext cx="398327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522535" y="1696957"/>
            <a:ext cx="377320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522535" y="2714324"/>
            <a:ext cx="377320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794" name="Picture 2" descr="13200"/>
          <p:cNvPicPr>
            <a:picLocks noChangeAspect="1" noChangeArrowheads="1"/>
          </p:cNvPicPr>
          <p:nvPr/>
        </p:nvPicPr>
        <p:blipFill>
          <a:blip r:embed="rId2"/>
          <a:srcRect b="2720"/>
          <a:stretch>
            <a:fillRect/>
          </a:stretch>
        </p:blipFill>
        <p:spPr bwMode="auto">
          <a:xfrm>
            <a:off x="215429" y="611932"/>
            <a:ext cx="2295522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Городское население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576015"/>
            <a:ext cx="2786081" cy="2544225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marL="107950"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Положение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городского населения также ухудшилось.</a:t>
            </a:r>
          </a:p>
          <a:p>
            <a:pPr marL="107950" indent="0">
              <a:buNone/>
            </a:pP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Ремесленничество </a:t>
            </a:r>
            <a:r>
              <a:rPr lang="ru-RU" sz="16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было в упадке.</a:t>
            </a:r>
          </a:p>
          <a:p>
            <a:pPr marL="107950" indent="0"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Старые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порядки          </a:t>
            </a:r>
            <a:r>
              <a:rPr lang="en-US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 обилие иностранных товаров стали препятствием для экономического развития страны.</a:t>
            </a: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0" name="Picture 2" descr="Галатский мост в Стамбуле. Фотография. Конец XIX в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576014"/>
            <a:ext cx="2509836" cy="2544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Долг Турции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460375" y="576016"/>
            <a:ext cx="3562358" cy="1186904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Чтобы поправить финансовое положение, правительство султана стало брать займы из-за рубежа. Финансовое состояние страны оказалось на грани катастрофы.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2014205" y="2048670"/>
            <a:ext cx="3294412" cy="1000134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Внешний долг достиг 5,5 млрд. франков. В 1876 году правительство Турции было вынуждено объявить страну финансовым банкротом.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https://upload.wikimedia.org/wikipedia/commons/thumb/c/c1/Street_of_the_Pearl_Dealers_in_Bombay_in_1912.jpg/250px-Street_of_the_Pearl_Dealers_in_Bombay_in_19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4094171" y="1762920"/>
            <a:ext cx="150019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Банк в Тегеране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5575" y="2905928"/>
            <a:ext cx="185863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Стамбул, конец 19 века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 descr="Шахиншахский банк в Тегеране. Фотография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4171" y="576017"/>
            <a:ext cx="1500198" cy="1186904"/>
          </a:xfrm>
          <a:prstGeom prst="rect">
            <a:avLst/>
          </a:prstGeom>
          <a:noFill/>
        </p:spPr>
      </p:pic>
      <p:sp>
        <p:nvSpPr>
          <p:cNvPr id="31748" name="AutoShape 4" descr="https://img-fotki.yandex.ru/get/6436/133522102.1ca/0_ab7ae_3837dd0f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750" name="AutoShape 6" descr="https://img-fotki.yandex.ru/get/5643/133522102.1ca/0_ab7af_1cd24e42_orig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51" name="Picture 7" descr="C:\Users\Вилена\Desktop\1366449737_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834359"/>
            <a:ext cx="1795456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576261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Превращение в полуколонию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165081" y="691351"/>
          <a:ext cx="3143272" cy="2428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1" name="Picture 1" descr="C:\Users\Вилена\Desktop\стамбул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51229" y="691351"/>
            <a:ext cx="2143140" cy="24288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Багдадская железная дорога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619912"/>
            <a:ext cx="2786082" cy="2500328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Капитал Германии добился серьёзного успеха в Турции.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Германии досталось строительство проекта будущей Багдадской железной дороги части Измир – Анкара.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В 1903 году немцы получили весь проект строительства железной дороги через Багдад до Персидского залива.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4" name="AutoShape 2" descr="Багдадская железная дорога — ЭНЭ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81635" name="Picture 3" descr="C:\Users\Вилена\Desktop\unnamed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3"/>
            <a:ext cx="2581274" cy="25003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Внешние долги Турции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1879593" y="619912"/>
          <a:ext cx="3786214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9698" name="Picture 2" descr="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6" y="619913"/>
            <a:ext cx="1724017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1a3deab73a33b3cc99690fe0b568994ec6afc9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157610</TotalTime>
  <Words>1151</Words>
  <Application>Microsoft Office PowerPoint</Application>
  <PresentationFormat>Произвольный</PresentationFormat>
  <Paragraphs>152</Paragraphs>
  <Slides>31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31</vt:i4>
      </vt:variant>
    </vt:vector>
  </HeadingPairs>
  <TitlesOfParts>
    <vt:vector size="44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Политический строй</vt:lpstr>
      <vt:lpstr>Сельское хозяйство</vt:lpstr>
      <vt:lpstr>Городское население</vt:lpstr>
      <vt:lpstr>Долг Турции</vt:lpstr>
      <vt:lpstr>Превращение в полуколонию</vt:lpstr>
      <vt:lpstr>Багдадская железная дорога</vt:lpstr>
      <vt:lpstr>Внешние долги Турции</vt:lpstr>
      <vt:lpstr> Движение «Новые османы»</vt:lpstr>
      <vt:lpstr> Народное восстание</vt:lpstr>
      <vt:lpstr>По конституции</vt:lpstr>
      <vt:lpstr>«Период тирании»</vt:lpstr>
      <vt:lpstr>Общество «Единство и прогресс» </vt:lpstr>
      <vt:lpstr>Расправа </vt:lpstr>
      <vt:lpstr>«Младотурки»</vt:lpstr>
      <vt:lpstr>Восстание 1908 года</vt:lpstr>
      <vt:lpstr>Победа революции</vt:lpstr>
      <vt:lpstr>Противники «Младотурков»</vt:lpstr>
      <vt:lpstr>Мятеж 13 апреля 1909 года</vt:lpstr>
      <vt:lpstr>Свержение власти султана</vt:lpstr>
      <vt:lpstr>Внутреннее и внешнее положение</vt:lpstr>
      <vt:lpstr>Переворот 5 августа 1912 года </vt:lpstr>
      <vt:lpstr>Ухудшение внешнего положения</vt:lpstr>
      <vt:lpstr> Мятеж  1913 года</vt:lpstr>
      <vt:lpstr>Политика «Тройки»  </vt:lpstr>
      <vt:lpstr>   Поддержка Германии</vt:lpstr>
      <vt:lpstr>«Защитник» Турции  </vt:lpstr>
      <vt:lpstr>Кластер «Младотурки»</vt:lpstr>
      <vt:lpstr> ЗАДАНИЯ ДЛЯ САМОСТОЯТЕЛЬНОЙ РАБОТЫ</vt:lpstr>
      <vt:lpstr>СХЕМА «ЛИЧНОСТЬ ЭНВЕРА-ПАШИ»»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2150</cp:revision>
  <dcterms:created xsi:type="dcterms:W3CDTF">2014-10-08T23:03:32Z</dcterms:created>
  <dcterms:modified xsi:type="dcterms:W3CDTF">2020-12-11T06:19:22Z</dcterms:modified>
</cp:coreProperties>
</file>